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4"/>
  </p:notesMasterIdLst>
  <p:sldIdLst>
    <p:sldId id="256" r:id="rId2"/>
    <p:sldId id="710" r:id="rId3"/>
    <p:sldId id="477" r:id="rId4"/>
    <p:sldId id="478" r:id="rId5"/>
    <p:sldId id="401" r:id="rId6"/>
    <p:sldId id="403" r:id="rId7"/>
    <p:sldId id="464" r:id="rId8"/>
    <p:sldId id="527" r:id="rId9"/>
    <p:sldId id="482" r:id="rId10"/>
    <p:sldId id="405" r:id="rId11"/>
    <p:sldId id="715" r:id="rId12"/>
    <p:sldId id="713" r:id="rId13"/>
    <p:sldId id="528" r:id="rId14"/>
    <p:sldId id="415" r:id="rId15"/>
    <p:sldId id="417" r:id="rId16"/>
    <p:sldId id="529" r:id="rId17"/>
    <p:sldId id="530" r:id="rId18"/>
    <p:sldId id="531" r:id="rId19"/>
    <p:sldId id="499" r:id="rId20"/>
    <p:sldId id="407" r:id="rId21"/>
    <p:sldId id="420" r:id="rId22"/>
    <p:sldId id="409" r:id="rId23"/>
    <p:sldId id="424" r:id="rId24"/>
    <p:sldId id="533" r:id="rId25"/>
    <p:sldId id="465" r:id="rId26"/>
    <p:sldId id="440" r:id="rId27"/>
    <p:sldId id="542" r:id="rId28"/>
    <p:sldId id="411" r:id="rId29"/>
    <p:sldId id="505" r:id="rId30"/>
    <p:sldId id="439" r:id="rId31"/>
    <p:sldId id="506" r:id="rId32"/>
    <p:sldId id="511" r:id="rId33"/>
    <p:sldId id="438" r:id="rId34"/>
    <p:sldId id="543" r:id="rId35"/>
    <p:sldId id="563" r:id="rId36"/>
    <p:sldId id="501" r:id="rId37"/>
    <p:sldId id="565" r:id="rId38"/>
    <p:sldId id="566" r:id="rId39"/>
    <p:sldId id="567" r:id="rId40"/>
    <p:sldId id="568" r:id="rId41"/>
    <p:sldId id="538" r:id="rId42"/>
    <p:sldId id="526" r:id="rId43"/>
    <p:sldId id="492" r:id="rId44"/>
    <p:sldId id="484" r:id="rId45"/>
    <p:sldId id="483" r:id="rId46"/>
    <p:sldId id="544" r:id="rId47"/>
    <p:sldId id="449" r:id="rId48"/>
    <p:sldId id="448" r:id="rId49"/>
    <p:sldId id="485" r:id="rId50"/>
    <p:sldId id="486" r:id="rId51"/>
    <p:sldId id="487" r:id="rId52"/>
    <p:sldId id="493" r:id="rId53"/>
    <p:sldId id="545" r:id="rId54"/>
    <p:sldId id="546" r:id="rId55"/>
    <p:sldId id="496" r:id="rId56"/>
    <p:sldId id="547" r:id="rId57"/>
    <p:sldId id="556" r:id="rId58"/>
    <p:sldId id="560" r:id="rId59"/>
    <p:sldId id="557" r:id="rId60"/>
    <p:sldId id="558" r:id="rId61"/>
    <p:sldId id="561" r:id="rId62"/>
    <p:sldId id="570" r:id="rId63"/>
    <p:sldId id="711" r:id="rId64"/>
    <p:sldId id="712" r:id="rId65"/>
    <p:sldId id="714" r:id="rId66"/>
    <p:sldId id="716" r:id="rId67"/>
    <p:sldId id="571" r:id="rId68"/>
    <p:sldId id="559" r:id="rId69"/>
    <p:sldId id="717" r:id="rId70"/>
    <p:sldId id="569" r:id="rId71"/>
    <p:sldId id="513" r:id="rId72"/>
    <p:sldId id="454" r:id="rId73"/>
    <p:sldId id="553" r:id="rId74"/>
    <p:sldId id="452" r:id="rId75"/>
    <p:sldId id="456" r:id="rId76"/>
    <p:sldId id="467" r:id="rId77"/>
    <p:sldId id="468" r:id="rId78"/>
    <p:sldId id="469" r:id="rId79"/>
    <p:sldId id="458" r:id="rId80"/>
    <p:sldId id="459" r:id="rId81"/>
    <p:sldId id="460" r:id="rId82"/>
    <p:sldId id="457" r:id="rId83"/>
    <p:sldId id="518" r:id="rId84"/>
    <p:sldId id="430" r:id="rId85"/>
    <p:sldId id="453" r:id="rId86"/>
    <p:sldId id="520" r:id="rId87"/>
    <p:sldId id="461" r:id="rId88"/>
    <p:sldId id="463" r:id="rId89"/>
    <p:sldId id="522" r:id="rId90"/>
    <p:sldId id="523" r:id="rId91"/>
    <p:sldId id="524" r:id="rId92"/>
    <p:sldId id="525" r:id="rId93"/>
    <p:sldId id="555" r:id="rId94"/>
    <p:sldId id="471" r:id="rId95"/>
    <p:sldId id="554" r:id="rId96"/>
    <p:sldId id="521" r:id="rId97"/>
    <p:sldId id="541" r:id="rId98"/>
    <p:sldId id="481" r:id="rId99"/>
    <p:sldId id="500" r:id="rId100"/>
    <p:sldId id="507" r:id="rId101"/>
    <p:sldId id="504" r:id="rId102"/>
    <p:sldId id="509" r:id="rId103"/>
    <p:sldId id="510" r:id="rId104"/>
    <p:sldId id="512" r:id="rId105"/>
    <p:sldId id="491" r:id="rId106"/>
    <p:sldId id="490" r:id="rId107"/>
    <p:sldId id="489" r:id="rId108"/>
    <p:sldId id="514" r:id="rId109"/>
    <p:sldId id="515" r:id="rId110"/>
    <p:sldId id="564" r:id="rId111"/>
    <p:sldId id="517" r:id="rId112"/>
    <p:sldId id="516" r:id="rId113"/>
    <p:sldId id="519" r:id="rId114"/>
    <p:sldId id="532" r:id="rId115"/>
    <p:sldId id="534" r:id="rId116"/>
    <p:sldId id="535" r:id="rId117"/>
    <p:sldId id="536" r:id="rId118"/>
    <p:sldId id="548" r:id="rId119"/>
    <p:sldId id="549" r:id="rId120"/>
    <p:sldId id="550" r:id="rId121"/>
    <p:sldId id="551" r:id="rId122"/>
    <p:sldId id="562" r:id="rId1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智杰" initials="刘" lastIdx="2" clrIdx="0"/>
  <p:cmAuthor id="2" name="Junmin JIANG" initials="JJ" lastIdx="1" clrIdx="1">
    <p:extLst>
      <p:ext uri="{19B8F6BF-5375-455C-9EA6-DF929625EA0E}">
        <p15:presenceInfo xmlns:p15="http://schemas.microsoft.com/office/powerpoint/2012/main" userId="S::jjiangah@connect.ust.hk::1537f55d-b781-4991-adb8-010fea1ed5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44" autoAdjust="0"/>
    <p:restoredTop sz="94660"/>
  </p:normalViewPr>
  <p:slideViewPr>
    <p:cSldViewPr snapToGrid="0">
      <p:cViewPr varScale="1">
        <p:scale>
          <a:sx n="136" d="100"/>
          <a:sy n="136" d="100"/>
        </p:scale>
        <p:origin x="10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min JIANG" userId="1537f55d-b781-4991-adb8-010fea1ed535" providerId="ADAL" clId="{7041F833-3EE3-4ADE-BA5B-D53B377FBDEB}"/>
    <pc:docChg chg="delSld">
      <pc:chgData name="Junmin JIANG" userId="1537f55d-b781-4991-adb8-010fea1ed535" providerId="ADAL" clId="{7041F833-3EE3-4ADE-BA5B-D53B377FBDEB}" dt="2021-11-19T01:22:40.918" v="0" actId="47"/>
      <pc:docMkLst>
        <pc:docMk/>
      </pc:docMkLst>
      <pc:sldChg chg="del">
        <pc:chgData name="Junmin JIANG" userId="1537f55d-b781-4991-adb8-010fea1ed535" providerId="ADAL" clId="{7041F833-3EE3-4ADE-BA5B-D53B377FBDEB}" dt="2021-11-19T01:22:40.918" v="0" actId="47"/>
        <pc:sldMkLst>
          <pc:docMk/>
          <pc:sldMk cId="0" sldId="668"/>
        </pc:sldMkLst>
      </pc:sldChg>
      <pc:sldChg chg="del">
        <pc:chgData name="Junmin JIANG" userId="1537f55d-b781-4991-adb8-010fea1ed535" providerId="ADAL" clId="{7041F833-3EE3-4ADE-BA5B-D53B377FBDEB}" dt="2021-11-19T01:22:40.918" v="0" actId="47"/>
        <pc:sldMkLst>
          <pc:docMk/>
          <pc:sldMk cId="0" sldId="669"/>
        </pc:sldMkLst>
      </pc:sldChg>
      <pc:sldChg chg="del">
        <pc:chgData name="Junmin JIANG" userId="1537f55d-b781-4991-adb8-010fea1ed535" providerId="ADAL" clId="{7041F833-3EE3-4ADE-BA5B-D53B377FBDEB}" dt="2021-11-19T01:22:40.918" v="0" actId="47"/>
        <pc:sldMkLst>
          <pc:docMk/>
          <pc:sldMk cId="0" sldId="678"/>
        </pc:sldMkLst>
      </pc:sldChg>
      <pc:sldChg chg="del">
        <pc:chgData name="Junmin JIANG" userId="1537f55d-b781-4991-adb8-010fea1ed535" providerId="ADAL" clId="{7041F833-3EE3-4ADE-BA5B-D53B377FBDEB}" dt="2021-11-19T01:22:40.918" v="0" actId="47"/>
        <pc:sldMkLst>
          <pc:docMk/>
          <pc:sldMk cId="0" sldId="679"/>
        </pc:sldMkLst>
      </pc:sldChg>
      <pc:sldChg chg="del">
        <pc:chgData name="Junmin JIANG" userId="1537f55d-b781-4991-adb8-010fea1ed535" providerId="ADAL" clId="{7041F833-3EE3-4ADE-BA5B-D53B377FBDEB}" dt="2021-11-19T01:22:40.918" v="0" actId="47"/>
        <pc:sldMkLst>
          <pc:docMk/>
          <pc:sldMk cId="0" sldId="680"/>
        </pc:sldMkLst>
      </pc:sldChg>
      <pc:sldChg chg="del">
        <pc:chgData name="Junmin JIANG" userId="1537f55d-b781-4991-adb8-010fea1ed535" providerId="ADAL" clId="{7041F833-3EE3-4ADE-BA5B-D53B377FBDEB}" dt="2021-11-19T01:22:40.918" v="0" actId="47"/>
        <pc:sldMkLst>
          <pc:docMk/>
          <pc:sldMk cId="0" sldId="682"/>
        </pc:sldMkLst>
      </pc:sldChg>
      <pc:sldChg chg="del">
        <pc:chgData name="Junmin JIANG" userId="1537f55d-b781-4991-adb8-010fea1ed535" providerId="ADAL" clId="{7041F833-3EE3-4ADE-BA5B-D53B377FBDEB}" dt="2021-11-19T01:22:40.918" v="0" actId="47"/>
        <pc:sldMkLst>
          <pc:docMk/>
          <pc:sldMk cId="0" sldId="759"/>
        </pc:sldMkLst>
      </pc:sldChg>
      <pc:sldChg chg="del">
        <pc:chgData name="Junmin JIANG" userId="1537f55d-b781-4991-adb8-010fea1ed535" providerId="ADAL" clId="{7041F833-3EE3-4ADE-BA5B-D53B377FBDEB}" dt="2021-11-19T01:22:40.918" v="0" actId="47"/>
        <pc:sldMkLst>
          <pc:docMk/>
          <pc:sldMk cId="0" sldId="761"/>
        </pc:sldMkLst>
      </pc:sldChg>
      <pc:sldChg chg="del">
        <pc:chgData name="Junmin JIANG" userId="1537f55d-b781-4991-adb8-010fea1ed535" providerId="ADAL" clId="{7041F833-3EE3-4ADE-BA5B-D53B377FBDEB}" dt="2021-11-19T01:22:40.918" v="0" actId="47"/>
        <pc:sldMkLst>
          <pc:docMk/>
          <pc:sldMk cId="0" sldId="762"/>
        </pc:sldMkLst>
      </pc:sldChg>
      <pc:sldChg chg="del">
        <pc:chgData name="Junmin JIANG" userId="1537f55d-b781-4991-adb8-010fea1ed535" providerId="ADAL" clId="{7041F833-3EE3-4ADE-BA5B-D53B377FBDEB}" dt="2021-11-19T01:22:40.918" v="0" actId="47"/>
        <pc:sldMkLst>
          <pc:docMk/>
          <pc:sldMk cId="0" sldId="763"/>
        </pc:sldMkLst>
      </pc:sldChg>
      <pc:sldChg chg="del">
        <pc:chgData name="Junmin JIANG" userId="1537f55d-b781-4991-adb8-010fea1ed535" providerId="ADAL" clId="{7041F833-3EE3-4ADE-BA5B-D53B377FBDEB}" dt="2021-11-19T01:22:40.918" v="0" actId="47"/>
        <pc:sldMkLst>
          <pc:docMk/>
          <pc:sldMk cId="0" sldId="764"/>
        </pc:sldMkLst>
      </pc:sldChg>
      <pc:sldChg chg="del">
        <pc:chgData name="Junmin JIANG" userId="1537f55d-b781-4991-adb8-010fea1ed535" providerId="ADAL" clId="{7041F833-3EE3-4ADE-BA5B-D53B377FBDEB}" dt="2021-11-19T01:22:40.918" v="0" actId="47"/>
        <pc:sldMkLst>
          <pc:docMk/>
          <pc:sldMk cId="0" sldId="770"/>
        </pc:sldMkLst>
      </pc:sldChg>
      <pc:sldChg chg="del">
        <pc:chgData name="Junmin JIANG" userId="1537f55d-b781-4991-adb8-010fea1ed535" providerId="ADAL" clId="{7041F833-3EE3-4ADE-BA5B-D53B377FBDEB}" dt="2021-11-19T01:22:40.918" v="0" actId="47"/>
        <pc:sldMkLst>
          <pc:docMk/>
          <pc:sldMk cId="0" sldId="772"/>
        </pc:sldMkLst>
      </pc:sldChg>
      <pc:sldChg chg="del">
        <pc:chgData name="Junmin JIANG" userId="1537f55d-b781-4991-adb8-010fea1ed535" providerId="ADAL" clId="{7041F833-3EE3-4ADE-BA5B-D53B377FBDEB}" dt="2021-11-19T01:22:40.918" v="0" actId="47"/>
        <pc:sldMkLst>
          <pc:docMk/>
          <pc:sldMk cId="0" sldId="776"/>
        </pc:sldMkLst>
      </pc:sldChg>
      <pc:sldChg chg="del">
        <pc:chgData name="Junmin JIANG" userId="1537f55d-b781-4991-adb8-010fea1ed535" providerId="ADAL" clId="{7041F833-3EE3-4ADE-BA5B-D53B377FBDEB}" dt="2021-11-19T01:22:40.918" v="0" actId="47"/>
        <pc:sldMkLst>
          <pc:docMk/>
          <pc:sldMk cId="0" sldId="777"/>
        </pc:sldMkLst>
      </pc:sldChg>
      <pc:sldChg chg="del">
        <pc:chgData name="Junmin JIANG" userId="1537f55d-b781-4991-adb8-010fea1ed535" providerId="ADAL" clId="{7041F833-3EE3-4ADE-BA5B-D53B377FBDEB}" dt="2021-11-19T01:22:40.918" v="0" actId="47"/>
        <pc:sldMkLst>
          <pc:docMk/>
          <pc:sldMk cId="0" sldId="803"/>
        </pc:sldMkLst>
      </pc:sldChg>
      <pc:sldChg chg="del">
        <pc:chgData name="Junmin JIANG" userId="1537f55d-b781-4991-adb8-010fea1ed535" providerId="ADAL" clId="{7041F833-3EE3-4ADE-BA5B-D53B377FBDEB}" dt="2021-11-19T01:22:40.918" v="0" actId="47"/>
        <pc:sldMkLst>
          <pc:docMk/>
          <pc:sldMk cId="0" sldId="805"/>
        </pc:sldMkLst>
      </pc:sldChg>
      <pc:sldChg chg="del">
        <pc:chgData name="Junmin JIANG" userId="1537f55d-b781-4991-adb8-010fea1ed535" providerId="ADAL" clId="{7041F833-3EE3-4ADE-BA5B-D53B377FBDEB}" dt="2021-11-19T01:22:40.918" v="0" actId="47"/>
        <pc:sldMkLst>
          <pc:docMk/>
          <pc:sldMk cId="0" sldId="814"/>
        </pc:sldMkLst>
      </pc:sldChg>
      <pc:sldChg chg="del">
        <pc:chgData name="Junmin JIANG" userId="1537f55d-b781-4991-adb8-010fea1ed535" providerId="ADAL" clId="{7041F833-3EE3-4ADE-BA5B-D53B377FBDEB}" dt="2021-11-19T01:22:40.918" v="0" actId="47"/>
        <pc:sldMkLst>
          <pc:docMk/>
          <pc:sldMk cId="0" sldId="828"/>
        </pc:sldMkLst>
      </pc:sldChg>
      <pc:sldChg chg="del">
        <pc:chgData name="Junmin JIANG" userId="1537f55d-b781-4991-adb8-010fea1ed535" providerId="ADAL" clId="{7041F833-3EE3-4ADE-BA5B-D53B377FBDEB}" dt="2021-11-19T01:22:40.918" v="0" actId="47"/>
        <pc:sldMkLst>
          <pc:docMk/>
          <pc:sldMk cId="0" sldId="829"/>
        </pc:sldMkLst>
      </pc:sldChg>
      <pc:sldChg chg="del">
        <pc:chgData name="Junmin JIANG" userId="1537f55d-b781-4991-adb8-010fea1ed535" providerId="ADAL" clId="{7041F833-3EE3-4ADE-BA5B-D53B377FBDEB}" dt="2021-11-19T01:22:40.918" v="0" actId="47"/>
        <pc:sldMkLst>
          <pc:docMk/>
          <pc:sldMk cId="0" sldId="976"/>
        </pc:sldMkLst>
      </pc:sldChg>
      <pc:sldChg chg="del">
        <pc:chgData name="Junmin JIANG" userId="1537f55d-b781-4991-adb8-010fea1ed535" providerId="ADAL" clId="{7041F833-3EE3-4ADE-BA5B-D53B377FBDEB}" dt="2021-11-19T01:22:40.918" v="0" actId="47"/>
        <pc:sldMkLst>
          <pc:docMk/>
          <pc:sldMk cId="0" sldId="977"/>
        </pc:sldMkLst>
      </pc:sldChg>
      <pc:sldChg chg="del">
        <pc:chgData name="Junmin JIANG" userId="1537f55d-b781-4991-adb8-010fea1ed535" providerId="ADAL" clId="{7041F833-3EE3-4ADE-BA5B-D53B377FBDEB}" dt="2021-11-19T01:22:40.918" v="0" actId="47"/>
        <pc:sldMkLst>
          <pc:docMk/>
          <pc:sldMk cId="0" sldId="978"/>
        </pc:sldMkLst>
      </pc:sldChg>
      <pc:sldChg chg="del">
        <pc:chgData name="Junmin JIANG" userId="1537f55d-b781-4991-adb8-010fea1ed535" providerId="ADAL" clId="{7041F833-3EE3-4ADE-BA5B-D53B377FBDEB}" dt="2021-11-19T01:22:40.918" v="0" actId="47"/>
        <pc:sldMkLst>
          <pc:docMk/>
          <pc:sldMk cId="0" sldId="994"/>
        </pc:sldMkLst>
      </pc:sldChg>
      <pc:sldChg chg="del">
        <pc:chgData name="Junmin JIANG" userId="1537f55d-b781-4991-adb8-010fea1ed535" providerId="ADAL" clId="{7041F833-3EE3-4ADE-BA5B-D53B377FBDEB}" dt="2021-11-19T01:22:40.918" v="0" actId="47"/>
        <pc:sldMkLst>
          <pc:docMk/>
          <pc:sldMk cId="0" sldId="1073"/>
        </pc:sldMkLst>
      </pc:sldChg>
      <pc:sldChg chg="del">
        <pc:chgData name="Junmin JIANG" userId="1537f55d-b781-4991-adb8-010fea1ed535" providerId="ADAL" clId="{7041F833-3EE3-4ADE-BA5B-D53B377FBDEB}" dt="2021-11-19T01:22:40.918" v="0" actId="47"/>
        <pc:sldMkLst>
          <pc:docMk/>
          <pc:sldMk cId="0" sldId="1080"/>
        </pc:sldMkLst>
      </pc:sldChg>
      <pc:sldChg chg="del">
        <pc:chgData name="Junmin JIANG" userId="1537f55d-b781-4991-adb8-010fea1ed535" providerId="ADAL" clId="{7041F833-3EE3-4ADE-BA5B-D53B377FBDEB}" dt="2021-11-19T01:22:40.918" v="0" actId="47"/>
        <pc:sldMkLst>
          <pc:docMk/>
          <pc:sldMk cId="0" sldId="1087"/>
        </pc:sldMkLst>
      </pc:sldChg>
      <pc:sldChg chg="del">
        <pc:chgData name="Junmin JIANG" userId="1537f55d-b781-4991-adb8-010fea1ed535" providerId="ADAL" clId="{7041F833-3EE3-4ADE-BA5B-D53B377FBDEB}" dt="2021-11-19T01:22:40.918" v="0" actId="47"/>
        <pc:sldMkLst>
          <pc:docMk/>
          <pc:sldMk cId="0" sldId="1088"/>
        </pc:sldMkLst>
      </pc:sldChg>
      <pc:sldChg chg="del">
        <pc:chgData name="Junmin JIANG" userId="1537f55d-b781-4991-adb8-010fea1ed535" providerId="ADAL" clId="{7041F833-3EE3-4ADE-BA5B-D53B377FBDEB}" dt="2021-11-19T01:22:40.918" v="0" actId="47"/>
        <pc:sldMkLst>
          <pc:docMk/>
          <pc:sldMk cId="0" sldId="1090"/>
        </pc:sldMkLst>
      </pc:sldChg>
      <pc:sldChg chg="del">
        <pc:chgData name="Junmin JIANG" userId="1537f55d-b781-4991-adb8-010fea1ed535" providerId="ADAL" clId="{7041F833-3EE3-4ADE-BA5B-D53B377FBDEB}" dt="2021-11-19T01:22:40.918" v="0" actId="47"/>
        <pc:sldMkLst>
          <pc:docMk/>
          <pc:sldMk cId="0" sldId="1095"/>
        </pc:sldMkLst>
      </pc:sldChg>
      <pc:sldChg chg="del">
        <pc:chgData name="Junmin JIANG" userId="1537f55d-b781-4991-adb8-010fea1ed535" providerId="ADAL" clId="{7041F833-3EE3-4ADE-BA5B-D53B377FBDEB}" dt="2021-11-19T01:22:40.918" v="0" actId="47"/>
        <pc:sldMkLst>
          <pc:docMk/>
          <pc:sldMk cId="0" sldId="1097"/>
        </pc:sldMkLst>
      </pc:sldChg>
      <pc:sldChg chg="del">
        <pc:chgData name="Junmin JIANG" userId="1537f55d-b781-4991-adb8-010fea1ed535" providerId="ADAL" clId="{7041F833-3EE3-4ADE-BA5B-D53B377FBDEB}" dt="2021-11-19T01:22:40.918" v="0" actId="47"/>
        <pc:sldMkLst>
          <pc:docMk/>
          <pc:sldMk cId="0" sldId="1099"/>
        </pc:sldMkLst>
      </pc:sldChg>
      <pc:sldChg chg="del">
        <pc:chgData name="Junmin JIANG" userId="1537f55d-b781-4991-adb8-010fea1ed535" providerId="ADAL" clId="{7041F833-3EE3-4ADE-BA5B-D53B377FBDEB}" dt="2021-11-19T01:22:40.918" v="0" actId="47"/>
        <pc:sldMkLst>
          <pc:docMk/>
          <pc:sldMk cId="0" sldId="1100"/>
        </pc:sldMkLst>
      </pc:sldChg>
      <pc:sldChg chg="del">
        <pc:chgData name="Junmin JIANG" userId="1537f55d-b781-4991-adb8-010fea1ed535" providerId="ADAL" clId="{7041F833-3EE3-4ADE-BA5B-D53B377FBDEB}" dt="2021-11-19T01:22:40.918" v="0" actId="47"/>
        <pc:sldMkLst>
          <pc:docMk/>
          <pc:sldMk cId="0" sldId="1101"/>
        </pc:sldMkLst>
      </pc:sldChg>
      <pc:sldChg chg="del">
        <pc:chgData name="Junmin JIANG" userId="1537f55d-b781-4991-adb8-010fea1ed535" providerId="ADAL" clId="{7041F833-3EE3-4ADE-BA5B-D53B377FBDEB}" dt="2021-11-19T01:22:40.918" v="0" actId="47"/>
        <pc:sldMkLst>
          <pc:docMk/>
          <pc:sldMk cId="0" sldId="1102"/>
        </pc:sldMkLst>
      </pc:sldChg>
      <pc:sldChg chg="del">
        <pc:chgData name="Junmin JIANG" userId="1537f55d-b781-4991-adb8-010fea1ed535" providerId="ADAL" clId="{7041F833-3EE3-4ADE-BA5B-D53B377FBDEB}" dt="2021-11-19T01:22:40.918" v="0" actId="47"/>
        <pc:sldMkLst>
          <pc:docMk/>
          <pc:sldMk cId="0" sldId="1104"/>
        </pc:sldMkLst>
      </pc:sldChg>
      <pc:sldChg chg="del">
        <pc:chgData name="Junmin JIANG" userId="1537f55d-b781-4991-adb8-010fea1ed535" providerId="ADAL" clId="{7041F833-3EE3-4ADE-BA5B-D53B377FBDEB}" dt="2021-11-19T01:22:40.918" v="0" actId="47"/>
        <pc:sldMkLst>
          <pc:docMk/>
          <pc:sldMk cId="0" sldId="1107"/>
        </pc:sldMkLst>
      </pc:sldChg>
      <pc:sldChg chg="del">
        <pc:chgData name="Junmin JIANG" userId="1537f55d-b781-4991-adb8-010fea1ed535" providerId="ADAL" clId="{7041F833-3EE3-4ADE-BA5B-D53B377FBDEB}" dt="2021-11-19T01:22:40.918" v="0" actId="47"/>
        <pc:sldMkLst>
          <pc:docMk/>
          <pc:sldMk cId="0" sldId="1108"/>
        </pc:sldMkLst>
      </pc:sldChg>
      <pc:sldChg chg="del">
        <pc:chgData name="Junmin JIANG" userId="1537f55d-b781-4991-adb8-010fea1ed535" providerId="ADAL" clId="{7041F833-3EE3-4ADE-BA5B-D53B377FBDEB}" dt="2021-11-19T01:22:40.918" v="0" actId="47"/>
        <pc:sldMkLst>
          <pc:docMk/>
          <pc:sldMk cId="0" sldId="1111"/>
        </pc:sldMkLst>
      </pc:sldChg>
      <pc:sldChg chg="del">
        <pc:chgData name="Junmin JIANG" userId="1537f55d-b781-4991-adb8-010fea1ed535" providerId="ADAL" clId="{7041F833-3EE3-4ADE-BA5B-D53B377FBDEB}" dt="2021-11-19T01:22:40.918" v="0" actId="47"/>
        <pc:sldMkLst>
          <pc:docMk/>
          <pc:sldMk cId="0" sldId="1116"/>
        </pc:sldMkLst>
      </pc:sldChg>
      <pc:sldChg chg="del">
        <pc:chgData name="Junmin JIANG" userId="1537f55d-b781-4991-adb8-010fea1ed535" providerId="ADAL" clId="{7041F833-3EE3-4ADE-BA5B-D53B377FBDEB}" dt="2021-11-19T01:22:40.918" v="0" actId="47"/>
        <pc:sldMkLst>
          <pc:docMk/>
          <pc:sldMk cId="0" sldId="1117"/>
        </pc:sldMkLst>
      </pc:sldChg>
      <pc:sldChg chg="del">
        <pc:chgData name="Junmin JIANG" userId="1537f55d-b781-4991-adb8-010fea1ed535" providerId="ADAL" clId="{7041F833-3EE3-4ADE-BA5B-D53B377FBDEB}" dt="2021-11-19T01:22:40.918" v="0" actId="47"/>
        <pc:sldMkLst>
          <pc:docMk/>
          <pc:sldMk cId="0" sldId="1118"/>
        </pc:sldMkLst>
      </pc:sldChg>
      <pc:sldChg chg="del">
        <pc:chgData name="Junmin JIANG" userId="1537f55d-b781-4991-adb8-010fea1ed535" providerId="ADAL" clId="{7041F833-3EE3-4ADE-BA5B-D53B377FBDEB}" dt="2021-11-19T01:22:40.918" v="0" actId="47"/>
        <pc:sldMkLst>
          <pc:docMk/>
          <pc:sldMk cId="0" sldId="1119"/>
        </pc:sldMkLst>
      </pc:sldChg>
      <pc:sldChg chg="del">
        <pc:chgData name="Junmin JIANG" userId="1537f55d-b781-4991-adb8-010fea1ed535" providerId="ADAL" clId="{7041F833-3EE3-4ADE-BA5B-D53B377FBDEB}" dt="2021-11-19T01:22:40.918" v="0" actId="47"/>
        <pc:sldMkLst>
          <pc:docMk/>
          <pc:sldMk cId="0" sldId="1120"/>
        </pc:sldMkLst>
      </pc:sldChg>
      <pc:sldChg chg="del">
        <pc:chgData name="Junmin JIANG" userId="1537f55d-b781-4991-adb8-010fea1ed535" providerId="ADAL" clId="{7041F833-3EE3-4ADE-BA5B-D53B377FBDEB}" dt="2021-11-19T01:22:40.918" v="0" actId="47"/>
        <pc:sldMkLst>
          <pc:docMk/>
          <pc:sldMk cId="0" sldId="1121"/>
        </pc:sldMkLst>
      </pc:sldChg>
      <pc:sldChg chg="del">
        <pc:chgData name="Junmin JIANG" userId="1537f55d-b781-4991-adb8-010fea1ed535" providerId="ADAL" clId="{7041F833-3EE3-4ADE-BA5B-D53B377FBDEB}" dt="2021-11-19T01:22:40.918" v="0" actId="47"/>
        <pc:sldMkLst>
          <pc:docMk/>
          <pc:sldMk cId="0" sldId="1124"/>
        </pc:sldMkLst>
      </pc:sldChg>
      <pc:sldChg chg="del">
        <pc:chgData name="Junmin JIANG" userId="1537f55d-b781-4991-adb8-010fea1ed535" providerId="ADAL" clId="{7041F833-3EE3-4ADE-BA5B-D53B377FBDEB}" dt="2021-11-19T01:22:40.918" v="0" actId="47"/>
        <pc:sldMkLst>
          <pc:docMk/>
          <pc:sldMk cId="0" sldId="1125"/>
        </pc:sldMkLst>
      </pc:sldChg>
      <pc:sldChg chg="del">
        <pc:chgData name="Junmin JIANG" userId="1537f55d-b781-4991-adb8-010fea1ed535" providerId="ADAL" clId="{7041F833-3EE3-4ADE-BA5B-D53B377FBDEB}" dt="2021-11-19T01:22:40.918" v="0" actId="47"/>
        <pc:sldMkLst>
          <pc:docMk/>
          <pc:sldMk cId="0" sldId="1126"/>
        </pc:sldMkLst>
      </pc:sldChg>
      <pc:sldChg chg="del">
        <pc:chgData name="Junmin JIANG" userId="1537f55d-b781-4991-adb8-010fea1ed535" providerId="ADAL" clId="{7041F833-3EE3-4ADE-BA5B-D53B377FBDEB}" dt="2021-11-19T01:22:40.918" v="0" actId="47"/>
        <pc:sldMkLst>
          <pc:docMk/>
          <pc:sldMk cId="0" sldId="1127"/>
        </pc:sldMkLst>
      </pc:sldChg>
      <pc:sldChg chg="del">
        <pc:chgData name="Junmin JIANG" userId="1537f55d-b781-4991-adb8-010fea1ed535" providerId="ADAL" clId="{7041F833-3EE3-4ADE-BA5B-D53B377FBDEB}" dt="2021-11-19T01:22:40.918" v="0" actId="47"/>
        <pc:sldMkLst>
          <pc:docMk/>
          <pc:sldMk cId="0" sldId="1128"/>
        </pc:sldMkLst>
      </pc:sldChg>
      <pc:sldChg chg="del">
        <pc:chgData name="Junmin JIANG" userId="1537f55d-b781-4991-adb8-010fea1ed535" providerId="ADAL" clId="{7041F833-3EE3-4ADE-BA5B-D53B377FBDEB}" dt="2021-11-19T01:22:40.918" v="0" actId="47"/>
        <pc:sldMkLst>
          <pc:docMk/>
          <pc:sldMk cId="0" sldId="1129"/>
        </pc:sldMkLst>
      </pc:sldChg>
      <pc:sldChg chg="del">
        <pc:chgData name="Junmin JIANG" userId="1537f55d-b781-4991-adb8-010fea1ed535" providerId="ADAL" clId="{7041F833-3EE3-4ADE-BA5B-D53B377FBDEB}" dt="2021-11-19T01:22:40.918" v="0" actId="47"/>
        <pc:sldMkLst>
          <pc:docMk/>
          <pc:sldMk cId="0" sldId="1130"/>
        </pc:sldMkLst>
      </pc:sldChg>
      <pc:sldChg chg="del">
        <pc:chgData name="Junmin JIANG" userId="1537f55d-b781-4991-adb8-010fea1ed535" providerId="ADAL" clId="{7041F833-3EE3-4ADE-BA5B-D53B377FBDEB}" dt="2021-11-19T01:22:40.918" v="0" actId="47"/>
        <pc:sldMkLst>
          <pc:docMk/>
          <pc:sldMk cId="0" sldId="1134"/>
        </pc:sldMkLst>
      </pc:sldChg>
      <pc:sldChg chg="del">
        <pc:chgData name="Junmin JIANG" userId="1537f55d-b781-4991-adb8-010fea1ed535" providerId="ADAL" clId="{7041F833-3EE3-4ADE-BA5B-D53B377FBDEB}" dt="2021-11-19T01:22:40.918" v="0" actId="47"/>
        <pc:sldMkLst>
          <pc:docMk/>
          <pc:sldMk cId="0" sldId="1136"/>
        </pc:sldMkLst>
      </pc:sldChg>
      <pc:sldChg chg="del">
        <pc:chgData name="Junmin JIANG" userId="1537f55d-b781-4991-adb8-010fea1ed535" providerId="ADAL" clId="{7041F833-3EE3-4ADE-BA5B-D53B377FBDEB}" dt="2021-11-19T01:22:40.918" v="0" actId="47"/>
        <pc:sldMkLst>
          <pc:docMk/>
          <pc:sldMk cId="0" sldId="1137"/>
        </pc:sldMkLst>
      </pc:sldChg>
      <pc:sldChg chg="del">
        <pc:chgData name="Junmin JIANG" userId="1537f55d-b781-4991-adb8-010fea1ed535" providerId="ADAL" clId="{7041F833-3EE3-4ADE-BA5B-D53B377FBDEB}" dt="2021-11-19T01:22:40.918" v="0" actId="47"/>
        <pc:sldMkLst>
          <pc:docMk/>
          <pc:sldMk cId="0" sldId="1141"/>
        </pc:sldMkLst>
      </pc:sldChg>
      <pc:sldChg chg="del">
        <pc:chgData name="Junmin JIANG" userId="1537f55d-b781-4991-adb8-010fea1ed535" providerId="ADAL" clId="{7041F833-3EE3-4ADE-BA5B-D53B377FBDEB}" dt="2021-11-19T01:22:40.918" v="0" actId="47"/>
        <pc:sldMkLst>
          <pc:docMk/>
          <pc:sldMk cId="0" sldId="1145"/>
        </pc:sldMkLst>
      </pc:sldChg>
      <pc:sldChg chg="del">
        <pc:chgData name="Junmin JIANG" userId="1537f55d-b781-4991-adb8-010fea1ed535" providerId="ADAL" clId="{7041F833-3EE3-4ADE-BA5B-D53B377FBDEB}" dt="2021-11-19T01:22:40.918" v="0" actId="47"/>
        <pc:sldMkLst>
          <pc:docMk/>
          <pc:sldMk cId="0" sldId="1146"/>
        </pc:sldMkLst>
      </pc:sldChg>
      <pc:sldChg chg="del">
        <pc:chgData name="Junmin JIANG" userId="1537f55d-b781-4991-adb8-010fea1ed535" providerId="ADAL" clId="{7041F833-3EE3-4ADE-BA5B-D53B377FBDEB}" dt="2021-11-19T01:22:40.918" v="0" actId="47"/>
        <pc:sldMkLst>
          <pc:docMk/>
          <pc:sldMk cId="0" sldId="1147"/>
        </pc:sldMkLst>
      </pc:sldChg>
      <pc:sldChg chg="del">
        <pc:chgData name="Junmin JIANG" userId="1537f55d-b781-4991-adb8-010fea1ed535" providerId="ADAL" clId="{7041F833-3EE3-4ADE-BA5B-D53B377FBDEB}" dt="2021-11-19T01:22:40.918" v="0" actId="47"/>
        <pc:sldMkLst>
          <pc:docMk/>
          <pc:sldMk cId="0" sldId="1148"/>
        </pc:sldMkLst>
      </pc:sldChg>
      <pc:sldChg chg="del">
        <pc:chgData name="Junmin JIANG" userId="1537f55d-b781-4991-adb8-010fea1ed535" providerId="ADAL" clId="{7041F833-3EE3-4ADE-BA5B-D53B377FBDEB}" dt="2021-11-19T01:22:40.918" v="0" actId="47"/>
        <pc:sldMkLst>
          <pc:docMk/>
          <pc:sldMk cId="0" sldId="1150"/>
        </pc:sldMkLst>
      </pc:sldChg>
      <pc:sldChg chg="del">
        <pc:chgData name="Junmin JIANG" userId="1537f55d-b781-4991-adb8-010fea1ed535" providerId="ADAL" clId="{7041F833-3EE3-4ADE-BA5B-D53B377FBDEB}" dt="2021-11-19T01:22:40.918" v="0" actId="47"/>
        <pc:sldMkLst>
          <pc:docMk/>
          <pc:sldMk cId="0" sldId="1151"/>
        </pc:sldMkLst>
      </pc:sldChg>
      <pc:sldChg chg="del">
        <pc:chgData name="Junmin JIANG" userId="1537f55d-b781-4991-adb8-010fea1ed535" providerId="ADAL" clId="{7041F833-3EE3-4ADE-BA5B-D53B377FBDEB}" dt="2021-11-19T01:22:40.918" v="0" actId="47"/>
        <pc:sldMkLst>
          <pc:docMk/>
          <pc:sldMk cId="0" sldId="1152"/>
        </pc:sldMkLst>
      </pc:sldChg>
      <pc:sldChg chg="del">
        <pc:chgData name="Junmin JIANG" userId="1537f55d-b781-4991-adb8-010fea1ed535" providerId="ADAL" clId="{7041F833-3EE3-4ADE-BA5B-D53B377FBDEB}" dt="2021-11-19T01:22:40.918" v="0" actId="47"/>
        <pc:sldMkLst>
          <pc:docMk/>
          <pc:sldMk cId="0" sldId="1153"/>
        </pc:sldMkLst>
      </pc:sldChg>
      <pc:sldChg chg="del">
        <pc:chgData name="Junmin JIANG" userId="1537f55d-b781-4991-adb8-010fea1ed535" providerId="ADAL" clId="{7041F833-3EE3-4ADE-BA5B-D53B377FBDEB}" dt="2021-11-19T01:22:40.918" v="0" actId="47"/>
        <pc:sldMkLst>
          <pc:docMk/>
          <pc:sldMk cId="0" sldId="1154"/>
        </pc:sldMkLst>
      </pc:sldChg>
      <pc:sldChg chg="del">
        <pc:chgData name="Junmin JIANG" userId="1537f55d-b781-4991-adb8-010fea1ed535" providerId="ADAL" clId="{7041F833-3EE3-4ADE-BA5B-D53B377FBDEB}" dt="2021-11-19T01:22:40.918" v="0" actId="47"/>
        <pc:sldMkLst>
          <pc:docMk/>
          <pc:sldMk cId="0" sldId="1155"/>
        </pc:sldMkLst>
      </pc:sldChg>
      <pc:sldChg chg="del">
        <pc:chgData name="Junmin JIANG" userId="1537f55d-b781-4991-adb8-010fea1ed535" providerId="ADAL" clId="{7041F833-3EE3-4ADE-BA5B-D53B377FBDEB}" dt="2021-11-19T01:22:40.918" v="0" actId="47"/>
        <pc:sldMkLst>
          <pc:docMk/>
          <pc:sldMk cId="0" sldId="1156"/>
        </pc:sldMkLst>
      </pc:sldChg>
      <pc:sldChg chg="del">
        <pc:chgData name="Junmin JIANG" userId="1537f55d-b781-4991-adb8-010fea1ed535" providerId="ADAL" clId="{7041F833-3EE3-4ADE-BA5B-D53B377FBDEB}" dt="2021-11-19T01:22:40.918" v="0" actId="47"/>
        <pc:sldMkLst>
          <pc:docMk/>
          <pc:sldMk cId="0" sldId="1160"/>
        </pc:sldMkLst>
      </pc:sldChg>
      <pc:sldChg chg="del">
        <pc:chgData name="Junmin JIANG" userId="1537f55d-b781-4991-adb8-010fea1ed535" providerId="ADAL" clId="{7041F833-3EE3-4ADE-BA5B-D53B377FBDEB}" dt="2021-11-19T01:22:40.918" v="0" actId="47"/>
        <pc:sldMkLst>
          <pc:docMk/>
          <pc:sldMk cId="0" sldId="1161"/>
        </pc:sldMkLst>
      </pc:sldChg>
      <pc:sldChg chg="del">
        <pc:chgData name="Junmin JIANG" userId="1537f55d-b781-4991-adb8-010fea1ed535" providerId="ADAL" clId="{7041F833-3EE3-4ADE-BA5B-D53B377FBDEB}" dt="2021-11-19T01:22:40.918" v="0" actId="47"/>
        <pc:sldMkLst>
          <pc:docMk/>
          <pc:sldMk cId="0" sldId="1163"/>
        </pc:sldMkLst>
      </pc:sldChg>
      <pc:sldChg chg="del">
        <pc:chgData name="Junmin JIANG" userId="1537f55d-b781-4991-adb8-010fea1ed535" providerId="ADAL" clId="{7041F833-3EE3-4ADE-BA5B-D53B377FBDEB}" dt="2021-11-19T01:22:40.918" v="0" actId="47"/>
        <pc:sldMkLst>
          <pc:docMk/>
          <pc:sldMk cId="0" sldId="1165"/>
        </pc:sldMkLst>
      </pc:sldChg>
      <pc:sldChg chg="del">
        <pc:chgData name="Junmin JIANG" userId="1537f55d-b781-4991-adb8-010fea1ed535" providerId="ADAL" clId="{7041F833-3EE3-4ADE-BA5B-D53B377FBDEB}" dt="2021-11-19T01:22:40.918" v="0" actId="47"/>
        <pc:sldMkLst>
          <pc:docMk/>
          <pc:sldMk cId="0" sldId="1167"/>
        </pc:sldMkLst>
      </pc:sldChg>
      <pc:sldChg chg="del">
        <pc:chgData name="Junmin JIANG" userId="1537f55d-b781-4991-adb8-010fea1ed535" providerId="ADAL" clId="{7041F833-3EE3-4ADE-BA5B-D53B377FBDEB}" dt="2021-11-19T01:22:40.918" v="0" actId="47"/>
        <pc:sldMkLst>
          <pc:docMk/>
          <pc:sldMk cId="0" sldId="1169"/>
        </pc:sldMkLst>
      </pc:sldChg>
      <pc:sldChg chg="del">
        <pc:chgData name="Junmin JIANG" userId="1537f55d-b781-4991-adb8-010fea1ed535" providerId="ADAL" clId="{7041F833-3EE3-4ADE-BA5B-D53B377FBDEB}" dt="2021-11-19T01:22:40.918" v="0" actId="47"/>
        <pc:sldMkLst>
          <pc:docMk/>
          <pc:sldMk cId="0" sldId="11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628296-B209-4162-AF4A-E323FDC1A48F}" type="datetimeFigureOut">
              <a:rPr lang="zh-CN" altLang="en-US" smtClean="0"/>
              <a:t>2023/11/14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006A0-4049-417E-9E0D-DFA905CF9D1E}" type="slidenum">
              <a:rPr lang="zh-CN" altLang="en-US" smtClean="0"/>
              <a:t>‹#›</a:t>
            </a:fld>
            <a:endParaRPr lang="zh-CN" altLang="en-US"/>
          </a:p>
        </p:txBody>
      </p:sp>
    </p:spTree>
    <p:extLst>
      <p:ext uri="{BB962C8B-B14F-4D97-AF65-F5344CB8AC3E}">
        <p14:creationId xmlns:p14="http://schemas.microsoft.com/office/powerpoint/2010/main" val="3371934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038442AE-53B9-4E88-B68C-E0B149FF1E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1B40FD2-7C4B-44C7-ABC2-D55A5FBDBBAA}" type="slidenum">
              <a:rPr lang="en-US" altLang="zh-CN" sz="1300" b="0">
                <a:solidFill>
                  <a:schemeClr val="tx1"/>
                </a:solidFill>
              </a:rPr>
              <a:pPr eaLnBrk="1" hangingPunct="1"/>
              <a:t>76</a:t>
            </a:fld>
            <a:endParaRPr lang="en-US" altLang="zh-CN" sz="1300" b="0">
              <a:solidFill>
                <a:schemeClr val="tx1"/>
              </a:solidFill>
            </a:endParaRPr>
          </a:p>
        </p:txBody>
      </p:sp>
      <p:sp>
        <p:nvSpPr>
          <p:cNvPr id="136195" name="Rectangle 2">
            <a:extLst>
              <a:ext uri="{FF2B5EF4-FFF2-40B4-BE49-F238E27FC236}">
                <a16:creationId xmlns:a16="http://schemas.microsoft.com/office/drawing/2014/main" id="{65D98C26-90F3-403C-96AF-30ADACAB52B2}"/>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36196" name="Rectangle 3">
            <a:extLst>
              <a:ext uri="{FF2B5EF4-FFF2-40B4-BE49-F238E27FC236}">
                <a16:creationId xmlns:a16="http://schemas.microsoft.com/office/drawing/2014/main" id="{2D9832F7-6BD7-4914-B1B6-A8D8F7CAC0D8}"/>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37D55A34-062A-4413-9917-C0C1C5116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670D182-09D0-4B29-9B43-903799722902}" type="slidenum">
              <a:rPr lang="en-US" altLang="zh-CN" sz="1300" b="0">
                <a:solidFill>
                  <a:schemeClr val="tx1"/>
                </a:solidFill>
              </a:rPr>
              <a:pPr eaLnBrk="1" hangingPunct="1"/>
              <a:t>88</a:t>
            </a:fld>
            <a:endParaRPr lang="en-US" altLang="zh-CN" sz="1300" b="0">
              <a:solidFill>
                <a:schemeClr val="tx1"/>
              </a:solidFill>
            </a:endParaRPr>
          </a:p>
        </p:txBody>
      </p:sp>
      <p:sp>
        <p:nvSpPr>
          <p:cNvPr id="145411" name="Rectangle 2">
            <a:extLst>
              <a:ext uri="{FF2B5EF4-FFF2-40B4-BE49-F238E27FC236}">
                <a16:creationId xmlns:a16="http://schemas.microsoft.com/office/drawing/2014/main" id="{42636C07-FA66-428D-84F5-99868913C85E}"/>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5412" name="Rectangle 3">
            <a:extLst>
              <a:ext uri="{FF2B5EF4-FFF2-40B4-BE49-F238E27FC236}">
                <a16:creationId xmlns:a16="http://schemas.microsoft.com/office/drawing/2014/main" id="{D57F344A-5C23-47BC-8B16-98C17EC65536}"/>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558E270C-89C1-45FD-BE16-8DC76AFFD9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39533AF-9F6D-4ED1-AFEE-4A187973041A}" type="slidenum">
              <a:rPr lang="en-US" altLang="zh-CN" sz="1300" b="0">
                <a:solidFill>
                  <a:schemeClr val="tx1"/>
                </a:solidFill>
              </a:rPr>
              <a:pPr eaLnBrk="1" hangingPunct="1"/>
              <a:t>89</a:t>
            </a:fld>
            <a:endParaRPr lang="en-US" altLang="zh-CN" sz="1300" b="0">
              <a:solidFill>
                <a:schemeClr val="tx1"/>
              </a:solidFill>
            </a:endParaRPr>
          </a:p>
        </p:txBody>
      </p:sp>
      <p:sp>
        <p:nvSpPr>
          <p:cNvPr id="146435" name="Rectangle 2">
            <a:extLst>
              <a:ext uri="{FF2B5EF4-FFF2-40B4-BE49-F238E27FC236}">
                <a16:creationId xmlns:a16="http://schemas.microsoft.com/office/drawing/2014/main" id="{CD8A8438-2C9F-4E8E-BCBF-996A044B7A48}"/>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6436" name="Rectangle 3">
            <a:extLst>
              <a:ext uri="{FF2B5EF4-FFF2-40B4-BE49-F238E27FC236}">
                <a16:creationId xmlns:a16="http://schemas.microsoft.com/office/drawing/2014/main" id="{71FDEC03-08AD-40FD-8055-516B774521F9}"/>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6614F333-63D3-4123-ABEB-4854DA3E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BACA012-E00A-4C7D-B34B-89A207B9F546}" type="slidenum">
              <a:rPr lang="en-US" altLang="zh-CN" sz="1300" b="0">
                <a:solidFill>
                  <a:schemeClr val="tx1"/>
                </a:solidFill>
              </a:rPr>
              <a:pPr eaLnBrk="1" hangingPunct="1"/>
              <a:t>90</a:t>
            </a:fld>
            <a:endParaRPr lang="en-US" altLang="zh-CN" sz="1300" b="0">
              <a:solidFill>
                <a:schemeClr val="tx1"/>
              </a:solidFill>
            </a:endParaRPr>
          </a:p>
        </p:txBody>
      </p:sp>
      <p:sp>
        <p:nvSpPr>
          <p:cNvPr id="147459" name="Rectangle 2">
            <a:extLst>
              <a:ext uri="{FF2B5EF4-FFF2-40B4-BE49-F238E27FC236}">
                <a16:creationId xmlns:a16="http://schemas.microsoft.com/office/drawing/2014/main" id="{0E4470DF-2882-49FD-960D-A84253908338}"/>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7460" name="Rectangle 3">
            <a:extLst>
              <a:ext uri="{FF2B5EF4-FFF2-40B4-BE49-F238E27FC236}">
                <a16:creationId xmlns:a16="http://schemas.microsoft.com/office/drawing/2014/main" id="{841D0CA4-C7B1-4030-9A92-083C4B493CFC}"/>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7452EB69-9530-4D73-9DE2-1D22014DBE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9BE3EFE-D414-4D36-B4A7-28799A0CA21A}" type="slidenum">
              <a:rPr lang="en-US" altLang="zh-CN" sz="1300" b="0">
                <a:solidFill>
                  <a:schemeClr val="tx1"/>
                </a:solidFill>
              </a:rPr>
              <a:pPr eaLnBrk="1" hangingPunct="1"/>
              <a:t>91</a:t>
            </a:fld>
            <a:endParaRPr lang="en-US" altLang="zh-CN" sz="1300" b="0">
              <a:solidFill>
                <a:schemeClr val="tx1"/>
              </a:solidFill>
            </a:endParaRPr>
          </a:p>
        </p:txBody>
      </p:sp>
      <p:sp>
        <p:nvSpPr>
          <p:cNvPr id="148483" name="Rectangle 2">
            <a:extLst>
              <a:ext uri="{FF2B5EF4-FFF2-40B4-BE49-F238E27FC236}">
                <a16:creationId xmlns:a16="http://schemas.microsoft.com/office/drawing/2014/main" id="{8F66F5F5-41E4-445E-A739-75575E924AC9}"/>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8484" name="Rectangle 3">
            <a:extLst>
              <a:ext uri="{FF2B5EF4-FFF2-40B4-BE49-F238E27FC236}">
                <a16:creationId xmlns:a16="http://schemas.microsoft.com/office/drawing/2014/main" id="{68E56047-1000-4BBA-8748-7851918D2095}"/>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96EC6A14-958A-4C76-940C-668F941C74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07DF3CE-518F-4C3F-B88C-530179FE3BA9}" type="slidenum">
              <a:rPr lang="en-US" altLang="zh-CN" sz="1300" b="0">
                <a:solidFill>
                  <a:schemeClr val="tx1"/>
                </a:solidFill>
              </a:rPr>
              <a:pPr eaLnBrk="1" hangingPunct="1"/>
              <a:t>92</a:t>
            </a:fld>
            <a:endParaRPr lang="en-US" altLang="zh-CN" sz="1300" b="0">
              <a:solidFill>
                <a:schemeClr val="tx1"/>
              </a:solidFill>
            </a:endParaRPr>
          </a:p>
        </p:txBody>
      </p:sp>
      <p:sp>
        <p:nvSpPr>
          <p:cNvPr id="149507" name="Rectangle 2">
            <a:extLst>
              <a:ext uri="{FF2B5EF4-FFF2-40B4-BE49-F238E27FC236}">
                <a16:creationId xmlns:a16="http://schemas.microsoft.com/office/drawing/2014/main" id="{67D0416B-A749-48BF-890E-26648C9E1DBD}"/>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9508" name="Rectangle 3">
            <a:extLst>
              <a:ext uri="{FF2B5EF4-FFF2-40B4-BE49-F238E27FC236}">
                <a16:creationId xmlns:a16="http://schemas.microsoft.com/office/drawing/2014/main" id="{E96B8EA8-7544-41FA-A6E1-7C47DD06A27D}"/>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4A6ED97-EFFC-4083-AD84-D35BF2C53C9B}"/>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9E40EE08-BCD7-41A6-8170-B1C701E5B9C8}" type="slidenum">
              <a:rPr lang="en-US" altLang="zh-CN" sz="1300" b="0">
                <a:solidFill>
                  <a:schemeClr val="tx1"/>
                </a:solidFill>
              </a:rPr>
              <a:pPr algn="r" eaLnBrk="1" hangingPunct="1"/>
              <a:t>93</a:t>
            </a:fld>
            <a:endParaRPr lang="en-US" altLang="zh-CN" sz="1300" b="0">
              <a:solidFill>
                <a:schemeClr val="tx1"/>
              </a:solidFill>
            </a:endParaRPr>
          </a:p>
        </p:txBody>
      </p:sp>
      <p:sp>
        <p:nvSpPr>
          <p:cNvPr id="150531" name="Rectangle 2">
            <a:extLst>
              <a:ext uri="{FF2B5EF4-FFF2-40B4-BE49-F238E27FC236}">
                <a16:creationId xmlns:a16="http://schemas.microsoft.com/office/drawing/2014/main" id="{874D49CD-5BB5-427F-8BA1-DEE46B140568}"/>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50532" name="Rectangle 3">
            <a:extLst>
              <a:ext uri="{FF2B5EF4-FFF2-40B4-BE49-F238E27FC236}">
                <a16:creationId xmlns:a16="http://schemas.microsoft.com/office/drawing/2014/main" id="{BA609A7A-C139-42B6-816F-36A1B708B024}"/>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10AE1BCA-6051-42B7-B392-02C97E2A5E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59A5F81-3DDA-4ABB-B35F-88844BFC6040}" type="slidenum">
              <a:rPr lang="en-US" altLang="zh-CN" sz="1300" b="0">
                <a:solidFill>
                  <a:schemeClr val="tx1"/>
                </a:solidFill>
              </a:rPr>
              <a:pPr eaLnBrk="1" hangingPunct="1"/>
              <a:t>94</a:t>
            </a:fld>
            <a:endParaRPr lang="en-US" altLang="zh-CN" sz="1300" b="0">
              <a:solidFill>
                <a:schemeClr val="tx1"/>
              </a:solidFill>
            </a:endParaRPr>
          </a:p>
        </p:txBody>
      </p:sp>
      <p:sp>
        <p:nvSpPr>
          <p:cNvPr id="151555" name="Rectangle 2">
            <a:extLst>
              <a:ext uri="{FF2B5EF4-FFF2-40B4-BE49-F238E27FC236}">
                <a16:creationId xmlns:a16="http://schemas.microsoft.com/office/drawing/2014/main" id="{99BEF59A-79E2-415C-BB92-FC17C930AE96}"/>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51556" name="Rectangle 3">
            <a:extLst>
              <a:ext uri="{FF2B5EF4-FFF2-40B4-BE49-F238E27FC236}">
                <a16:creationId xmlns:a16="http://schemas.microsoft.com/office/drawing/2014/main" id="{E3F90732-604A-4905-8262-0E54B6E8A712}"/>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11E8FF57-B7EF-4F82-9544-29FD98C96B8E}"/>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3DB15523-4AA1-4201-A530-A8137B59B290}" type="slidenum">
              <a:rPr lang="en-US" altLang="zh-CN" sz="1300" b="0">
                <a:solidFill>
                  <a:schemeClr val="tx1"/>
                </a:solidFill>
              </a:rPr>
              <a:pPr algn="r" eaLnBrk="1" hangingPunct="1"/>
              <a:t>95</a:t>
            </a:fld>
            <a:endParaRPr lang="en-US" altLang="zh-CN" sz="1300" b="0">
              <a:solidFill>
                <a:schemeClr val="tx1"/>
              </a:solidFill>
            </a:endParaRPr>
          </a:p>
        </p:txBody>
      </p:sp>
      <p:sp>
        <p:nvSpPr>
          <p:cNvPr id="152579" name="Rectangle 2">
            <a:extLst>
              <a:ext uri="{FF2B5EF4-FFF2-40B4-BE49-F238E27FC236}">
                <a16:creationId xmlns:a16="http://schemas.microsoft.com/office/drawing/2014/main" id="{1CB3905B-1E7E-473D-9174-D593BD90A20A}"/>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52580" name="Rectangle 3">
            <a:extLst>
              <a:ext uri="{FF2B5EF4-FFF2-40B4-BE49-F238E27FC236}">
                <a16:creationId xmlns:a16="http://schemas.microsoft.com/office/drawing/2014/main" id="{FDFB87E5-0219-4604-8D37-A7DF842881FB}"/>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5EA6691-148E-4694-95DB-E424A0D66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FD4DA97-758E-455B-B9CD-1EFA0D925673}" type="slidenum">
              <a:rPr lang="en-US" altLang="zh-CN" sz="1300" b="0">
                <a:solidFill>
                  <a:schemeClr val="tx1"/>
                </a:solidFill>
              </a:rPr>
              <a:pPr eaLnBrk="1" hangingPunct="1"/>
              <a:t>77</a:t>
            </a:fld>
            <a:endParaRPr lang="en-US" altLang="zh-CN" sz="1300" b="0">
              <a:solidFill>
                <a:schemeClr val="tx1"/>
              </a:solidFill>
            </a:endParaRPr>
          </a:p>
        </p:txBody>
      </p:sp>
      <p:sp>
        <p:nvSpPr>
          <p:cNvPr id="137219" name="Rectangle 2">
            <a:extLst>
              <a:ext uri="{FF2B5EF4-FFF2-40B4-BE49-F238E27FC236}">
                <a16:creationId xmlns:a16="http://schemas.microsoft.com/office/drawing/2014/main" id="{C909E9E0-6EA8-44B3-B879-649A07C498B4}"/>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37220" name="Rectangle 3">
            <a:extLst>
              <a:ext uri="{FF2B5EF4-FFF2-40B4-BE49-F238E27FC236}">
                <a16:creationId xmlns:a16="http://schemas.microsoft.com/office/drawing/2014/main" id="{49D8B21C-DBC6-44AE-A632-43E8109A982B}"/>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D428519A-2094-46F7-B3EA-F6C11EB12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19B19FA-FA01-4D05-B965-A54C13EE833D}" type="slidenum">
              <a:rPr lang="en-US" altLang="zh-CN" sz="1300" b="0">
                <a:solidFill>
                  <a:schemeClr val="tx1"/>
                </a:solidFill>
              </a:rPr>
              <a:pPr eaLnBrk="1" hangingPunct="1"/>
              <a:t>78</a:t>
            </a:fld>
            <a:endParaRPr lang="en-US" altLang="zh-CN" sz="1300" b="0">
              <a:solidFill>
                <a:schemeClr val="tx1"/>
              </a:solidFill>
            </a:endParaRPr>
          </a:p>
        </p:txBody>
      </p:sp>
      <p:sp>
        <p:nvSpPr>
          <p:cNvPr id="138243" name="Rectangle 2">
            <a:extLst>
              <a:ext uri="{FF2B5EF4-FFF2-40B4-BE49-F238E27FC236}">
                <a16:creationId xmlns:a16="http://schemas.microsoft.com/office/drawing/2014/main" id="{8DDEF532-EE0E-4ECD-AFEC-7245A473CF38}"/>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38244" name="Rectangle 3">
            <a:extLst>
              <a:ext uri="{FF2B5EF4-FFF2-40B4-BE49-F238E27FC236}">
                <a16:creationId xmlns:a16="http://schemas.microsoft.com/office/drawing/2014/main" id="{7A1D6AA3-0346-4800-B862-0781F6BCBB66}"/>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BAD7F183-9D26-454E-9A7E-23DF2E1F36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B914BE7-EC60-45C0-8328-2D0927BA0A05}" type="slidenum">
              <a:rPr lang="en-US" altLang="zh-CN" sz="1300" b="0">
                <a:solidFill>
                  <a:schemeClr val="tx1"/>
                </a:solidFill>
              </a:rPr>
              <a:pPr eaLnBrk="1" hangingPunct="1"/>
              <a:t>79</a:t>
            </a:fld>
            <a:endParaRPr lang="en-US" altLang="zh-CN" sz="1300" b="0">
              <a:solidFill>
                <a:schemeClr val="tx1"/>
              </a:solidFill>
            </a:endParaRPr>
          </a:p>
        </p:txBody>
      </p:sp>
      <p:sp>
        <p:nvSpPr>
          <p:cNvPr id="139267" name="Rectangle 2">
            <a:extLst>
              <a:ext uri="{FF2B5EF4-FFF2-40B4-BE49-F238E27FC236}">
                <a16:creationId xmlns:a16="http://schemas.microsoft.com/office/drawing/2014/main" id="{55A40962-D7E5-40AB-822A-A5A92CD1D6CB}"/>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39268" name="Rectangle 3">
            <a:extLst>
              <a:ext uri="{FF2B5EF4-FFF2-40B4-BE49-F238E27FC236}">
                <a16:creationId xmlns:a16="http://schemas.microsoft.com/office/drawing/2014/main" id="{AF1D9B30-79F7-43CC-B6B4-7DA7AEE3B103}"/>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2F143C80-A25F-4645-B108-B3F17749F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25D17E8-ED83-4CDA-BB17-F47EF0AE7D69}" type="slidenum">
              <a:rPr lang="en-US" altLang="zh-CN" sz="1300" b="0">
                <a:solidFill>
                  <a:schemeClr val="tx1"/>
                </a:solidFill>
              </a:rPr>
              <a:pPr eaLnBrk="1" hangingPunct="1"/>
              <a:t>80</a:t>
            </a:fld>
            <a:endParaRPr lang="en-US" altLang="zh-CN" sz="1300" b="0">
              <a:solidFill>
                <a:schemeClr val="tx1"/>
              </a:solidFill>
            </a:endParaRPr>
          </a:p>
        </p:txBody>
      </p:sp>
      <p:sp>
        <p:nvSpPr>
          <p:cNvPr id="140291" name="Rectangle 2">
            <a:extLst>
              <a:ext uri="{FF2B5EF4-FFF2-40B4-BE49-F238E27FC236}">
                <a16:creationId xmlns:a16="http://schemas.microsoft.com/office/drawing/2014/main" id="{27704B8B-B439-46DD-9FF3-F64D80B687D1}"/>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0292" name="Rectangle 3">
            <a:extLst>
              <a:ext uri="{FF2B5EF4-FFF2-40B4-BE49-F238E27FC236}">
                <a16:creationId xmlns:a16="http://schemas.microsoft.com/office/drawing/2014/main" id="{C4DF4816-3DA3-4B28-B978-05CE19AB58E2}"/>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AFF65E4-0082-45BE-A126-B8EA831B3A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7B62AF7-0D35-4F73-8C05-7DAAD61BD572}" type="slidenum">
              <a:rPr lang="en-US" altLang="zh-CN" sz="1300" b="0">
                <a:solidFill>
                  <a:schemeClr val="tx1"/>
                </a:solidFill>
              </a:rPr>
              <a:pPr eaLnBrk="1" hangingPunct="1"/>
              <a:t>81</a:t>
            </a:fld>
            <a:endParaRPr lang="en-US" altLang="zh-CN" sz="1300" b="0">
              <a:solidFill>
                <a:schemeClr val="tx1"/>
              </a:solidFill>
            </a:endParaRPr>
          </a:p>
        </p:txBody>
      </p:sp>
      <p:sp>
        <p:nvSpPr>
          <p:cNvPr id="141315" name="Rectangle 2">
            <a:extLst>
              <a:ext uri="{FF2B5EF4-FFF2-40B4-BE49-F238E27FC236}">
                <a16:creationId xmlns:a16="http://schemas.microsoft.com/office/drawing/2014/main" id="{2AD28032-46A7-4EA0-9FA7-4AD27423F5C7}"/>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1316" name="Rectangle 3">
            <a:extLst>
              <a:ext uri="{FF2B5EF4-FFF2-40B4-BE49-F238E27FC236}">
                <a16:creationId xmlns:a16="http://schemas.microsoft.com/office/drawing/2014/main" id="{4C0E0815-C582-4627-B04B-7D42257246FD}"/>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6457E00F-CBC9-4591-9A07-435749F942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5D9282D-71A0-4CD4-A1A0-7E11236290C4}" type="slidenum">
              <a:rPr lang="en-US" altLang="zh-CN" sz="1300" b="0">
                <a:solidFill>
                  <a:schemeClr val="tx1"/>
                </a:solidFill>
              </a:rPr>
              <a:pPr eaLnBrk="1" hangingPunct="1"/>
              <a:t>83</a:t>
            </a:fld>
            <a:endParaRPr lang="en-US" altLang="zh-CN" sz="1300" b="0">
              <a:solidFill>
                <a:schemeClr val="tx1"/>
              </a:solidFill>
            </a:endParaRPr>
          </a:p>
        </p:txBody>
      </p:sp>
      <p:sp>
        <p:nvSpPr>
          <p:cNvPr id="142339" name="Rectangle 2">
            <a:extLst>
              <a:ext uri="{FF2B5EF4-FFF2-40B4-BE49-F238E27FC236}">
                <a16:creationId xmlns:a16="http://schemas.microsoft.com/office/drawing/2014/main" id="{E3905256-49D5-4D20-912E-4A91D9FA96E3}"/>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2340" name="Rectangle 3">
            <a:extLst>
              <a:ext uri="{FF2B5EF4-FFF2-40B4-BE49-F238E27FC236}">
                <a16:creationId xmlns:a16="http://schemas.microsoft.com/office/drawing/2014/main" id="{FDF24DD1-FF56-44D9-9347-DD474A4E4F49}"/>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4E426E4D-75DA-4BAD-BC8C-76DF5874F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02E1D48-CC56-4D11-B158-2051F309FAC4}" type="slidenum">
              <a:rPr lang="en-US" altLang="zh-CN" sz="1300" b="0">
                <a:solidFill>
                  <a:schemeClr val="tx1"/>
                </a:solidFill>
              </a:rPr>
              <a:pPr eaLnBrk="1" hangingPunct="1"/>
              <a:t>86</a:t>
            </a:fld>
            <a:endParaRPr lang="en-US" altLang="zh-CN" sz="1300" b="0">
              <a:solidFill>
                <a:schemeClr val="tx1"/>
              </a:solidFill>
            </a:endParaRPr>
          </a:p>
        </p:txBody>
      </p:sp>
      <p:sp>
        <p:nvSpPr>
          <p:cNvPr id="143363" name="Rectangle 2">
            <a:extLst>
              <a:ext uri="{FF2B5EF4-FFF2-40B4-BE49-F238E27FC236}">
                <a16:creationId xmlns:a16="http://schemas.microsoft.com/office/drawing/2014/main" id="{5D65CD48-8DF9-4D57-A588-2652F69AD02C}"/>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3364" name="Rectangle 3">
            <a:extLst>
              <a:ext uri="{FF2B5EF4-FFF2-40B4-BE49-F238E27FC236}">
                <a16:creationId xmlns:a16="http://schemas.microsoft.com/office/drawing/2014/main" id="{A5ACBD27-36DF-438C-81AC-8AB280DE8143}"/>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CBADF902-5428-4747-A034-40C63B316F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966788"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966788"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966788"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966788"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A361871-EB12-4451-89F9-A59348073C28}" type="slidenum">
              <a:rPr lang="en-US" altLang="zh-CN" sz="1300" b="0">
                <a:solidFill>
                  <a:schemeClr val="tx1"/>
                </a:solidFill>
              </a:rPr>
              <a:pPr eaLnBrk="1" hangingPunct="1"/>
              <a:t>87</a:t>
            </a:fld>
            <a:endParaRPr lang="en-US" altLang="zh-CN" sz="1300" b="0">
              <a:solidFill>
                <a:schemeClr val="tx1"/>
              </a:solidFill>
            </a:endParaRPr>
          </a:p>
        </p:txBody>
      </p:sp>
      <p:sp>
        <p:nvSpPr>
          <p:cNvPr id="144387" name="Rectangle 2">
            <a:extLst>
              <a:ext uri="{FF2B5EF4-FFF2-40B4-BE49-F238E27FC236}">
                <a16:creationId xmlns:a16="http://schemas.microsoft.com/office/drawing/2014/main" id="{B8D47999-A0B5-417D-951F-95B132BA35A4}"/>
              </a:ext>
            </a:extLst>
          </p:cNvPr>
          <p:cNvSpPr>
            <a:spLocks noGrp="1" noRot="1" noChangeAspect="1" noChangeArrowheads="1" noTextEdit="1"/>
          </p:cNvSpPr>
          <p:nvPr>
            <p:ph type="sldImg"/>
          </p:nvPr>
        </p:nvSpPr>
        <p:spPr>
          <a:xfrm>
            <a:off x="1258888" y="720725"/>
            <a:ext cx="4799012" cy="3598863"/>
          </a:xfrm>
          <a:ln w="12700" cap="flat">
            <a:solidFill>
              <a:schemeClr val="tx1"/>
            </a:solidFill>
          </a:ln>
        </p:spPr>
      </p:sp>
      <p:sp>
        <p:nvSpPr>
          <p:cNvPr id="144388" name="Rectangle 3">
            <a:extLst>
              <a:ext uri="{FF2B5EF4-FFF2-40B4-BE49-F238E27FC236}">
                <a16:creationId xmlns:a16="http://schemas.microsoft.com/office/drawing/2014/main" id="{A34532C8-FEB0-4F0A-9483-EC2EE27E29C7}"/>
              </a:ext>
            </a:extLst>
          </p:cNvPr>
          <p:cNvSpPr>
            <a:spLocks noGrp="1" noChangeArrowheads="1"/>
          </p:cNvSpPr>
          <p:nvPr>
            <p:ph type="body" idx="1"/>
          </p:nvPr>
        </p:nvSpPr>
        <p:spPr>
          <a:xfrm>
            <a:off x="973138"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86" tIns="48644" rIns="97286" bIns="48644"/>
          <a:lstStyle/>
          <a:p>
            <a:pPr defTabSz="949325" eaLnBrk="1" hangingPunct="1"/>
            <a:endParaRPr lang="en-CA" altLang="zh-CN">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FD77952-CADB-400A-9928-F9827483D8DA}" type="datetime1">
              <a:rPr lang="zh-CN" altLang="en-US" smtClean="0"/>
              <a:t>2023/11/14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17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37FCED4-9B9A-4BA6-B24F-B6535FA2EC88}" type="datetime1">
              <a:rPr lang="zh-CN" altLang="en-US" smtClean="0"/>
              <a:t>2023/11/14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40426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87F0CB0-9538-4E24-8B07-455D95F14660}" type="datetime1">
              <a:rPr lang="zh-CN" altLang="en-US" smtClean="0"/>
              <a:t>2023/11/14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2512834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2238"/>
            <a:ext cx="8458200" cy="620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Rectangle 5">
            <a:extLst>
              <a:ext uri="{FF2B5EF4-FFF2-40B4-BE49-F238E27FC236}">
                <a16:creationId xmlns:a16="http://schemas.microsoft.com/office/drawing/2014/main" id="{07EE5FEE-371E-4418-BAB0-C2C8551B93F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CCB52660-5707-494A-A294-7CFF40C27CBB}"/>
              </a:ext>
            </a:extLst>
          </p:cNvPr>
          <p:cNvSpPr>
            <a:spLocks noGrp="1" noChangeArrowheads="1"/>
          </p:cNvSpPr>
          <p:nvPr>
            <p:ph type="ftr" sz="quarter" idx="11"/>
          </p:nvPr>
        </p:nvSpPr>
        <p:spPr>
          <a:ln/>
        </p:spPr>
        <p:txBody>
          <a:bodyPr/>
          <a:lstStyle>
            <a:lvl1pPr>
              <a:defRPr/>
            </a:lvl1pPr>
          </a:lstStyle>
          <a:p>
            <a:pPr>
              <a:defRPr/>
            </a:pPr>
            <a:r>
              <a:rPr lang="en-US" altLang="en-US"/>
              <a:t>ENG3640 Fall 2012</a:t>
            </a:r>
          </a:p>
        </p:txBody>
      </p:sp>
      <p:sp>
        <p:nvSpPr>
          <p:cNvPr id="5" name="Rectangle 7">
            <a:extLst>
              <a:ext uri="{FF2B5EF4-FFF2-40B4-BE49-F238E27FC236}">
                <a16:creationId xmlns:a16="http://schemas.microsoft.com/office/drawing/2014/main" id="{0D1158B7-62DA-4F0E-A4AF-4B06D9A2A038}"/>
              </a:ext>
            </a:extLst>
          </p:cNvPr>
          <p:cNvSpPr>
            <a:spLocks noGrp="1" noChangeArrowheads="1"/>
          </p:cNvSpPr>
          <p:nvPr>
            <p:ph type="sldNum" sz="quarter" idx="12"/>
          </p:nvPr>
        </p:nvSpPr>
        <p:spPr>
          <a:ln/>
        </p:spPr>
        <p:txBody>
          <a:bodyPr/>
          <a:lstStyle>
            <a:lvl1pPr>
              <a:defRPr/>
            </a:lvl1pPr>
          </a:lstStyle>
          <a:p>
            <a:fld id="{49D1DCE1-7A35-492E-8D47-26817209BCA9}" type="slidenum">
              <a:rPr lang="en-US" altLang="en-US"/>
              <a:pPr/>
              <a:t>‹#›</a:t>
            </a:fld>
            <a:endParaRPr lang="en-US" altLang="en-US"/>
          </a:p>
        </p:txBody>
      </p:sp>
    </p:spTree>
    <p:extLst>
      <p:ext uri="{BB962C8B-B14F-4D97-AF65-F5344CB8AC3E}">
        <p14:creationId xmlns:p14="http://schemas.microsoft.com/office/powerpoint/2010/main" val="1056939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772400" cy="1020762"/>
          </a:xfrm>
        </p:spPr>
        <p:txBody>
          <a:bodyPr/>
          <a:lstStyle/>
          <a:p>
            <a:r>
              <a:rPr lang="en-US"/>
              <a:t>Click to edit Master title style</a:t>
            </a:r>
            <a:endParaRPr lang="en-CA"/>
          </a:p>
        </p:txBody>
      </p:sp>
      <p:sp>
        <p:nvSpPr>
          <p:cNvPr id="3" name="Text Placeholder 2"/>
          <p:cNvSpPr>
            <a:spLocks noGrp="1"/>
          </p:cNvSpPr>
          <p:nvPr>
            <p:ph type="body" sz="half" idx="1"/>
          </p:nvPr>
        </p:nvSpPr>
        <p:spPr>
          <a:xfrm>
            <a:off x="457200" y="1295400"/>
            <a:ext cx="41529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762500" y="1295400"/>
            <a:ext cx="41529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5">
            <a:extLst>
              <a:ext uri="{FF2B5EF4-FFF2-40B4-BE49-F238E27FC236}">
                <a16:creationId xmlns:a16="http://schemas.microsoft.com/office/drawing/2014/main" id="{3A5E0C82-FDDE-46AB-A617-F31CC97EFB8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7246F21-DC5E-49A5-A13B-79739998CF93}"/>
              </a:ext>
            </a:extLst>
          </p:cNvPr>
          <p:cNvSpPr>
            <a:spLocks noGrp="1" noChangeArrowheads="1"/>
          </p:cNvSpPr>
          <p:nvPr>
            <p:ph type="ftr" sz="quarter" idx="11"/>
          </p:nvPr>
        </p:nvSpPr>
        <p:spPr>
          <a:ln/>
        </p:spPr>
        <p:txBody>
          <a:bodyPr/>
          <a:lstStyle>
            <a:lvl1pPr>
              <a:defRPr/>
            </a:lvl1pPr>
          </a:lstStyle>
          <a:p>
            <a:pPr>
              <a:defRPr/>
            </a:pPr>
            <a:r>
              <a:rPr lang="en-US" altLang="en-US"/>
              <a:t>ENG3640 Fall 2012</a:t>
            </a:r>
          </a:p>
        </p:txBody>
      </p:sp>
      <p:sp>
        <p:nvSpPr>
          <p:cNvPr id="7" name="Rectangle 7">
            <a:extLst>
              <a:ext uri="{FF2B5EF4-FFF2-40B4-BE49-F238E27FC236}">
                <a16:creationId xmlns:a16="http://schemas.microsoft.com/office/drawing/2014/main" id="{5246040A-EF85-4CD3-863A-BB0656CD3823}"/>
              </a:ext>
            </a:extLst>
          </p:cNvPr>
          <p:cNvSpPr>
            <a:spLocks noGrp="1" noChangeArrowheads="1"/>
          </p:cNvSpPr>
          <p:nvPr>
            <p:ph type="sldNum" sz="quarter" idx="12"/>
          </p:nvPr>
        </p:nvSpPr>
        <p:spPr>
          <a:ln/>
        </p:spPr>
        <p:txBody>
          <a:bodyPr/>
          <a:lstStyle>
            <a:lvl1pPr>
              <a:defRPr/>
            </a:lvl1pPr>
          </a:lstStyle>
          <a:p>
            <a:fld id="{FA4D1B35-41A3-47FF-8445-95C5F617403B}" type="slidenum">
              <a:rPr lang="en-US" altLang="en-US"/>
              <a:pPr/>
              <a:t>‹#›</a:t>
            </a:fld>
            <a:endParaRPr lang="en-US" altLang="en-US"/>
          </a:p>
        </p:txBody>
      </p:sp>
    </p:spTree>
    <p:extLst>
      <p:ext uri="{BB962C8B-B14F-4D97-AF65-F5344CB8AC3E}">
        <p14:creationId xmlns:p14="http://schemas.microsoft.com/office/powerpoint/2010/main" val="3681884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772400" cy="1020762"/>
          </a:xfrm>
        </p:spPr>
        <p:txBody>
          <a:bodyPr/>
          <a:lstStyle/>
          <a:p>
            <a:r>
              <a:rPr lang="en-US"/>
              <a:t>Click to edit Master title style</a:t>
            </a:r>
            <a:endParaRPr lang="en-CA"/>
          </a:p>
        </p:txBody>
      </p:sp>
      <p:sp>
        <p:nvSpPr>
          <p:cNvPr id="3" name="Table Placeholder 2"/>
          <p:cNvSpPr>
            <a:spLocks noGrp="1"/>
          </p:cNvSpPr>
          <p:nvPr>
            <p:ph type="tbl" idx="1"/>
          </p:nvPr>
        </p:nvSpPr>
        <p:spPr>
          <a:xfrm>
            <a:off x="457200" y="1295400"/>
            <a:ext cx="8458200" cy="5029200"/>
          </a:xfrm>
        </p:spPr>
        <p:txBody>
          <a:bodyPr/>
          <a:lstStyle/>
          <a:p>
            <a:pPr lvl="0"/>
            <a:endParaRPr lang="en-CA" noProof="0"/>
          </a:p>
        </p:txBody>
      </p:sp>
      <p:sp>
        <p:nvSpPr>
          <p:cNvPr id="4" name="Rectangle 5">
            <a:extLst>
              <a:ext uri="{FF2B5EF4-FFF2-40B4-BE49-F238E27FC236}">
                <a16:creationId xmlns:a16="http://schemas.microsoft.com/office/drawing/2014/main" id="{1EB2EEA8-ECDB-49E9-A519-1629DFE1F32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CCCC73C5-0537-4042-B141-2C971577BDD7}"/>
              </a:ext>
            </a:extLst>
          </p:cNvPr>
          <p:cNvSpPr>
            <a:spLocks noGrp="1" noChangeArrowheads="1"/>
          </p:cNvSpPr>
          <p:nvPr>
            <p:ph type="ftr" sz="quarter" idx="11"/>
          </p:nvPr>
        </p:nvSpPr>
        <p:spPr>
          <a:ln/>
        </p:spPr>
        <p:txBody>
          <a:bodyPr/>
          <a:lstStyle>
            <a:lvl1pPr>
              <a:defRPr/>
            </a:lvl1pPr>
          </a:lstStyle>
          <a:p>
            <a:pPr>
              <a:defRPr/>
            </a:pPr>
            <a:r>
              <a:rPr lang="en-US" altLang="en-US"/>
              <a:t>ENG3640 Fall 2012</a:t>
            </a:r>
          </a:p>
        </p:txBody>
      </p:sp>
      <p:sp>
        <p:nvSpPr>
          <p:cNvPr id="6" name="Rectangle 7">
            <a:extLst>
              <a:ext uri="{FF2B5EF4-FFF2-40B4-BE49-F238E27FC236}">
                <a16:creationId xmlns:a16="http://schemas.microsoft.com/office/drawing/2014/main" id="{DCE5FD64-FA67-42EA-8587-4D19CD8CB232}"/>
              </a:ext>
            </a:extLst>
          </p:cNvPr>
          <p:cNvSpPr>
            <a:spLocks noGrp="1" noChangeArrowheads="1"/>
          </p:cNvSpPr>
          <p:nvPr>
            <p:ph type="sldNum" sz="quarter" idx="12"/>
          </p:nvPr>
        </p:nvSpPr>
        <p:spPr>
          <a:ln/>
        </p:spPr>
        <p:txBody>
          <a:bodyPr/>
          <a:lstStyle>
            <a:lvl1pPr>
              <a:defRPr/>
            </a:lvl1pPr>
          </a:lstStyle>
          <a:p>
            <a:fld id="{A50950F0-AF7E-4A04-83C4-58303AFCF4C0}" type="slidenum">
              <a:rPr lang="en-US" altLang="en-US"/>
              <a:pPr/>
              <a:t>‹#›</a:t>
            </a:fld>
            <a:endParaRPr lang="en-US" altLang="en-US"/>
          </a:p>
        </p:txBody>
      </p:sp>
    </p:spTree>
    <p:extLst>
      <p:ext uri="{BB962C8B-B14F-4D97-AF65-F5344CB8AC3E}">
        <p14:creationId xmlns:p14="http://schemas.microsoft.com/office/powerpoint/2010/main" val="122401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5ABDAF6-56B4-4794-8CF8-DD66C9AB8E69}" type="datetime1">
              <a:rPr lang="zh-CN" altLang="en-US" smtClean="0"/>
              <a:t>2023/11/14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166568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13FFEB9-1CFA-4E60-8FF7-9FD2173A9390}" type="datetime1">
              <a:rPr lang="zh-CN" altLang="en-US" smtClean="0"/>
              <a:t>2023/11/14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21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840145"/>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822960" y="1347765"/>
            <a:ext cx="3703320" cy="452132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4663440" y="1347766"/>
            <a:ext cx="3703320" cy="452133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0F2F439F-7751-44F1-A8CE-7E4EA6BB2625}" type="datetime1">
              <a:rPr lang="zh-CN" altLang="en-US" smtClean="0"/>
              <a:t>2023/11/14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69923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69529C0-BCF4-44DB-A99B-13F848A50487}" type="datetime1">
              <a:rPr lang="zh-CN" altLang="en-US" smtClean="0"/>
              <a:t>2023/11/14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02532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AD13A05-0D10-4638-B86A-3FD0E1B9760A}" type="datetime1">
              <a:rPr lang="zh-CN" altLang="en-US" smtClean="0"/>
              <a:t>2023/11/14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84162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CDC55C-47C7-41E6-B492-10E96568D379}" type="datetime1">
              <a:rPr lang="zh-CN" altLang="en-US" smtClean="0"/>
              <a:t>2023/11/14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420293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9370E98-F0DF-49FD-85C0-B8F7F055A0C5}" type="datetime1">
              <a:rPr lang="zh-CN" altLang="en-US" smtClean="0"/>
              <a:t>2023/11/14</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94354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B4FD6D2-15D5-484C-BEC2-C6A95BB17B87}" type="datetime1">
              <a:rPr lang="zh-CN" altLang="en-US" smtClean="0"/>
              <a:t>2023/11/14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234126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831478"/>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230759"/>
            <a:ext cx="7543801" cy="4638335"/>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7A62038-9DF7-4F97-B33D-D4E05CFD4025}" type="datetime1">
              <a:rPr lang="zh-CN" altLang="en-US" smtClean="0"/>
              <a:t>2023/11/14</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2E77DEE-32E4-4009-988B-F2758F7B8AC2}" type="slidenum">
              <a:rPr lang="zh-CN" altLang="en-US" smtClean="0"/>
              <a:t>‹#›</a:t>
            </a:fld>
            <a:endParaRPr lang="zh-CN" altLang="en-US"/>
          </a:p>
        </p:txBody>
      </p:sp>
      <p:cxnSp>
        <p:nvCxnSpPr>
          <p:cNvPr id="10" name="Straight Connector 9"/>
          <p:cNvCxnSpPr/>
          <p:nvPr/>
        </p:nvCxnSpPr>
        <p:spPr>
          <a:xfrm>
            <a:off x="834478" y="1126802"/>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5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69.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CCC4B-A911-4865-8ECC-64FCB0295BD4}"/>
              </a:ext>
            </a:extLst>
          </p:cNvPr>
          <p:cNvSpPr>
            <a:spLocks noGrp="1"/>
          </p:cNvSpPr>
          <p:nvPr>
            <p:ph type="ctrTitle"/>
          </p:nvPr>
        </p:nvSpPr>
        <p:spPr>
          <a:xfrm>
            <a:off x="822960" y="758952"/>
            <a:ext cx="7543800" cy="2569464"/>
          </a:xfrm>
        </p:spPr>
        <p:txBody>
          <a:bodyPr>
            <a:normAutofit/>
          </a:bodyPr>
          <a:lstStyle/>
          <a:p>
            <a:pPr algn="ctr"/>
            <a:br>
              <a:rPr lang="en-US" altLang="zh-CN" sz="6000" dirty="0"/>
            </a:br>
            <a:r>
              <a:rPr lang="en-US" altLang="zh-CN" sz="6000" dirty="0"/>
              <a:t>EE351</a:t>
            </a:r>
            <a:br>
              <a:rPr lang="en-US" altLang="zh-CN" sz="6000" dirty="0"/>
            </a:br>
            <a:r>
              <a:rPr lang="zh-CN" altLang="en-US" sz="6000" dirty="0"/>
              <a:t>微机原理与微系统</a:t>
            </a:r>
          </a:p>
        </p:txBody>
      </p:sp>
      <p:sp>
        <p:nvSpPr>
          <p:cNvPr id="3" name="副标题 2">
            <a:extLst>
              <a:ext uri="{FF2B5EF4-FFF2-40B4-BE49-F238E27FC236}">
                <a16:creationId xmlns:a16="http://schemas.microsoft.com/office/drawing/2014/main" id="{E610E5B0-A14A-48D6-ABC9-A1B76EFEF56D}"/>
              </a:ext>
            </a:extLst>
          </p:cNvPr>
          <p:cNvSpPr>
            <a:spLocks noGrp="1"/>
          </p:cNvSpPr>
          <p:nvPr>
            <p:ph type="subTitle" idx="1"/>
          </p:nvPr>
        </p:nvSpPr>
        <p:spPr>
          <a:xfrm>
            <a:off x="822960" y="4606497"/>
            <a:ext cx="7543800" cy="1143000"/>
          </a:xfrm>
        </p:spPr>
        <p:txBody>
          <a:bodyPr/>
          <a:lstStyle/>
          <a:p>
            <a:pPr algn="ctr"/>
            <a:r>
              <a:rPr lang="zh-CN" altLang="en-US" dirty="0"/>
              <a:t>姜俊敏</a:t>
            </a:r>
            <a:endParaRPr lang="en-US" altLang="zh-CN" dirty="0"/>
          </a:p>
          <a:p>
            <a:pPr algn="ctr"/>
            <a:r>
              <a:rPr lang="zh-CN" altLang="en-US" dirty="0"/>
              <a:t>电子与电子工程系</a:t>
            </a:r>
          </a:p>
        </p:txBody>
      </p:sp>
      <p:sp>
        <p:nvSpPr>
          <p:cNvPr id="4" name="灯片编号占位符 3">
            <a:extLst>
              <a:ext uri="{FF2B5EF4-FFF2-40B4-BE49-F238E27FC236}">
                <a16:creationId xmlns:a16="http://schemas.microsoft.com/office/drawing/2014/main" id="{1D76DE94-02ED-4C6E-9C70-4E4BDE1365E7}"/>
              </a:ext>
            </a:extLst>
          </p:cNvPr>
          <p:cNvSpPr>
            <a:spLocks noGrp="1"/>
          </p:cNvSpPr>
          <p:nvPr>
            <p:ph type="sldNum" sz="quarter" idx="12"/>
          </p:nvPr>
        </p:nvSpPr>
        <p:spPr/>
        <p:txBody>
          <a:bodyPr/>
          <a:lstStyle/>
          <a:p>
            <a:fld id="{22E77DEE-32E4-4009-988B-F2758F7B8AC2}" type="slidenum">
              <a:rPr lang="zh-CN" altLang="en-US" smtClean="0"/>
              <a:t>1</a:t>
            </a:fld>
            <a:endParaRPr lang="zh-CN" altLang="en-US"/>
          </a:p>
        </p:txBody>
      </p:sp>
    </p:spTree>
    <p:extLst>
      <p:ext uri="{BB962C8B-B14F-4D97-AF65-F5344CB8AC3E}">
        <p14:creationId xmlns:p14="http://schemas.microsoft.com/office/powerpoint/2010/main" val="2642214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6">
            <a:extLst>
              <a:ext uri="{FF2B5EF4-FFF2-40B4-BE49-F238E27FC236}">
                <a16:creationId xmlns:a16="http://schemas.microsoft.com/office/drawing/2014/main" id="{0682BB43-7899-488E-8EFF-5C4D4FB34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E10ADC6-BCC1-45DA-BE52-CDCD329662BA}" type="slidenum">
              <a:rPr lang="en-US" altLang="en-US" sz="1000" b="0">
                <a:solidFill>
                  <a:schemeClr val="tx1"/>
                </a:solidFill>
              </a:rPr>
              <a:pPr eaLnBrk="1" hangingPunct="1"/>
              <a:t>10</a:t>
            </a:fld>
            <a:endParaRPr lang="en-US" altLang="en-US" sz="1000" b="0">
              <a:solidFill>
                <a:schemeClr val="tx1"/>
              </a:solidFill>
            </a:endParaRPr>
          </a:p>
        </p:txBody>
      </p:sp>
      <p:sp>
        <p:nvSpPr>
          <p:cNvPr id="25604" name="Rectangle 2">
            <a:extLst>
              <a:ext uri="{FF2B5EF4-FFF2-40B4-BE49-F238E27FC236}">
                <a16:creationId xmlns:a16="http://schemas.microsoft.com/office/drawing/2014/main" id="{2DBEDE39-4E4F-4B14-B16F-A6837D79892F}"/>
              </a:ext>
            </a:extLst>
          </p:cNvPr>
          <p:cNvSpPr>
            <a:spLocks noGrp="1" noChangeArrowheads="1"/>
          </p:cNvSpPr>
          <p:nvPr>
            <p:ph type="title"/>
          </p:nvPr>
        </p:nvSpPr>
        <p:spPr>
          <a:xfrm>
            <a:off x="304800" y="304800"/>
            <a:ext cx="7772400" cy="609600"/>
          </a:xfrm>
        </p:spPr>
        <p:txBody>
          <a:bodyPr/>
          <a:lstStyle/>
          <a:p>
            <a:pPr eaLnBrk="1" hangingPunct="1"/>
            <a:r>
              <a:rPr lang="en-US" altLang="zh-CN" sz="3200">
                <a:solidFill>
                  <a:srgbClr val="006666"/>
                </a:solidFill>
                <a:ea typeface="宋体" panose="02010600030101010101" pitchFamily="2" charset="-122"/>
              </a:rPr>
              <a:t>Classifications: Key Design Metrics</a:t>
            </a:r>
          </a:p>
        </p:txBody>
      </p:sp>
      <p:pic>
        <p:nvPicPr>
          <p:cNvPr id="25605" name="Picture 5">
            <a:extLst>
              <a:ext uri="{FF2B5EF4-FFF2-40B4-BE49-F238E27FC236}">
                <a16:creationId xmlns:a16="http://schemas.microsoft.com/office/drawing/2014/main" id="{4F429100-6C88-436F-AB51-EC3DC6298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9564"/>
          <a:stretch>
            <a:fillRect/>
          </a:stretch>
        </p:blipFill>
        <p:spPr bwMode="auto">
          <a:xfrm>
            <a:off x="990600" y="1168276"/>
            <a:ext cx="68580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a:extLst>
              <a:ext uri="{FF2B5EF4-FFF2-40B4-BE49-F238E27FC236}">
                <a16:creationId xmlns:a16="http://schemas.microsoft.com/office/drawing/2014/main" id="{2AFE74FA-A568-4BAC-920B-CFE62EBD2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407"/>
          <a:stretch>
            <a:fillRect/>
          </a:stretch>
        </p:blipFill>
        <p:spPr bwMode="auto">
          <a:xfrm>
            <a:off x="1028700" y="4325712"/>
            <a:ext cx="6858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angle 8">
            <a:extLst>
              <a:ext uri="{FF2B5EF4-FFF2-40B4-BE49-F238E27FC236}">
                <a16:creationId xmlns:a16="http://schemas.microsoft.com/office/drawing/2014/main" id="{031D6654-613C-473A-8160-CA2AA4055F0E}"/>
              </a:ext>
            </a:extLst>
          </p:cNvPr>
          <p:cNvSpPr>
            <a:spLocks noChangeArrowheads="1"/>
          </p:cNvSpPr>
          <p:nvPr/>
        </p:nvSpPr>
        <p:spPr bwMode="auto">
          <a:xfrm>
            <a:off x="1066800" y="4395664"/>
            <a:ext cx="6858000" cy="1752600"/>
          </a:xfrm>
          <a:prstGeom prst="rect">
            <a:avLst/>
          </a:prstGeom>
          <a:noFill/>
          <a:ln w="19050" algn="ctr">
            <a:solidFill>
              <a:srgbClr val="C00000">
                <a:alpha val="63921"/>
              </a:srgbClr>
            </a:solidFill>
            <a:round/>
            <a:headEnd/>
            <a:tailEnd/>
          </a:ln>
          <a:extLst>
            <a:ext uri="{909E8E84-426E-40DD-AFC4-6F175D3DCCD1}">
              <a14:hiddenFill xmlns:a14="http://schemas.microsoft.com/office/drawing/2010/main">
                <a:solidFill>
                  <a:srgbClr val="FFFFFF"/>
                </a:solidFill>
              </a14:hiddenFill>
            </a:ext>
          </a:extLst>
        </p:spPr>
        <p:txBody>
          <a:bodyPr anchor="b"/>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 name="Curved Left Arrow 9">
            <a:extLst>
              <a:ext uri="{FF2B5EF4-FFF2-40B4-BE49-F238E27FC236}">
                <a16:creationId xmlns:a16="http://schemas.microsoft.com/office/drawing/2014/main" id="{508400B7-6056-455E-89C2-0A8505832475}"/>
              </a:ext>
            </a:extLst>
          </p:cNvPr>
          <p:cNvSpPr>
            <a:spLocks noChangeArrowheads="1"/>
          </p:cNvSpPr>
          <p:nvPr/>
        </p:nvSpPr>
        <p:spPr bwMode="auto">
          <a:xfrm>
            <a:off x="7924800" y="3581400"/>
            <a:ext cx="731838" cy="1216025"/>
          </a:xfrm>
          <a:prstGeom prst="curvedLeftArrow">
            <a:avLst>
              <a:gd name="adj1" fmla="val 24986"/>
              <a:gd name="adj2" fmla="val 49971"/>
              <a:gd name="adj3" fmla="val 25000"/>
            </a:avLst>
          </a:prstGeom>
          <a:solidFill>
            <a:srgbClr val="FFFFCC"/>
          </a:solidFill>
          <a:ln>
            <a:noFill/>
          </a:ln>
          <a:extLst>
            <a:ext uri="{91240B29-F687-4F45-9708-019B960494DF}">
              <a14:hiddenLine xmlns:a14="http://schemas.microsoft.com/office/drawing/2010/main" w="9525" algn="ctr">
                <a:solidFill>
                  <a:srgbClr val="000000"/>
                </a:solidFill>
                <a:round/>
                <a:headEnd/>
                <a:tailEnd/>
              </a14:hiddenLine>
            </a:ext>
          </a:extLst>
        </p:spPr>
        <p:txBody>
          <a:bodyPr anchor="b"/>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Slide Number Placeholder 6">
            <a:extLst>
              <a:ext uri="{FF2B5EF4-FFF2-40B4-BE49-F238E27FC236}">
                <a16:creationId xmlns:a16="http://schemas.microsoft.com/office/drawing/2014/main" id="{B1F6A29F-814C-419F-9DE9-EBC86E72EE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D3C0DE9-3B21-4847-A06B-23EA2A2E4778}" type="slidenum">
              <a:rPr lang="en-US" altLang="en-US" sz="1000" b="0">
                <a:solidFill>
                  <a:schemeClr val="tx1"/>
                </a:solidFill>
              </a:rPr>
              <a:pPr eaLnBrk="1" hangingPunct="1"/>
              <a:t>100</a:t>
            </a:fld>
            <a:endParaRPr lang="en-US" altLang="en-US" sz="1000" b="0">
              <a:solidFill>
                <a:schemeClr val="tx1"/>
              </a:solidFill>
            </a:endParaRPr>
          </a:p>
        </p:txBody>
      </p:sp>
      <p:sp>
        <p:nvSpPr>
          <p:cNvPr id="111620" name="Rectangle 2">
            <a:extLst>
              <a:ext uri="{FF2B5EF4-FFF2-40B4-BE49-F238E27FC236}">
                <a16:creationId xmlns:a16="http://schemas.microsoft.com/office/drawing/2014/main" id="{1B545180-9630-478D-B65C-66078803BB7E}"/>
              </a:ext>
            </a:extLst>
          </p:cNvPr>
          <p:cNvSpPr>
            <a:spLocks noGrp="1" noChangeArrowheads="1"/>
          </p:cNvSpPr>
          <p:nvPr>
            <p:ph type="title"/>
          </p:nvPr>
        </p:nvSpPr>
        <p:spPr>
          <a:xfrm>
            <a:off x="304800" y="152400"/>
            <a:ext cx="7772400" cy="685800"/>
          </a:xfrm>
        </p:spPr>
        <p:txBody>
          <a:bodyPr/>
          <a:lstStyle/>
          <a:p>
            <a:pPr eaLnBrk="1" hangingPunct="1"/>
            <a:r>
              <a:rPr lang="en-US" altLang="zh-CN" sz="3200">
                <a:solidFill>
                  <a:srgbClr val="008080"/>
                </a:solidFill>
                <a:ea typeface="宋体" panose="02010600030101010101" pitchFamily="2" charset="-122"/>
              </a:rPr>
              <a:t>DRAM Organization and Operations</a:t>
            </a:r>
          </a:p>
        </p:txBody>
      </p:sp>
      <p:sp>
        <p:nvSpPr>
          <p:cNvPr id="111621" name="Rectangle 3">
            <a:extLst>
              <a:ext uri="{FF2B5EF4-FFF2-40B4-BE49-F238E27FC236}">
                <a16:creationId xmlns:a16="http://schemas.microsoft.com/office/drawing/2014/main" id="{DF2D4AF4-B285-4CC8-A792-D3E59BE14133}"/>
              </a:ext>
            </a:extLst>
          </p:cNvPr>
          <p:cNvSpPr>
            <a:spLocks noGrp="1" noChangeArrowheads="1"/>
          </p:cNvSpPr>
          <p:nvPr>
            <p:ph type="body" sz="half" idx="1"/>
          </p:nvPr>
        </p:nvSpPr>
        <p:spPr>
          <a:xfrm>
            <a:off x="304800" y="1143000"/>
            <a:ext cx="4724400" cy="4953000"/>
          </a:xfrm>
        </p:spPr>
        <p:txBody>
          <a:bodyPr/>
          <a:lstStyle/>
          <a:p>
            <a:pPr marL="381000" indent="-381000" eaLnBrk="1" hangingPunct="1">
              <a:buFontTx/>
              <a:buAutoNum type="alphaLcParenBoth"/>
            </a:pPr>
            <a:r>
              <a:rPr lang="en-US" altLang="zh-CN" sz="2000" b="1">
                <a:solidFill>
                  <a:srgbClr val="3333CC"/>
                </a:solidFill>
                <a:ea typeface="宋体" panose="02010600030101010101" pitchFamily="2" charset="-122"/>
              </a:rPr>
              <a:t>Address decoders</a:t>
            </a:r>
            <a:r>
              <a:rPr lang="en-US" altLang="zh-CN" sz="2000">
                <a:solidFill>
                  <a:srgbClr val="3333CC"/>
                </a:solidFill>
                <a:ea typeface="宋体" panose="02010600030101010101" pitchFamily="2" charset="-122"/>
              </a:rPr>
              <a:t> </a:t>
            </a:r>
          </a:p>
          <a:p>
            <a:pPr marL="800100" lvl="1" indent="-342900" eaLnBrk="1" hangingPunct="1">
              <a:buFontTx/>
              <a:buNone/>
            </a:pPr>
            <a:r>
              <a:rPr lang="en-US" altLang="zh-CN" sz="2000">
                <a:solidFill>
                  <a:srgbClr val="3333CC"/>
                </a:solidFill>
                <a:ea typeface="宋体" panose="02010600030101010101" pitchFamily="2" charset="-122"/>
              </a:rPr>
              <a:t>to select a row and a column</a:t>
            </a:r>
          </a:p>
          <a:p>
            <a:pPr marL="381000" indent="-381000" eaLnBrk="1" hangingPunct="1">
              <a:buFont typeface="Wingdings" panose="05000000000000000000" pitchFamily="2" charset="2"/>
              <a:buNone/>
            </a:pPr>
            <a:r>
              <a:rPr lang="en-US" altLang="zh-CN" sz="2000">
                <a:solidFill>
                  <a:srgbClr val="3333CC"/>
                </a:solidFill>
                <a:ea typeface="宋体" panose="02010600030101010101" pitchFamily="2" charset="-122"/>
              </a:rPr>
              <a:t>(b) </a:t>
            </a:r>
            <a:r>
              <a:rPr lang="en-US" altLang="zh-CN" sz="2000" b="1">
                <a:solidFill>
                  <a:srgbClr val="3333CC"/>
                </a:solidFill>
                <a:ea typeface="宋体" panose="02010600030101010101" pitchFamily="2" charset="-122"/>
              </a:rPr>
              <a:t>Sense amps</a:t>
            </a:r>
            <a:r>
              <a:rPr lang="en-US" altLang="zh-CN" sz="2000">
                <a:solidFill>
                  <a:srgbClr val="3333CC"/>
                </a:solidFill>
                <a:ea typeface="宋体" panose="02010600030101010101" pitchFamily="2" charset="-122"/>
              </a:rPr>
              <a:t> </a:t>
            </a:r>
          </a:p>
          <a:p>
            <a:pPr marL="800100" lvl="1" indent="-342900" eaLnBrk="1" hangingPunct="1">
              <a:buFont typeface="Wingdings" panose="05000000000000000000" pitchFamily="2" charset="2"/>
              <a:buNone/>
            </a:pPr>
            <a:r>
              <a:rPr lang="en-US" altLang="zh-CN" sz="2000">
                <a:solidFill>
                  <a:srgbClr val="3333CC"/>
                </a:solidFill>
                <a:ea typeface="宋体" panose="02010600030101010101" pitchFamily="2" charset="-122"/>
              </a:rPr>
              <a:t>to detect and amplify the charge in the capacitor of the memory cell.</a:t>
            </a:r>
          </a:p>
          <a:p>
            <a:pPr marL="381000" indent="-381000" eaLnBrk="1" hangingPunct="1">
              <a:buFont typeface="Wingdings" panose="05000000000000000000" pitchFamily="2" charset="2"/>
              <a:buNone/>
            </a:pPr>
            <a:r>
              <a:rPr lang="en-US" altLang="zh-CN" sz="2000">
                <a:solidFill>
                  <a:srgbClr val="3333CC"/>
                </a:solidFill>
                <a:ea typeface="宋体" panose="02010600030101010101" pitchFamily="2" charset="-122"/>
              </a:rPr>
              <a:t>(c) </a:t>
            </a:r>
            <a:r>
              <a:rPr lang="en-US" altLang="zh-CN" sz="2000" b="1">
                <a:solidFill>
                  <a:srgbClr val="3333CC"/>
                </a:solidFill>
                <a:ea typeface="宋体" panose="02010600030101010101" pitchFamily="2" charset="-122"/>
              </a:rPr>
              <a:t>Read/Write logic</a:t>
            </a:r>
            <a:r>
              <a:rPr lang="en-US" altLang="zh-CN" sz="2000">
                <a:solidFill>
                  <a:srgbClr val="3333CC"/>
                </a:solidFill>
                <a:ea typeface="宋体" panose="02010600030101010101" pitchFamily="2" charset="-122"/>
              </a:rPr>
              <a:t> </a:t>
            </a:r>
          </a:p>
          <a:p>
            <a:pPr marL="800100" lvl="1" indent="-342900" eaLnBrk="1" hangingPunct="1">
              <a:buFont typeface="Wingdings" panose="05000000000000000000" pitchFamily="2" charset="2"/>
              <a:buNone/>
            </a:pPr>
            <a:r>
              <a:rPr lang="en-US" altLang="zh-CN" sz="2000">
                <a:solidFill>
                  <a:srgbClr val="3333CC"/>
                </a:solidFill>
                <a:ea typeface="宋体" panose="02010600030101010101" pitchFamily="2" charset="-122"/>
              </a:rPr>
              <a:t>to read/store information in the memory cell.</a:t>
            </a:r>
          </a:p>
          <a:p>
            <a:pPr marL="381000" indent="-381000" eaLnBrk="1" hangingPunct="1">
              <a:buFont typeface="Wingdings" panose="05000000000000000000" pitchFamily="2" charset="2"/>
              <a:buNone/>
            </a:pPr>
            <a:r>
              <a:rPr lang="en-US" altLang="zh-CN" sz="2000">
                <a:solidFill>
                  <a:srgbClr val="3333CC"/>
                </a:solidFill>
                <a:ea typeface="宋体" panose="02010600030101010101" pitchFamily="2" charset="-122"/>
              </a:rPr>
              <a:t>(d) </a:t>
            </a:r>
            <a:r>
              <a:rPr lang="en-US" altLang="zh-CN" sz="2000" b="1">
                <a:solidFill>
                  <a:srgbClr val="3333CC"/>
                </a:solidFill>
                <a:ea typeface="宋体" panose="02010600030101010101" pitchFamily="2" charset="-122"/>
              </a:rPr>
              <a:t>Output Enable logic</a:t>
            </a:r>
            <a:r>
              <a:rPr lang="en-US" altLang="zh-CN" sz="2000">
                <a:solidFill>
                  <a:srgbClr val="3333CC"/>
                </a:solidFill>
                <a:ea typeface="宋体" panose="02010600030101010101" pitchFamily="2" charset="-122"/>
              </a:rPr>
              <a:t> </a:t>
            </a:r>
          </a:p>
          <a:p>
            <a:pPr marL="800100" lvl="1" indent="-342900" eaLnBrk="1" hangingPunct="1">
              <a:buFont typeface="Wingdings" panose="05000000000000000000" pitchFamily="2" charset="2"/>
              <a:buNone/>
            </a:pPr>
            <a:r>
              <a:rPr lang="en-US" altLang="zh-CN" sz="2000">
                <a:solidFill>
                  <a:srgbClr val="3333CC"/>
                </a:solidFill>
                <a:ea typeface="宋体" panose="02010600030101010101" pitchFamily="2" charset="-122"/>
              </a:rPr>
              <a:t>controls whether data should appear at the outputs.</a:t>
            </a:r>
          </a:p>
          <a:p>
            <a:pPr marL="381000" indent="-381000" eaLnBrk="1" hangingPunct="1">
              <a:buFont typeface="Wingdings" panose="05000000000000000000" pitchFamily="2" charset="2"/>
              <a:buNone/>
            </a:pPr>
            <a:r>
              <a:rPr lang="en-US" altLang="zh-CN" sz="2000">
                <a:solidFill>
                  <a:srgbClr val="3333CC"/>
                </a:solidFill>
                <a:ea typeface="宋体" panose="02010600030101010101" pitchFamily="2" charset="-122"/>
              </a:rPr>
              <a:t>(e) </a:t>
            </a:r>
            <a:r>
              <a:rPr lang="en-US" altLang="zh-CN" sz="2000" b="1">
                <a:solidFill>
                  <a:srgbClr val="3333CC"/>
                </a:solidFill>
                <a:ea typeface="宋体" panose="02010600030101010101" pitchFamily="2" charset="-122"/>
              </a:rPr>
              <a:t>Refresh counters</a:t>
            </a:r>
            <a:r>
              <a:rPr lang="en-US" altLang="zh-CN" sz="2000">
                <a:solidFill>
                  <a:srgbClr val="3333CC"/>
                </a:solidFill>
                <a:ea typeface="宋体" panose="02010600030101010101" pitchFamily="2" charset="-122"/>
              </a:rPr>
              <a:t> </a:t>
            </a:r>
          </a:p>
          <a:p>
            <a:pPr marL="800100" lvl="1" indent="-342900" eaLnBrk="1" hangingPunct="1">
              <a:buFont typeface="Wingdings" panose="05000000000000000000" pitchFamily="2" charset="2"/>
              <a:buNone/>
            </a:pPr>
            <a:r>
              <a:rPr lang="en-US" altLang="zh-CN" sz="2000">
                <a:solidFill>
                  <a:srgbClr val="3333CC"/>
                </a:solidFill>
                <a:ea typeface="宋体" panose="02010600030101010101" pitchFamily="2" charset="-122"/>
              </a:rPr>
              <a:t>to keep track of refresh sequence.</a:t>
            </a:r>
          </a:p>
        </p:txBody>
      </p:sp>
      <p:pic>
        <p:nvPicPr>
          <p:cNvPr id="111622" name="Picture 4" descr="figure10">
            <a:extLst>
              <a:ext uri="{FF2B5EF4-FFF2-40B4-BE49-F238E27FC236}">
                <a16:creationId xmlns:a16="http://schemas.microsoft.com/office/drawing/2014/main" id="{E3446699-1ED3-4968-8ED0-1BE41F7BF6B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029200" y="838200"/>
            <a:ext cx="4381500" cy="5105400"/>
          </a:xfr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Slide Number Placeholder 5">
            <a:extLst>
              <a:ext uri="{FF2B5EF4-FFF2-40B4-BE49-F238E27FC236}">
                <a16:creationId xmlns:a16="http://schemas.microsoft.com/office/drawing/2014/main" id="{B8B64619-EDE8-4241-A2EB-04B97A227C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D2F4DD91-0884-4DBB-A0CA-B4A1F0011B6E}" type="slidenum">
              <a:rPr lang="en-US" altLang="en-US" sz="1000" b="0">
                <a:solidFill>
                  <a:schemeClr val="tx1"/>
                </a:solidFill>
              </a:rPr>
              <a:pPr eaLnBrk="1" hangingPunct="1"/>
              <a:t>101</a:t>
            </a:fld>
            <a:endParaRPr lang="en-US" altLang="en-US" sz="1000" b="0">
              <a:solidFill>
                <a:schemeClr val="tx1"/>
              </a:solidFill>
            </a:endParaRPr>
          </a:p>
        </p:txBody>
      </p:sp>
      <p:sp>
        <p:nvSpPr>
          <p:cNvPr id="112644" name="Rectangle 2">
            <a:extLst>
              <a:ext uri="{FF2B5EF4-FFF2-40B4-BE49-F238E27FC236}">
                <a16:creationId xmlns:a16="http://schemas.microsoft.com/office/drawing/2014/main" id="{DB4FF3E7-25FD-4B07-B763-DE516F0E1A70}"/>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Timing: 4M x 4 DRAM</a:t>
            </a:r>
          </a:p>
        </p:txBody>
      </p:sp>
      <p:sp>
        <p:nvSpPr>
          <p:cNvPr id="112645" name="Rectangle 3">
            <a:extLst>
              <a:ext uri="{FF2B5EF4-FFF2-40B4-BE49-F238E27FC236}">
                <a16:creationId xmlns:a16="http://schemas.microsoft.com/office/drawing/2014/main" id="{7801DA2B-9A6F-47A6-9208-AA4B828570CE}"/>
              </a:ext>
            </a:extLst>
          </p:cNvPr>
          <p:cNvSpPr>
            <a:spLocks noGrp="1" noChangeArrowheads="1"/>
          </p:cNvSpPr>
          <p:nvPr>
            <p:ph type="body" idx="1"/>
          </p:nvPr>
        </p:nvSpPr>
        <p:spPr>
          <a:xfrm>
            <a:off x="498021" y="1326697"/>
            <a:ext cx="7282543" cy="4343400"/>
          </a:xfrm>
        </p:spPr>
        <p:txBody>
          <a:bodyPr/>
          <a:lstStyle/>
          <a:p>
            <a:pPr eaLnBrk="1" hangingPunct="1">
              <a:lnSpc>
                <a:spcPct val="90000"/>
              </a:lnSpc>
              <a:buFont typeface="Wingdings" panose="05000000000000000000" pitchFamily="2" charset="2"/>
              <a:buChar char="Ø"/>
            </a:pPr>
            <a:r>
              <a:rPr lang="en-US" altLang="zh-CN" sz="2600" dirty="0">
                <a:solidFill>
                  <a:srgbClr val="0000FF"/>
                </a:solidFill>
                <a:ea typeface="宋体" panose="02010600030101010101" pitchFamily="2" charset="-122"/>
              </a:rPr>
              <a:t>Say need to refresh every 64ms</a:t>
            </a:r>
          </a:p>
          <a:p>
            <a:pPr eaLnBrk="1" hangingPunct="1">
              <a:lnSpc>
                <a:spcPct val="90000"/>
              </a:lnSpc>
              <a:buFont typeface="Wingdings" panose="05000000000000000000" pitchFamily="2" charset="2"/>
              <a:buChar char="Ø"/>
            </a:pPr>
            <a:r>
              <a:rPr lang="en-US" altLang="zh-CN" sz="2600" dirty="0">
                <a:solidFill>
                  <a:srgbClr val="0000FF"/>
                </a:solidFill>
                <a:ea typeface="宋体" panose="02010600030101010101" pitchFamily="2" charset="-122"/>
              </a:rPr>
              <a:t>Distributed refresh</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Spread refresh out evenly over 64ms</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On a 4Mx4 DRAM </a:t>
            </a:r>
            <a:r>
              <a:rPr lang="en-US" altLang="zh-CN" sz="2200" dirty="0">
                <a:solidFill>
                  <a:srgbClr val="0000FF"/>
                </a:solidFill>
                <a:ea typeface="宋体" panose="02010600030101010101" pitchFamily="2" charset="-122"/>
                <a:sym typeface="Wingdings" panose="05000000000000000000" pitchFamily="2" charset="2"/>
              </a:rPr>
              <a:t> 4096 rows</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Refresh every 64ms/4096=15.6 us</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Total time spent is 0.25ms, but spread</a:t>
            </a:r>
          </a:p>
          <a:p>
            <a:pPr eaLnBrk="1" hangingPunct="1">
              <a:lnSpc>
                <a:spcPct val="90000"/>
              </a:lnSpc>
              <a:buFont typeface="Wingdings" panose="05000000000000000000" pitchFamily="2" charset="2"/>
              <a:buChar char="Ø"/>
            </a:pPr>
            <a:r>
              <a:rPr lang="en-US" altLang="zh-CN" sz="2600" dirty="0">
                <a:solidFill>
                  <a:srgbClr val="0000FF"/>
                </a:solidFill>
                <a:ea typeface="宋体" panose="02010600030101010101" pitchFamily="2" charset="-122"/>
              </a:rPr>
              <a:t>Burst refresh</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Same 0.25ms, but all at once</a:t>
            </a:r>
          </a:p>
          <a:p>
            <a:pPr marL="742950" lvl="1" indent="-285750" eaLnBrk="1" hangingPunct="1">
              <a:lnSpc>
                <a:spcPct val="90000"/>
              </a:lnSpc>
              <a:buFont typeface="Wingdings" panose="05000000000000000000" pitchFamily="2" charset="2"/>
              <a:buChar char="Ø"/>
            </a:pPr>
            <a:r>
              <a:rPr lang="en-US" altLang="zh-CN" sz="2200" dirty="0">
                <a:solidFill>
                  <a:srgbClr val="0000FF"/>
                </a:solidFill>
                <a:ea typeface="宋体" panose="02010600030101010101" pitchFamily="2" charset="-122"/>
              </a:rPr>
              <a:t>May not be good in a computer system</a:t>
            </a:r>
          </a:p>
          <a:p>
            <a:pPr eaLnBrk="1" hangingPunct="1">
              <a:lnSpc>
                <a:spcPct val="90000"/>
              </a:lnSpc>
              <a:buFont typeface="Wingdings" panose="05000000000000000000" pitchFamily="2" charset="2"/>
              <a:buChar char="Ø"/>
            </a:pPr>
            <a:r>
              <a:rPr lang="en-US" altLang="zh-CN" sz="2600" dirty="0">
                <a:solidFill>
                  <a:srgbClr val="0000FF"/>
                </a:solidFill>
                <a:ea typeface="宋体" panose="02010600030101010101" pitchFamily="2" charset="-122"/>
              </a:rPr>
              <a:t>Refresh takes low % of total time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Slide Number Placeholder 5">
            <a:extLst>
              <a:ext uri="{FF2B5EF4-FFF2-40B4-BE49-F238E27FC236}">
                <a16:creationId xmlns:a16="http://schemas.microsoft.com/office/drawing/2014/main" id="{7E7316B3-6DB5-4F7B-AEEC-0C5CA6E733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67A359-90A6-415A-A5B0-4DF74AA04EFF}" type="slidenum">
              <a:rPr lang="en-US" altLang="en-US" sz="1000" b="0">
                <a:solidFill>
                  <a:schemeClr val="tx1"/>
                </a:solidFill>
              </a:rPr>
              <a:pPr eaLnBrk="1" hangingPunct="1"/>
              <a:t>102</a:t>
            </a:fld>
            <a:endParaRPr lang="en-US" altLang="en-US" sz="1000" b="0">
              <a:solidFill>
                <a:schemeClr val="tx1"/>
              </a:solidFill>
            </a:endParaRPr>
          </a:p>
        </p:txBody>
      </p:sp>
      <p:sp>
        <p:nvSpPr>
          <p:cNvPr id="113668" name="Rectangle 2">
            <a:extLst>
              <a:ext uri="{FF2B5EF4-FFF2-40B4-BE49-F238E27FC236}">
                <a16:creationId xmlns:a16="http://schemas.microsoft.com/office/drawing/2014/main" id="{0877C3D1-7842-4D15-8E9B-FDA1EF8B399F}"/>
              </a:ext>
            </a:extLst>
          </p:cNvPr>
          <p:cNvSpPr>
            <a:spLocks noGrp="1" noChangeArrowheads="1"/>
          </p:cNvSpPr>
          <p:nvPr>
            <p:ph type="title"/>
          </p:nvPr>
        </p:nvSpPr>
        <p:spPr>
          <a:xfrm>
            <a:off x="457200" y="228600"/>
            <a:ext cx="7772400" cy="838200"/>
          </a:xfrm>
        </p:spPr>
        <p:txBody>
          <a:bodyPr/>
          <a:lstStyle/>
          <a:p>
            <a:pPr eaLnBrk="1" hangingPunct="1"/>
            <a:r>
              <a:rPr lang="en-US" altLang="zh-CN">
                <a:solidFill>
                  <a:srgbClr val="008080"/>
                </a:solidFill>
                <a:ea typeface="宋体" panose="02010600030101010101" pitchFamily="2" charset="-122"/>
              </a:rPr>
              <a:t>Static Column Mode DRAM</a:t>
            </a:r>
          </a:p>
        </p:txBody>
      </p:sp>
      <p:sp>
        <p:nvSpPr>
          <p:cNvPr id="113669" name="Rectangle 3">
            <a:extLst>
              <a:ext uri="{FF2B5EF4-FFF2-40B4-BE49-F238E27FC236}">
                <a16:creationId xmlns:a16="http://schemas.microsoft.com/office/drawing/2014/main" id="{A12DA095-3653-4C5B-9FF5-E4A2ABE530D6}"/>
              </a:ext>
            </a:extLst>
          </p:cNvPr>
          <p:cNvSpPr>
            <a:spLocks noGrp="1" noChangeArrowheads="1"/>
          </p:cNvSpPr>
          <p:nvPr>
            <p:ph type="body" idx="1"/>
          </p:nvPr>
        </p:nvSpPr>
        <p:spPr>
          <a:xfrm>
            <a:off x="533400" y="1371600"/>
            <a:ext cx="8077200" cy="2286000"/>
          </a:xfrm>
        </p:spPr>
        <p:txBody>
          <a:bodyPr/>
          <a:lstStyle/>
          <a:p>
            <a:pPr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Looks like Page Mode DRAM except that CAS is not cycled after first column access</a:t>
            </a:r>
          </a:p>
          <a:p>
            <a:pPr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Example</a:t>
            </a:r>
          </a:p>
          <a:p>
            <a:pPr marL="742950" lvl="1" indent="-285750"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Assert RAS, leave asserted</a:t>
            </a:r>
          </a:p>
          <a:p>
            <a:pPr marL="742950" lvl="1" indent="-285750"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Assert CAS, leave asserted</a:t>
            </a:r>
          </a:p>
          <a:p>
            <a:pPr marL="742950" lvl="1" indent="-285750"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Provide new column address</a:t>
            </a:r>
          </a:p>
          <a:p>
            <a:pPr eaLnBrk="1" hangingPunct="1">
              <a:lnSpc>
                <a:spcPct val="90000"/>
              </a:lnSpc>
              <a:buFont typeface="Wingdings" panose="05000000000000000000" pitchFamily="2" charset="2"/>
              <a:buChar char="Ø"/>
            </a:pPr>
            <a:r>
              <a:rPr lang="en-US" altLang="zh-CN" sz="1800">
                <a:solidFill>
                  <a:srgbClr val="0000FF"/>
                </a:solidFill>
                <a:ea typeface="宋体" panose="02010600030101010101" pitchFamily="2" charset="-122"/>
              </a:rPr>
              <a:t>Similar for writes</a:t>
            </a:r>
          </a:p>
        </p:txBody>
      </p:sp>
      <p:pic>
        <p:nvPicPr>
          <p:cNvPr id="113670" name="Picture 4">
            <a:extLst>
              <a:ext uri="{FF2B5EF4-FFF2-40B4-BE49-F238E27FC236}">
                <a16:creationId xmlns:a16="http://schemas.microsoft.com/office/drawing/2014/main" id="{D119D760-46EC-43AA-8D2D-A0845DA8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733800"/>
            <a:ext cx="67818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5">
            <a:extLst>
              <a:ext uri="{FF2B5EF4-FFF2-40B4-BE49-F238E27FC236}">
                <a16:creationId xmlns:a16="http://schemas.microsoft.com/office/drawing/2014/main" id="{0F65970A-994C-42B5-AD49-BC84FAFA18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F177B16-5739-4841-9E03-CD37343A4A10}" type="slidenum">
              <a:rPr lang="en-US" altLang="en-US" sz="1000" b="0">
                <a:solidFill>
                  <a:schemeClr val="tx1"/>
                </a:solidFill>
              </a:rPr>
              <a:pPr eaLnBrk="1" hangingPunct="1"/>
              <a:t>103</a:t>
            </a:fld>
            <a:endParaRPr lang="en-US" altLang="en-US" sz="1000" b="0">
              <a:solidFill>
                <a:schemeClr val="tx1"/>
              </a:solidFill>
            </a:endParaRPr>
          </a:p>
        </p:txBody>
      </p:sp>
      <p:sp>
        <p:nvSpPr>
          <p:cNvPr id="114692" name="Rectangle 2">
            <a:extLst>
              <a:ext uri="{FF2B5EF4-FFF2-40B4-BE49-F238E27FC236}">
                <a16:creationId xmlns:a16="http://schemas.microsoft.com/office/drawing/2014/main" id="{FE07FE18-85BE-440E-BB13-EBA442AD3D0D}"/>
              </a:ext>
            </a:extLst>
          </p:cNvPr>
          <p:cNvSpPr>
            <a:spLocks noGrp="1" noChangeArrowheads="1"/>
          </p:cNvSpPr>
          <p:nvPr>
            <p:ph type="title"/>
          </p:nvPr>
        </p:nvSpPr>
        <p:spPr>
          <a:xfrm>
            <a:off x="304800" y="228600"/>
            <a:ext cx="7772400" cy="762000"/>
          </a:xfrm>
        </p:spPr>
        <p:txBody>
          <a:bodyPr/>
          <a:lstStyle/>
          <a:p>
            <a:pPr eaLnBrk="1" hangingPunct="1"/>
            <a:r>
              <a:rPr lang="en-US" altLang="zh-CN">
                <a:solidFill>
                  <a:srgbClr val="008080"/>
                </a:solidFill>
                <a:ea typeface="宋体" panose="02010600030101010101" pitchFamily="2" charset="-122"/>
              </a:rPr>
              <a:t>DRAM Performance Specs </a:t>
            </a:r>
          </a:p>
        </p:txBody>
      </p:sp>
      <p:sp>
        <p:nvSpPr>
          <p:cNvPr id="114693" name="Rectangle 3">
            <a:extLst>
              <a:ext uri="{FF2B5EF4-FFF2-40B4-BE49-F238E27FC236}">
                <a16:creationId xmlns:a16="http://schemas.microsoft.com/office/drawing/2014/main" id="{FAD94505-2272-4E5F-8CB2-F6445497611D}"/>
              </a:ext>
            </a:extLst>
          </p:cNvPr>
          <p:cNvSpPr>
            <a:spLocks noGrp="1" noChangeArrowheads="1"/>
          </p:cNvSpPr>
          <p:nvPr>
            <p:ph type="body" idx="1"/>
          </p:nvPr>
        </p:nvSpPr>
        <p:spPr/>
        <p:txBody>
          <a:bodyPr/>
          <a:lstStyle/>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Important DRAM Performance Considerations </a:t>
            </a:r>
          </a:p>
          <a:p>
            <a:pPr marL="742950" lvl="1" indent="-285750" eaLnBrk="1" hangingPunct="1">
              <a:buFont typeface="Wingdings" panose="05000000000000000000" pitchFamily="2" charset="2"/>
              <a:buChar char="Ø"/>
            </a:pPr>
            <a:r>
              <a:rPr lang="en-US" altLang="zh-CN" sz="2000" b="1">
                <a:solidFill>
                  <a:srgbClr val="3333CC"/>
                </a:solidFill>
                <a:ea typeface="宋体" panose="02010600030101010101" pitchFamily="2" charset="-122"/>
              </a:rPr>
              <a:t>Random access time</a:t>
            </a:r>
            <a:r>
              <a:rPr lang="en-US" altLang="zh-CN" sz="2000">
                <a:solidFill>
                  <a:srgbClr val="3333CC"/>
                </a:solidFill>
                <a:ea typeface="宋体" panose="02010600030101010101" pitchFamily="2" charset="-122"/>
              </a:rPr>
              <a:t>: time required to read any random single cell </a:t>
            </a:r>
          </a:p>
          <a:p>
            <a:pPr marL="742950" lvl="1" indent="-285750" eaLnBrk="1" hangingPunct="1">
              <a:buFont typeface="Wingdings" panose="05000000000000000000" pitchFamily="2" charset="2"/>
              <a:buChar char="Ø"/>
            </a:pPr>
            <a:r>
              <a:rPr lang="en-US" altLang="zh-CN" sz="2000" b="1">
                <a:solidFill>
                  <a:srgbClr val="3333CC"/>
                </a:solidFill>
                <a:ea typeface="宋体" panose="02010600030101010101" pitchFamily="2" charset="-122"/>
              </a:rPr>
              <a:t>Fast Page Cycle time</a:t>
            </a:r>
            <a:r>
              <a:rPr lang="en-US" altLang="zh-CN" sz="2000">
                <a:solidFill>
                  <a:srgbClr val="3333CC"/>
                </a:solidFill>
                <a:ea typeface="宋体" panose="02010600030101010101" pitchFamily="2" charset="-122"/>
              </a:rPr>
              <a:t>: time required for page mode access </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 read/write to memory location on the most recently</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accessed page (no need to repeat RAS in this case) </a:t>
            </a:r>
          </a:p>
          <a:p>
            <a:pPr marL="742950" lvl="1" indent="-285750" eaLnBrk="1" hangingPunct="1">
              <a:buFont typeface="Wingdings" panose="05000000000000000000" pitchFamily="2" charset="2"/>
              <a:buChar char="Ø"/>
            </a:pPr>
            <a:r>
              <a:rPr lang="en-US" altLang="zh-CN" sz="2000" b="1">
                <a:solidFill>
                  <a:srgbClr val="3333CC"/>
                </a:solidFill>
                <a:ea typeface="宋体" panose="02010600030101010101" pitchFamily="2" charset="-122"/>
              </a:rPr>
              <a:t>Extended Data Out (EDO):</a:t>
            </a:r>
            <a:r>
              <a:rPr lang="en-US" altLang="zh-CN" sz="2000">
                <a:solidFill>
                  <a:srgbClr val="3333CC"/>
                </a:solidFill>
                <a:ea typeface="宋体" panose="02010600030101010101" pitchFamily="2" charset="-122"/>
              </a:rPr>
              <a:t> allows setup of next address while current data access is maintained </a:t>
            </a:r>
          </a:p>
          <a:p>
            <a:pPr marL="742950" lvl="1" indent="-285750" eaLnBrk="1" hangingPunct="1">
              <a:buFont typeface="Wingdings" panose="05000000000000000000" pitchFamily="2" charset="2"/>
              <a:buChar char="Ø"/>
            </a:pPr>
            <a:r>
              <a:rPr lang="en-US" altLang="zh-CN" sz="2000" b="1">
                <a:solidFill>
                  <a:srgbClr val="3333CC"/>
                </a:solidFill>
                <a:ea typeface="宋体" panose="02010600030101010101" pitchFamily="2" charset="-122"/>
              </a:rPr>
              <a:t>SDRAM </a:t>
            </a:r>
            <a:r>
              <a:rPr lang="en-US" altLang="zh-CN" sz="2000" b="1">
                <a:solidFill>
                  <a:srgbClr val="3333CC"/>
                </a:solidFill>
                <a:latin typeface="Times New Roman" panose="02020603050405020304" pitchFamily="18" charset="0"/>
                <a:ea typeface="宋体" panose="02010600030101010101" pitchFamily="2" charset="-122"/>
              </a:rPr>
              <a:t>­</a:t>
            </a:r>
            <a:r>
              <a:rPr lang="en-US" altLang="zh-CN" sz="2000" b="1">
                <a:solidFill>
                  <a:srgbClr val="3333CC"/>
                </a:solidFill>
                <a:ea typeface="宋体" panose="02010600030101010101" pitchFamily="2" charset="-122"/>
              </a:rPr>
              <a:t> Burst Mode</a:t>
            </a:r>
            <a:r>
              <a:rPr lang="en-US" altLang="zh-CN" sz="2000">
                <a:solidFill>
                  <a:srgbClr val="3333CC"/>
                </a:solidFill>
                <a:ea typeface="宋体" panose="02010600030101010101" pitchFamily="2" charset="-122"/>
              </a:rPr>
              <a:t>: Synchronous DRAMs use a self</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incrementing counter and a mode register to determine the column address sequence after the first memory location accessed on a page </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 effective for applications that usually require streams of data from one or more pages on the DRAM </a:t>
            </a:r>
          </a:p>
          <a:p>
            <a:pPr marL="742950" lvl="1" indent="-285750" eaLnBrk="1" hangingPunct="1">
              <a:buFont typeface="Wingdings" panose="05000000000000000000" pitchFamily="2" charset="2"/>
              <a:buChar char="Ø"/>
            </a:pPr>
            <a:r>
              <a:rPr lang="en-US" altLang="zh-CN" sz="2000" b="1">
                <a:solidFill>
                  <a:srgbClr val="3333CC"/>
                </a:solidFill>
                <a:ea typeface="宋体" panose="02010600030101010101" pitchFamily="2" charset="-122"/>
              </a:rPr>
              <a:t>Required refresh rate</a:t>
            </a:r>
            <a:r>
              <a:rPr lang="en-US" altLang="zh-CN" sz="2000">
                <a:solidFill>
                  <a:srgbClr val="3333CC"/>
                </a:solidFill>
                <a:ea typeface="宋体" panose="02010600030101010101" pitchFamily="2" charset="-122"/>
              </a:rPr>
              <a:t>: minimum rate of refreshes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a:extLst>
              <a:ext uri="{FF2B5EF4-FFF2-40B4-BE49-F238E27FC236}">
                <a16:creationId xmlns:a16="http://schemas.microsoft.com/office/drawing/2014/main" id="{78DD196E-9B93-406A-8C84-C48FF623F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D9D1760-F21F-4DC9-9773-270B918DE068}" type="slidenum">
              <a:rPr lang="en-US" altLang="en-US" sz="1000" b="0">
                <a:solidFill>
                  <a:schemeClr val="tx1"/>
                </a:solidFill>
              </a:rPr>
              <a:pPr eaLnBrk="1" hangingPunct="1"/>
              <a:t>104</a:t>
            </a:fld>
            <a:endParaRPr lang="en-US" altLang="en-US" sz="1000" b="0">
              <a:solidFill>
                <a:schemeClr val="tx1"/>
              </a:solidFill>
            </a:endParaRPr>
          </a:p>
        </p:txBody>
      </p:sp>
      <p:sp>
        <p:nvSpPr>
          <p:cNvPr id="115716" name="Rectangle 2">
            <a:extLst>
              <a:ext uri="{FF2B5EF4-FFF2-40B4-BE49-F238E27FC236}">
                <a16:creationId xmlns:a16="http://schemas.microsoft.com/office/drawing/2014/main" id="{652E7685-5B6F-4C72-84E6-719FAA30C209}"/>
              </a:ext>
            </a:extLst>
          </p:cNvPr>
          <p:cNvSpPr>
            <a:spLocks noGrp="1" noChangeArrowheads="1"/>
          </p:cNvSpPr>
          <p:nvPr>
            <p:ph type="title"/>
          </p:nvPr>
        </p:nvSpPr>
        <p:spPr>
          <a:xfrm>
            <a:off x="457200" y="381000"/>
            <a:ext cx="7772400" cy="762000"/>
          </a:xfrm>
        </p:spPr>
        <p:txBody>
          <a:bodyPr/>
          <a:lstStyle/>
          <a:p>
            <a:pPr eaLnBrk="1" hangingPunct="1"/>
            <a:r>
              <a:rPr lang="en-US" altLang="zh-CN">
                <a:solidFill>
                  <a:srgbClr val="008080"/>
                </a:solidFill>
                <a:ea typeface="宋体" panose="02010600030101010101" pitchFamily="2" charset="-122"/>
              </a:rPr>
              <a:t>Synchronous DRAM (SDRAM)</a:t>
            </a:r>
          </a:p>
        </p:txBody>
      </p:sp>
      <p:sp>
        <p:nvSpPr>
          <p:cNvPr id="115717" name="Rectangle 3">
            <a:extLst>
              <a:ext uri="{FF2B5EF4-FFF2-40B4-BE49-F238E27FC236}">
                <a16:creationId xmlns:a16="http://schemas.microsoft.com/office/drawing/2014/main" id="{2FD3514B-3A17-4E1E-A9F0-116421325BCD}"/>
              </a:ext>
            </a:extLst>
          </p:cNvPr>
          <p:cNvSpPr>
            <a:spLocks noGrp="1" noChangeArrowheads="1"/>
          </p:cNvSpPr>
          <p:nvPr>
            <p:ph type="body" idx="1"/>
          </p:nvPr>
        </p:nvSpPr>
        <p:spPr>
          <a:xfrm>
            <a:off x="457200" y="2057400"/>
            <a:ext cx="8229600" cy="3659188"/>
          </a:xfrm>
        </p:spPr>
        <p:txBody>
          <a:bodyPr/>
          <a:lstStyle/>
          <a:p>
            <a:pPr eaLnBrk="1" hangingPunct="1">
              <a:buFont typeface="Wingdings" panose="05000000000000000000" pitchFamily="2" charset="2"/>
              <a:buChar char="Ø"/>
            </a:pPr>
            <a:r>
              <a:rPr lang="en-US" altLang="zh-CN">
                <a:solidFill>
                  <a:srgbClr val="0000FF"/>
                </a:solidFill>
                <a:ea typeface="宋体" panose="02010600030101010101" pitchFamily="2" charset="-122"/>
              </a:rPr>
              <a:t>Has a clock</a:t>
            </a:r>
          </a:p>
          <a:p>
            <a:pPr eaLnBrk="1" hangingPunct="1">
              <a:buFont typeface="Wingdings" panose="05000000000000000000" pitchFamily="2" charset="2"/>
              <a:buChar char="Ø"/>
            </a:pPr>
            <a:r>
              <a:rPr lang="en-US" altLang="zh-CN">
                <a:solidFill>
                  <a:srgbClr val="0000FF"/>
                </a:solidFill>
                <a:ea typeface="宋体" panose="02010600030101010101" pitchFamily="2" charset="-122"/>
              </a:rPr>
              <a:t>Common type in PCs late-90s</a:t>
            </a:r>
          </a:p>
          <a:p>
            <a:pPr eaLnBrk="1" hangingPunct="1">
              <a:buFont typeface="Wingdings" panose="05000000000000000000" pitchFamily="2" charset="2"/>
              <a:buChar char="Ø"/>
            </a:pPr>
            <a:r>
              <a:rPr lang="en-US" altLang="zh-CN">
                <a:solidFill>
                  <a:srgbClr val="0000FF"/>
                </a:solidFill>
                <a:ea typeface="宋体" panose="02010600030101010101" pitchFamily="2" charset="-122"/>
              </a:rPr>
              <a:t>Multiple </a:t>
            </a:r>
            <a:r>
              <a:rPr lang="en-US" altLang="zh-CN" i="1">
                <a:solidFill>
                  <a:srgbClr val="0000FF"/>
                </a:solidFill>
                <a:ea typeface="宋体" panose="02010600030101010101" pitchFamily="2" charset="-122"/>
              </a:rPr>
              <a:t>banks</a:t>
            </a:r>
            <a:endParaRPr lang="en-US" altLang="zh-CN">
              <a:solidFill>
                <a:srgbClr val="0000FF"/>
              </a:solidFill>
              <a:ea typeface="宋体" panose="02010600030101010101" pitchFamily="2" charset="-122"/>
            </a:endParaRPr>
          </a:p>
          <a:p>
            <a:pPr eaLnBrk="1" hangingPunct="1">
              <a:buFont typeface="Wingdings" panose="05000000000000000000" pitchFamily="2" charset="2"/>
              <a:buChar char="Ø"/>
            </a:pPr>
            <a:r>
              <a:rPr lang="en-US" altLang="zh-CN">
                <a:solidFill>
                  <a:srgbClr val="0000FF"/>
                </a:solidFill>
                <a:ea typeface="宋体" panose="02010600030101010101" pitchFamily="2" charset="-122"/>
              </a:rPr>
              <a:t>Pipelined</a:t>
            </a:r>
          </a:p>
          <a:p>
            <a:pPr marL="742950" lvl="1" indent="-285750" eaLnBrk="1" hangingPunct="1">
              <a:buFont typeface="Wingdings" panose="05000000000000000000" pitchFamily="2" charset="2"/>
              <a:buChar char="Ø"/>
            </a:pPr>
            <a:r>
              <a:rPr lang="en-US" altLang="zh-CN">
                <a:solidFill>
                  <a:srgbClr val="0000FF"/>
                </a:solidFill>
                <a:ea typeface="宋体" panose="02010600030101010101" pitchFamily="2" charset="-122"/>
              </a:rPr>
              <a:t>Start read in one bank after another</a:t>
            </a:r>
          </a:p>
          <a:p>
            <a:pPr marL="742950" lvl="1" indent="-285750" eaLnBrk="1" hangingPunct="1">
              <a:buFont typeface="Wingdings" panose="05000000000000000000" pitchFamily="2" charset="2"/>
              <a:buChar char="Ø"/>
            </a:pPr>
            <a:r>
              <a:rPr lang="en-US" altLang="zh-CN">
                <a:solidFill>
                  <a:srgbClr val="0000FF"/>
                </a:solidFill>
                <a:ea typeface="宋体" panose="02010600030101010101" pitchFamily="2" charset="-122"/>
              </a:rPr>
              <a:t>Come back and read the resulting values one after another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Slide Number Placeholder 5">
            <a:extLst>
              <a:ext uri="{FF2B5EF4-FFF2-40B4-BE49-F238E27FC236}">
                <a16:creationId xmlns:a16="http://schemas.microsoft.com/office/drawing/2014/main" id="{A178848D-3DCF-4507-A2C4-CBA7A985DC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4502A3C-EF44-4976-B980-4E91226BF175}" type="slidenum">
              <a:rPr lang="en-US" altLang="en-US" sz="1000" b="0">
                <a:solidFill>
                  <a:schemeClr val="tx1"/>
                </a:solidFill>
              </a:rPr>
              <a:pPr eaLnBrk="1" hangingPunct="1"/>
              <a:t>105</a:t>
            </a:fld>
            <a:endParaRPr lang="en-US" altLang="en-US" sz="1000" b="0">
              <a:solidFill>
                <a:schemeClr val="tx1"/>
              </a:solidFill>
            </a:endParaRPr>
          </a:p>
        </p:txBody>
      </p:sp>
      <p:sp>
        <p:nvSpPr>
          <p:cNvPr id="116740" name="Rectangle 2">
            <a:extLst>
              <a:ext uri="{FF2B5EF4-FFF2-40B4-BE49-F238E27FC236}">
                <a16:creationId xmlns:a16="http://schemas.microsoft.com/office/drawing/2014/main" id="{5CA72135-02CC-4755-AD08-BD8C5F280F11}"/>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Notional View of Internals</a:t>
            </a:r>
          </a:p>
        </p:txBody>
      </p:sp>
      <p:pic>
        <p:nvPicPr>
          <p:cNvPr id="116741" name="Picture 3">
            <a:extLst>
              <a:ext uri="{FF2B5EF4-FFF2-40B4-BE49-F238E27FC236}">
                <a16:creationId xmlns:a16="http://schemas.microsoft.com/office/drawing/2014/main" id="{B7E08547-108A-4604-8222-204C1A770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0199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a:extLst>
              <a:ext uri="{FF2B5EF4-FFF2-40B4-BE49-F238E27FC236}">
                <a16:creationId xmlns:a16="http://schemas.microsoft.com/office/drawing/2014/main" id="{9EA6BC72-D45E-4495-8EC8-7F264E5C37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59AC3B4-AB1C-41F9-97C8-0AF90A24B97A}" type="slidenum">
              <a:rPr lang="en-US" altLang="en-US" sz="1000" b="0">
                <a:solidFill>
                  <a:schemeClr val="tx1"/>
                </a:solidFill>
              </a:rPr>
              <a:pPr eaLnBrk="1" hangingPunct="1"/>
              <a:t>106</a:t>
            </a:fld>
            <a:endParaRPr lang="en-US" altLang="en-US" sz="1000" b="0">
              <a:solidFill>
                <a:schemeClr val="tx1"/>
              </a:solidFill>
            </a:endParaRPr>
          </a:p>
        </p:txBody>
      </p:sp>
      <p:sp>
        <p:nvSpPr>
          <p:cNvPr id="117763" name="Rectangle 2">
            <a:extLst>
              <a:ext uri="{FF2B5EF4-FFF2-40B4-BE49-F238E27FC236}">
                <a16:creationId xmlns:a16="http://schemas.microsoft.com/office/drawing/2014/main" id="{16A28AFA-CB64-4AA2-997D-4B174F2EB37D}"/>
              </a:ext>
            </a:extLst>
          </p:cNvPr>
          <p:cNvSpPr>
            <a:spLocks noGrp="1" noChangeArrowheads="1"/>
          </p:cNvSpPr>
          <p:nvPr>
            <p:ph type="title"/>
          </p:nvPr>
        </p:nvSpPr>
        <p:spPr>
          <a:xfrm>
            <a:off x="152400" y="228600"/>
            <a:ext cx="7772400" cy="762000"/>
          </a:xfrm>
        </p:spPr>
        <p:txBody>
          <a:bodyPr/>
          <a:lstStyle/>
          <a:p>
            <a:pPr eaLnBrk="1" hangingPunct="1"/>
            <a:r>
              <a:rPr lang="en-US" altLang="zh-CN">
                <a:solidFill>
                  <a:srgbClr val="006666"/>
                </a:solidFill>
                <a:ea typeface="宋体" panose="02010600030101010101" pitchFamily="2" charset="-122"/>
              </a:rPr>
              <a:t>Programmed Truth Table</a:t>
            </a:r>
          </a:p>
        </p:txBody>
      </p:sp>
      <p:pic>
        <p:nvPicPr>
          <p:cNvPr id="117764" name="Picture 3">
            <a:extLst>
              <a:ext uri="{FF2B5EF4-FFF2-40B4-BE49-F238E27FC236}">
                <a16:creationId xmlns:a16="http://schemas.microsoft.com/office/drawing/2014/main" id="{47EA3BCD-7696-42B6-A3FE-B847D71B6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65" y="1176792"/>
            <a:ext cx="822960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Slide Number Placeholder 5">
            <a:extLst>
              <a:ext uri="{FF2B5EF4-FFF2-40B4-BE49-F238E27FC236}">
                <a16:creationId xmlns:a16="http://schemas.microsoft.com/office/drawing/2014/main" id="{D4CB11D7-A9B1-4672-A1BF-56D5452165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FF70083-36E4-4BD1-AB9D-44580F98C81E}" type="slidenum">
              <a:rPr lang="en-US" altLang="en-US" sz="1000" b="0">
                <a:solidFill>
                  <a:schemeClr val="tx1"/>
                </a:solidFill>
              </a:rPr>
              <a:pPr eaLnBrk="1" hangingPunct="1"/>
              <a:t>107</a:t>
            </a:fld>
            <a:endParaRPr lang="en-US" altLang="en-US" sz="1000" b="0">
              <a:solidFill>
                <a:schemeClr val="tx1"/>
              </a:solidFill>
            </a:endParaRPr>
          </a:p>
        </p:txBody>
      </p:sp>
      <p:sp>
        <p:nvSpPr>
          <p:cNvPr id="118788" name="Rectangle 2">
            <a:extLst>
              <a:ext uri="{FF2B5EF4-FFF2-40B4-BE49-F238E27FC236}">
                <a16:creationId xmlns:a16="http://schemas.microsoft.com/office/drawing/2014/main" id="{DB34BBBB-068C-43A0-817F-FFD23952EF13}"/>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Resulting Programming</a:t>
            </a:r>
          </a:p>
        </p:txBody>
      </p:sp>
      <p:pic>
        <p:nvPicPr>
          <p:cNvPr id="971779" name="Picture 3">
            <a:extLst>
              <a:ext uri="{FF2B5EF4-FFF2-40B4-BE49-F238E27FC236}">
                <a16:creationId xmlns:a16="http://schemas.microsoft.com/office/drawing/2014/main" id="{E38F12D4-25AF-4456-B0AB-4AD978BEC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96" y="2520042"/>
            <a:ext cx="69723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18790" name="Picture 4">
            <a:extLst>
              <a:ext uri="{FF2B5EF4-FFF2-40B4-BE49-F238E27FC236}">
                <a16:creationId xmlns:a16="http://schemas.microsoft.com/office/drawing/2014/main" id="{C08350FA-2858-499B-9B30-7F5CA18CC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2149"/>
          <a:stretch>
            <a:fillRect/>
          </a:stretch>
        </p:blipFill>
        <p:spPr bwMode="auto">
          <a:xfrm>
            <a:off x="1098096" y="1300842"/>
            <a:ext cx="6172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71781" name="Line 5">
            <a:extLst>
              <a:ext uri="{FF2B5EF4-FFF2-40B4-BE49-F238E27FC236}">
                <a16:creationId xmlns:a16="http://schemas.microsoft.com/office/drawing/2014/main" id="{BABC70D3-DDB5-4E9E-9875-C74AD8A377F5}"/>
              </a:ext>
            </a:extLst>
          </p:cNvPr>
          <p:cNvSpPr>
            <a:spLocks noChangeShapeType="1"/>
          </p:cNvSpPr>
          <p:nvPr/>
        </p:nvSpPr>
        <p:spPr bwMode="auto">
          <a:xfrm flipH="1">
            <a:off x="3612696" y="2367642"/>
            <a:ext cx="22860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2" name="Line 6">
            <a:extLst>
              <a:ext uri="{FF2B5EF4-FFF2-40B4-BE49-F238E27FC236}">
                <a16:creationId xmlns:a16="http://schemas.microsoft.com/office/drawing/2014/main" id="{A32B00A6-A333-4CA0-A633-13012698132B}"/>
              </a:ext>
            </a:extLst>
          </p:cNvPr>
          <p:cNvSpPr>
            <a:spLocks noChangeShapeType="1"/>
          </p:cNvSpPr>
          <p:nvPr/>
        </p:nvSpPr>
        <p:spPr bwMode="auto">
          <a:xfrm flipH="1">
            <a:off x="4222296" y="2291442"/>
            <a:ext cx="15240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3" name="Line 7">
            <a:extLst>
              <a:ext uri="{FF2B5EF4-FFF2-40B4-BE49-F238E27FC236}">
                <a16:creationId xmlns:a16="http://schemas.microsoft.com/office/drawing/2014/main" id="{A51A5EAB-99E9-42B5-A04A-E0325F78655F}"/>
              </a:ext>
            </a:extLst>
          </p:cNvPr>
          <p:cNvSpPr>
            <a:spLocks noChangeShapeType="1"/>
          </p:cNvSpPr>
          <p:nvPr/>
        </p:nvSpPr>
        <p:spPr bwMode="auto">
          <a:xfrm flipH="1">
            <a:off x="4679496" y="2367642"/>
            <a:ext cx="7620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4" name="Line 8">
            <a:extLst>
              <a:ext uri="{FF2B5EF4-FFF2-40B4-BE49-F238E27FC236}">
                <a16:creationId xmlns:a16="http://schemas.microsoft.com/office/drawing/2014/main" id="{D468D234-FC11-443C-9CC1-93616799C0E5}"/>
              </a:ext>
            </a:extLst>
          </p:cNvPr>
          <p:cNvSpPr>
            <a:spLocks noChangeShapeType="1"/>
          </p:cNvSpPr>
          <p:nvPr/>
        </p:nvSpPr>
        <p:spPr bwMode="auto">
          <a:xfrm>
            <a:off x="5212896" y="2291442"/>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5" name="Line 9">
            <a:extLst>
              <a:ext uri="{FF2B5EF4-FFF2-40B4-BE49-F238E27FC236}">
                <a16:creationId xmlns:a16="http://schemas.microsoft.com/office/drawing/2014/main" id="{C4352883-3EF5-40B2-AFDB-313C0368DF8E}"/>
              </a:ext>
            </a:extLst>
          </p:cNvPr>
          <p:cNvSpPr>
            <a:spLocks noChangeShapeType="1"/>
          </p:cNvSpPr>
          <p:nvPr/>
        </p:nvSpPr>
        <p:spPr bwMode="auto">
          <a:xfrm>
            <a:off x="5746296" y="2367642"/>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6" name="Line 10">
            <a:extLst>
              <a:ext uri="{FF2B5EF4-FFF2-40B4-BE49-F238E27FC236}">
                <a16:creationId xmlns:a16="http://schemas.microsoft.com/office/drawing/2014/main" id="{8147AAF0-F318-4E8E-816A-A754F8504A68}"/>
              </a:ext>
            </a:extLst>
          </p:cNvPr>
          <p:cNvSpPr>
            <a:spLocks noChangeShapeType="1"/>
          </p:cNvSpPr>
          <p:nvPr/>
        </p:nvSpPr>
        <p:spPr bwMode="auto">
          <a:xfrm>
            <a:off x="6127296" y="2291442"/>
            <a:ext cx="15240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7" name="Line 11">
            <a:extLst>
              <a:ext uri="{FF2B5EF4-FFF2-40B4-BE49-F238E27FC236}">
                <a16:creationId xmlns:a16="http://schemas.microsoft.com/office/drawing/2014/main" id="{954D8D2C-B34E-47D8-B482-296B6960D1B2}"/>
              </a:ext>
            </a:extLst>
          </p:cNvPr>
          <p:cNvSpPr>
            <a:spLocks noChangeShapeType="1"/>
          </p:cNvSpPr>
          <p:nvPr/>
        </p:nvSpPr>
        <p:spPr bwMode="auto">
          <a:xfrm>
            <a:off x="6584496" y="2291442"/>
            <a:ext cx="15240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71788" name="Line 12">
            <a:extLst>
              <a:ext uri="{FF2B5EF4-FFF2-40B4-BE49-F238E27FC236}">
                <a16:creationId xmlns:a16="http://schemas.microsoft.com/office/drawing/2014/main" id="{A03CD6BC-B352-47BB-B4F2-54A766359698}"/>
              </a:ext>
            </a:extLst>
          </p:cNvPr>
          <p:cNvSpPr>
            <a:spLocks noChangeShapeType="1"/>
          </p:cNvSpPr>
          <p:nvPr/>
        </p:nvSpPr>
        <p:spPr bwMode="auto">
          <a:xfrm>
            <a:off x="7117896" y="2367642"/>
            <a:ext cx="15240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a:extLst>
              <a:ext uri="{FF2B5EF4-FFF2-40B4-BE49-F238E27FC236}">
                <a16:creationId xmlns:a16="http://schemas.microsoft.com/office/drawing/2014/main" id="{202F4460-5166-4250-92C3-02020F665E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B7E8F67-0DE5-48F8-AB27-3937AAD29D41}" type="slidenum">
              <a:rPr lang="en-US" altLang="en-US" sz="1000" b="0">
                <a:solidFill>
                  <a:schemeClr val="tx1"/>
                </a:solidFill>
              </a:rPr>
              <a:pPr eaLnBrk="1" hangingPunct="1"/>
              <a:t>108</a:t>
            </a:fld>
            <a:endParaRPr lang="en-US" altLang="en-US" sz="1000" b="0">
              <a:solidFill>
                <a:schemeClr val="tx1"/>
              </a:solidFill>
            </a:endParaRPr>
          </a:p>
        </p:txBody>
      </p:sp>
      <p:sp>
        <p:nvSpPr>
          <p:cNvPr id="119812" name="Rectangle 2">
            <a:extLst>
              <a:ext uri="{FF2B5EF4-FFF2-40B4-BE49-F238E27FC236}">
                <a16:creationId xmlns:a16="http://schemas.microsoft.com/office/drawing/2014/main" id="{9187B5B9-3241-4EAC-9153-FA1B938E7D06}"/>
              </a:ext>
            </a:extLst>
          </p:cNvPr>
          <p:cNvSpPr>
            <a:spLocks noGrp="1" noChangeArrowheads="1"/>
          </p:cNvSpPr>
          <p:nvPr>
            <p:ph type="title"/>
          </p:nvPr>
        </p:nvSpPr>
        <p:spPr>
          <a:xfrm>
            <a:off x="447675" y="30957"/>
            <a:ext cx="7086600" cy="1066800"/>
          </a:xfrm>
        </p:spPr>
        <p:txBody>
          <a:bodyPr/>
          <a:lstStyle/>
          <a:p>
            <a:pPr eaLnBrk="1" hangingPunct="1"/>
            <a:r>
              <a:rPr lang="en-US" altLang="zh-CN" dirty="0">
                <a:solidFill>
                  <a:srgbClr val="008080"/>
                </a:solidFill>
                <a:ea typeface="宋体" panose="02010600030101010101" pitchFamily="2" charset="-122"/>
              </a:rPr>
              <a:t>74138 &amp; 74139 decoder</a:t>
            </a:r>
          </a:p>
        </p:txBody>
      </p:sp>
      <p:sp>
        <p:nvSpPr>
          <p:cNvPr id="119813" name="Rectangle 3">
            <a:extLst>
              <a:ext uri="{FF2B5EF4-FFF2-40B4-BE49-F238E27FC236}">
                <a16:creationId xmlns:a16="http://schemas.microsoft.com/office/drawing/2014/main" id="{3F87A857-08BC-4E97-A38A-E2F9E349E635}"/>
              </a:ext>
            </a:extLst>
          </p:cNvPr>
          <p:cNvSpPr>
            <a:spLocks noChangeArrowheads="1"/>
          </p:cNvSpPr>
          <p:nvPr/>
        </p:nvSpPr>
        <p:spPr bwMode="auto">
          <a:xfrm>
            <a:off x="1524000" y="1600200"/>
            <a:ext cx="2209800" cy="2971800"/>
          </a:xfrm>
          <a:prstGeom prst="rect">
            <a:avLst/>
          </a:prstGeom>
          <a:solidFill>
            <a:srgbClr val="CCFF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74138</a:t>
            </a:r>
          </a:p>
        </p:txBody>
      </p:sp>
      <p:sp>
        <p:nvSpPr>
          <p:cNvPr id="119814" name="Oval 4">
            <a:extLst>
              <a:ext uri="{FF2B5EF4-FFF2-40B4-BE49-F238E27FC236}">
                <a16:creationId xmlns:a16="http://schemas.microsoft.com/office/drawing/2014/main" id="{6864AA79-C388-4591-A90C-10E922E03986}"/>
              </a:ext>
            </a:extLst>
          </p:cNvPr>
          <p:cNvSpPr>
            <a:spLocks noChangeArrowheads="1"/>
          </p:cNvSpPr>
          <p:nvPr/>
        </p:nvSpPr>
        <p:spPr bwMode="auto">
          <a:xfrm>
            <a:off x="1371600" y="17526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15" name="Oval 5">
            <a:extLst>
              <a:ext uri="{FF2B5EF4-FFF2-40B4-BE49-F238E27FC236}">
                <a16:creationId xmlns:a16="http://schemas.microsoft.com/office/drawing/2014/main" id="{3CBD7A8C-3592-45FD-AD07-9A87B82067DE}"/>
              </a:ext>
            </a:extLst>
          </p:cNvPr>
          <p:cNvSpPr>
            <a:spLocks noChangeArrowheads="1"/>
          </p:cNvSpPr>
          <p:nvPr/>
        </p:nvSpPr>
        <p:spPr bwMode="auto">
          <a:xfrm>
            <a:off x="1371600" y="21336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16" name="Oval 6">
            <a:extLst>
              <a:ext uri="{FF2B5EF4-FFF2-40B4-BE49-F238E27FC236}">
                <a16:creationId xmlns:a16="http://schemas.microsoft.com/office/drawing/2014/main" id="{615FB396-9D7A-433B-9210-35FEB23D238F}"/>
              </a:ext>
            </a:extLst>
          </p:cNvPr>
          <p:cNvSpPr>
            <a:spLocks noChangeArrowheads="1"/>
          </p:cNvSpPr>
          <p:nvPr/>
        </p:nvSpPr>
        <p:spPr bwMode="auto">
          <a:xfrm>
            <a:off x="3733800" y="17526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17" name="Oval 7">
            <a:extLst>
              <a:ext uri="{FF2B5EF4-FFF2-40B4-BE49-F238E27FC236}">
                <a16:creationId xmlns:a16="http://schemas.microsoft.com/office/drawing/2014/main" id="{9EFE1EEE-D1ED-488B-A7E1-A9B693E98878}"/>
              </a:ext>
            </a:extLst>
          </p:cNvPr>
          <p:cNvSpPr>
            <a:spLocks noChangeArrowheads="1"/>
          </p:cNvSpPr>
          <p:nvPr/>
        </p:nvSpPr>
        <p:spPr bwMode="auto">
          <a:xfrm>
            <a:off x="3733800" y="21336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18" name="Oval 8">
            <a:extLst>
              <a:ext uri="{FF2B5EF4-FFF2-40B4-BE49-F238E27FC236}">
                <a16:creationId xmlns:a16="http://schemas.microsoft.com/office/drawing/2014/main" id="{16E7BBF0-0DB2-402C-8145-08D433EDEBD4}"/>
              </a:ext>
            </a:extLst>
          </p:cNvPr>
          <p:cNvSpPr>
            <a:spLocks noChangeArrowheads="1"/>
          </p:cNvSpPr>
          <p:nvPr/>
        </p:nvSpPr>
        <p:spPr bwMode="auto">
          <a:xfrm>
            <a:off x="3733800" y="2438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19" name="Oval 9">
            <a:extLst>
              <a:ext uri="{FF2B5EF4-FFF2-40B4-BE49-F238E27FC236}">
                <a16:creationId xmlns:a16="http://schemas.microsoft.com/office/drawing/2014/main" id="{A6B1A946-C488-49AD-A059-F16B712A3875}"/>
              </a:ext>
            </a:extLst>
          </p:cNvPr>
          <p:cNvSpPr>
            <a:spLocks noChangeArrowheads="1"/>
          </p:cNvSpPr>
          <p:nvPr/>
        </p:nvSpPr>
        <p:spPr bwMode="auto">
          <a:xfrm>
            <a:off x="3733800" y="2819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20" name="Oval 10">
            <a:extLst>
              <a:ext uri="{FF2B5EF4-FFF2-40B4-BE49-F238E27FC236}">
                <a16:creationId xmlns:a16="http://schemas.microsoft.com/office/drawing/2014/main" id="{093CFDE3-40D2-49A3-AAEE-CED1D66BC29B}"/>
              </a:ext>
            </a:extLst>
          </p:cNvPr>
          <p:cNvSpPr>
            <a:spLocks noChangeArrowheads="1"/>
          </p:cNvSpPr>
          <p:nvPr/>
        </p:nvSpPr>
        <p:spPr bwMode="auto">
          <a:xfrm>
            <a:off x="3733800" y="3200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21" name="Oval 11">
            <a:extLst>
              <a:ext uri="{FF2B5EF4-FFF2-40B4-BE49-F238E27FC236}">
                <a16:creationId xmlns:a16="http://schemas.microsoft.com/office/drawing/2014/main" id="{D91F9D49-1E07-4A7B-AE95-42608A6B09F0}"/>
              </a:ext>
            </a:extLst>
          </p:cNvPr>
          <p:cNvSpPr>
            <a:spLocks noChangeArrowheads="1"/>
          </p:cNvSpPr>
          <p:nvPr/>
        </p:nvSpPr>
        <p:spPr bwMode="auto">
          <a:xfrm>
            <a:off x="3733800" y="3581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22" name="Oval 12">
            <a:extLst>
              <a:ext uri="{FF2B5EF4-FFF2-40B4-BE49-F238E27FC236}">
                <a16:creationId xmlns:a16="http://schemas.microsoft.com/office/drawing/2014/main" id="{B1C03CD8-A806-46C0-80A5-C2C5608E2451}"/>
              </a:ext>
            </a:extLst>
          </p:cNvPr>
          <p:cNvSpPr>
            <a:spLocks noChangeArrowheads="1"/>
          </p:cNvSpPr>
          <p:nvPr/>
        </p:nvSpPr>
        <p:spPr bwMode="auto">
          <a:xfrm>
            <a:off x="3733800" y="3962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23" name="Oval 13">
            <a:extLst>
              <a:ext uri="{FF2B5EF4-FFF2-40B4-BE49-F238E27FC236}">
                <a16:creationId xmlns:a16="http://schemas.microsoft.com/office/drawing/2014/main" id="{FBF2BDD2-4738-405D-B20F-6DDEAAABC524}"/>
              </a:ext>
            </a:extLst>
          </p:cNvPr>
          <p:cNvSpPr>
            <a:spLocks noChangeArrowheads="1"/>
          </p:cNvSpPr>
          <p:nvPr/>
        </p:nvSpPr>
        <p:spPr bwMode="auto">
          <a:xfrm>
            <a:off x="3733800" y="4343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24" name="Text Box 14">
            <a:extLst>
              <a:ext uri="{FF2B5EF4-FFF2-40B4-BE49-F238E27FC236}">
                <a16:creationId xmlns:a16="http://schemas.microsoft.com/office/drawing/2014/main" id="{158AEA8F-B58D-454D-A241-4F0CFB2C587F}"/>
              </a:ext>
            </a:extLst>
          </p:cNvPr>
          <p:cNvSpPr txBox="1">
            <a:spLocks noChangeArrowheads="1"/>
          </p:cNvSpPr>
          <p:nvPr/>
        </p:nvSpPr>
        <p:spPr bwMode="auto">
          <a:xfrm>
            <a:off x="3200400" y="1600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O0</a:t>
            </a:r>
          </a:p>
        </p:txBody>
      </p:sp>
      <p:sp>
        <p:nvSpPr>
          <p:cNvPr id="119825" name="Text Box 15">
            <a:extLst>
              <a:ext uri="{FF2B5EF4-FFF2-40B4-BE49-F238E27FC236}">
                <a16:creationId xmlns:a16="http://schemas.microsoft.com/office/drawing/2014/main" id="{A471C2F2-DD46-44AB-BA0A-37DDC2B978CC}"/>
              </a:ext>
            </a:extLst>
          </p:cNvPr>
          <p:cNvSpPr txBox="1">
            <a:spLocks noChangeArrowheads="1"/>
          </p:cNvSpPr>
          <p:nvPr/>
        </p:nvSpPr>
        <p:spPr bwMode="auto">
          <a:xfrm>
            <a:off x="3200400" y="1981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O1</a:t>
            </a:r>
          </a:p>
        </p:txBody>
      </p:sp>
      <p:sp>
        <p:nvSpPr>
          <p:cNvPr id="119826" name="Text Box 16">
            <a:extLst>
              <a:ext uri="{FF2B5EF4-FFF2-40B4-BE49-F238E27FC236}">
                <a16:creationId xmlns:a16="http://schemas.microsoft.com/office/drawing/2014/main" id="{8DCB1D56-7383-4158-B7A1-F58B452A98EE}"/>
              </a:ext>
            </a:extLst>
          </p:cNvPr>
          <p:cNvSpPr txBox="1">
            <a:spLocks noChangeArrowheads="1"/>
          </p:cNvSpPr>
          <p:nvPr/>
        </p:nvSpPr>
        <p:spPr bwMode="auto">
          <a:xfrm>
            <a:off x="3200400" y="2362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O2</a:t>
            </a:r>
          </a:p>
        </p:txBody>
      </p:sp>
      <p:sp>
        <p:nvSpPr>
          <p:cNvPr id="119827" name="Text Box 17">
            <a:extLst>
              <a:ext uri="{FF2B5EF4-FFF2-40B4-BE49-F238E27FC236}">
                <a16:creationId xmlns:a16="http://schemas.microsoft.com/office/drawing/2014/main" id="{8695F7F9-98EA-4A80-9AEF-01699A08D4C3}"/>
              </a:ext>
            </a:extLst>
          </p:cNvPr>
          <p:cNvSpPr txBox="1">
            <a:spLocks noChangeArrowheads="1"/>
          </p:cNvSpPr>
          <p:nvPr/>
        </p:nvSpPr>
        <p:spPr bwMode="auto">
          <a:xfrm>
            <a:off x="3200400" y="2743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O3</a:t>
            </a:r>
          </a:p>
        </p:txBody>
      </p:sp>
      <p:sp>
        <p:nvSpPr>
          <p:cNvPr id="119828" name="Text Box 18">
            <a:extLst>
              <a:ext uri="{FF2B5EF4-FFF2-40B4-BE49-F238E27FC236}">
                <a16:creationId xmlns:a16="http://schemas.microsoft.com/office/drawing/2014/main" id="{6B57D8BF-8FD4-479A-82BC-D73CE4222E2D}"/>
              </a:ext>
            </a:extLst>
          </p:cNvPr>
          <p:cNvSpPr txBox="1">
            <a:spLocks noChangeArrowheads="1"/>
          </p:cNvSpPr>
          <p:nvPr/>
        </p:nvSpPr>
        <p:spPr bwMode="auto">
          <a:xfrm>
            <a:off x="3200400" y="3124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O4</a:t>
            </a:r>
          </a:p>
        </p:txBody>
      </p:sp>
      <p:sp>
        <p:nvSpPr>
          <p:cNvPr id="119829" name="Text Box 19">
            <a:extLst>
              <a:ext uri="{FF2B5EF4-FFF2-40B4-BE49-F238E27FC236}">
                <a16:creationId xmlns:a16="http://schemas.microsoft.com/office/drawing/2014/main" id="{FA51EE70-F281-4C48-8B8E-AF18F2BD021C}"/>
              </a:ext>
            </a:extLst>
          </p:cNvPr>
          <p:cNvSpPr txBox="1">
            <a:spLocks noChangeArrowheads="1"/>
          </p:cNvSpPr>
          <p:nvPr/>
        </p:nvSpPr>
        <p:spPr bwMode="auto">
          <a:xfrm>
            <a:off x="3200400" y="3505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O5</a:t>
            </a:r>
          </a:p>
        </p:txBody>
      </p:sp>
      <p:sp>
        <p:nvSpPr>
          <p:cNvPr id="119830" name="Text Box 20">
            <a:extLst>
              <a:ext uri="{FF2B5EF4-FFF2-40B4-BE49-F238E27FC236}">
                <a16:creationId xmlns:a16="http://schemas.microsoft.com/office/drawing/2014/main" id="{EF38DFEA-3337-43F5-8C66-929AD90350B8}"/>
              </a:ext>
            </a:extLst>
          </p:cNvPr>
          <p:cNvSpPr txBox="1">
            <a:spLocks noChangeArrowheads="1"/>
          </p:cNvSpPr>
          <p:nvPr/>
        </p:nvSpPr>
        <p:spPr bwMode="auto">
          <a:xfrm>
            <a:off x="3200400" y="3810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O6</a:t>
            </a:r>
          </a:p>
        </p:txBody>
      </p:sp>
      <p:sp>
        <p:nvSpPr>
          <p:cNvPr id="119831" name="Text Box 21">
            <a:extLst>
              <a:ext uri="{FF2B5EF4-FFF2-40B4-BE49-F238E27FC236}">
                <a16:creationId xmlns:a16="http://schemas.microsoft.com/office/drawing/2014/main" id="{075E5360-B404-445D-95C3-09745363C805}"/>
              </a:ext>
            </a:extLst>
          </p:cNvPr>
          <p:cNvSpPr txBox="1">
            <a:spLocks noChangeArrowheads="1"/>
          </p:cNvSpPr>
          <p:nvPr/>
        </p:nvSpPr>
        <p:spPr bwMode="auto">
          <a:xfrm>
            <a:off x="3200400" y="4191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O7</a:t>
            </a:r>
          </a:p>
        </p:txBody>
      </p:sp>
      <p:sp>
        <p:nvSpPr>
          <p:cNvPr id="119832" name="Text Box 22">
            <a:extLst>
              <a:ext uri="{FF2B5EF4-FFF2-40B4-BE49-F238E27FC236}">
                <a16:creationId xmlns:a16="http://schemas.microsoft.com/office/drawing/2014/main" id="{75070DAF-624E-4AC7-802F-E9B3B9A12BD1}"/>
              </a:ext>
            </a:extLst>
          </p:cNvPr>
          <p:cNvSpPr txBox="1">
            <a:spLocks noChangeArrowheads="1"/>
          </p:cNvSpPr>
          <p:nvPr/>
        </p:nvSpPr>
        <p:spPr bwMode="auto">
          <a:xfrm>
            <a:off x="1524000" y="16764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E1</a:t>
            </a:r>
          </a:p>
        </p:txBody>
      </p:sp>
      <p:sp>
        <p:nvSpPr>
          <p:cNvPr id="119833" name="Text Box 23">
            <a:extLst>
              <a:ext uri="{FF2B5EF4-FFF2-40B4-BE49-F238E27FC236}">
                <a16:creationId xmlns:a16="http://schemas.microsoft.com/office/drawing/2014/main" id="{E68F6327-30B4-429E-A79F-A81A875DEA95}"/>
              </a:ext>
            </a:extLst>
          </p:cNvPr>
          <p:cNvSpPr txBox="1">
            <a:spLocks noChangeArrowheads="1"/>
          </p:cNvSpPr>
          <p:nvPr/>
        </p:nvSpPr>
        <p:spPr bwMode="auto">
          <a:xfrm>
            <a:off x="1524000" y="20574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E2</a:t>
            </a:r>
          </a:p>
        </p:txBody>
      </p:sp>
      <p:sp>
        <p:nvSpPr>
          <p:cNvPr id="119834" name="Text Box 24">
            <a:extLst>
              <a:ext uri="{FF2B5EF4-FFF2-40B4-BE49-F238E27FC236}">
                <a16:creationId xmlns:a16="http://schemas.microsoft.com/office/drawing/2014/main" id="{3DCDDE02-F4DB-4428-92CF-E4754936A68D}"/>
              </a:ext>
            </a:extLst>
          </p:cNvPr>
          <p:cNvSpPr txBox="1">
            <a:spLocks noChangeArrowheads="1"/>
          </p:cNvSpPr>
          <p:nvPr/>
        </p:nvSpPr>
        <p:spPr bwMode="auto">
          <a:xfrm>
            <a:off x="1524000" y="24384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E3</a:t>
            </a:r>
          </a:p>
        </p:txBody>
      </p:sp>
      <p:sp>
        <p:nvSpPr>
          <p:cNvPr id="119835" name="Text Box 25">
            <a:extLst>
              <a:ext uri="{FF2B5EF4-FFF2-40B4-BE49-F238E27FC236}">
                <a16:creationId xmlns:a16="http://schemas.microsoft.com/office/drawing/2014/main" id="{C074D96E-60D7-404F-8F42-87C4D8E2680A}"/>
              </a:ext>
            </a:extLst>
          </p:cNvPr>
          <p:cNvSpPr txBox="1">
            <a:spLocks noChangeArrowheads="1"/>
          </p:cNvSpPr>
          <p:nvPr/>
        </p:nvSpPr>
        <p:spPr bwMode="auto">
          <a:xfrm>
            <a:off x="1447800" y="32766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A2</a:t>
            </a:r>
          </a:p>
        </p:txBody>
      </p:sp>
      <p:sp>
        <p:nvSpPr>
          <p:cNvPr id="119836" name="Text Box 26">
            <a:extLst>
              <a:ext uri="{FF2B5EF4-FFF2-40B4-BE49-F238E27FC236}">
                <a16:creationId xmlns:a16="http://schemas.microsoft.com/office/drawing/2014/main" id="{9BE1B846-91D2-46D9-B249-4DC0456A78F3}"/>
              </a:ext>
            </a:extLst>
          </p:cNvPr>
          <p:cNvSpPr txBox="1">
            <a:spLocks noChangeArrowheads="1"/>
          </p:cNvSpPr>
          <p:nvPr/>
        </p:nvSpPr>
        <p:spPr bwMode="auto">
          <a:xfrm>
            <a:off x="1447800" y="3733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A1</a:t>
            </a:r>
          </a:p>
        </p:txBody>
      </p:sp>
      <p:sp>
        <p:nvSpPr>
          <p:cNvPr id="119837" name="Text Box 27">
            <a:extLst>
              <a:ext uri="{FF2B5EF4-FFF2-40B4-BE49-F238E27FC236}">
                <a16:creationId xmlns:a16="http://schemas.microsoft.com/office/drawing/2014/main" id="{F76F6F53-362E-40CE-872F-6AE837735D9F}"/>
              </a:ext>
            </a:extLst>
          </p:cNvPr>
          <p:cNvSpPr txBox="1">
            <a:spLocks noChangeArrowheads="1"/>
          </p:cNvSpPr>
          <p:nvPr/>
        </p:nvSpPr>
        <p:spPr bwMode="auto">
          <a:xfrm>
            <a:off x="1447800" y="4191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A0</a:t>
            </a:r>
          </a:p>
        </p:txBody>
      </p:sp>
      <p:sp>
        <p:nvSpPr>
          <p:cNvPr id="119838" name="Line 28">
            <a:extLst>
              <a:ext uri="{FF2B5EF4-FFF2-40B4-BE49-F238E27FC236}">
                <a16:creationId xmlns:a16="http://schemas.microsoft.com/office/drawing/2014/main" id="{97B82A6E-BF8F-49C7-AF9B-DFC98905BE3A}"/>
              </a:ext>
            </a:extLst>
          </p:cNvPr>
          <p:cNvSpPr>
            <a:spLocks noChangeShapeType="1"/>
          </p:cNvSpPr>
          <p:nvPr/>
        </p:nvSpPr>
        <p:spPr bwMode="auto">
          <a:xfrm>
            <a:off x="914400" y="1828800"/>
            <a:ext cx="4572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39" name="Line 29">
            <a:extLst>
              <a:ext uri="{FF2B5EF4-FFF2-40B4-BE49-F238E27FC236}">
                <a16:creationId xmlns:a16="http://schemas.microsoft.com/office/drawing/2014/main" id="{6EE527CF-D6C3-4E2F-BF13-B1A1FE4079F9}"/>
              </a:ext>
            </a:extLst>
          </p:cNvPr>
          <p:cNvSpPr>
            <a:spLocks noChangeShapeType="1"/>
          </p:cNvSpPr>
          <p:nvPr/>
        </p:nvSpPr>
        <p:spPr bwMode="auto">
          <a:xfrm>
            <a:off x="914400" y="2209800"/>
            <a:ext cx="4572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0" name="Line 30">
            <a:extLst>
              <a:ext uri="{FF2B5EF4-FFF2-40B4-BE49-F238E27FC236}">
                <a16:creationId xmlns:a16="http://schemas.microsoft.com/office/drawing/2014/main" id="{3FEF74BF-8785-4ACA-8B9C-8A65D8F24ACB}"/>
              </a:ext>
            </a:extLst>
          </p:cNvPr>
          <p:cNvSpPr>
            <a:spLocks noChangeShapeType="1"/>
          </p:cNvSpPr>
          <p:nvPr/>
        </p:nvSpPr>
        <p:spPr bwMode="auto">
          <a:xfrm>
            <a:off x="990600" y="25908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1" name="Line 31">
            <a:extLst>
              <a:ext uri="{FF2B5EF4-FFF2-40B4-BE49-F238E27FC236}">
                <a16:creationId xmlns:a16="http://schemas.microsoft.com/office/drawing/2014/main" id="{F9C0FE6E-BB1C-4DD7-A6C8-080FCA0D4DFB}"/>
              </a:ext>
            </a:extLst>
          </p:cNvPr>
          <p:cNvSpPr>
            <a:spLocks noChangeShapeType="1"/>
          </p:cNvSpPr>
          <p:nvPr/>
        </p:nvSpPr>
        <p:spPr bwMode="auto">
          <a:xfrm>
            <a:off x="990600" y="35052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2" name="Line 32">
            <a:extLst>
              <a:ext uri="{FF2B5EF4-FFF2-40B4-BE49-F238E27FC236}">
                <a16:creationId xmlns:a16="http://schemas.microsoft.com/office/drawing/2014/main" id="{CAC5CF22-E3CB-4CB6-80EE-2F3EC99B6023}"/>
              </a:ext>
            </a:extLst>
          </p:cNvPr>
          <p:cNvSpPr>
            <a:spLocks noChangeShapeType="1"/>
          </p:cNvSpPr>
          <p:nvPr/>
        </p:nvSpPr>
        <p:spPr bwMode="auto">
          <a:xfrm>
            <a:off x="990600" y="38862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3" name="Line 33">
            <a:extLst>
              <a:ext uri="{FF2B5EF4-FFF2-40B4-BE49-F238E27FC236}">
                <a16:creationId xmlns:a16="http://schemas.microsoft.com/office/drawing/2014/main" id="{8747583B-E524-4486-AD7B-B2CC9080631F}"/>
              </a:ext>
            </a:extLst>
          </p:cNvPr>
          <p:cNvSpPr>
            <a:spLocks noChangeShapeType="1"/>
          </p:cNvSpPr>
          <p:nvPr/>
        </p:nvSpPr>
        <p:spPr bwMode="auto">
          <a:xfrm>
            <a:off x="990600" y="43434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4" name="Line 34">
            <a:extLst>
              <a:ext uri="{FF2B5EF4-FFF2-40B4-BE49-F238E27FC236}">
                <a16:creationId xmlns:a16="http://schemas.microsoft.com/office/drawing/2014/main" id="{3992C106-0AE2-4F8A-B8A5-86C5F34B3AE0}"/>
              </a:ext>
            </a:extLst>
          </p:cNvPr>
          <p:cNvSpPr>
            <a:spLocks noChangeShapeType="1"/>
          </p:cNvSpPr>
          <p:nvPr/>
        </p:nvSpPr>
        <p:spPr bwMode="auto">
          <a:xfrm>
            <a:off x="3886200" y="18288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5" name="Line 35">
            <a:extLst>
              <a:ext uri="{FF2B5EF4-FFF2-40B4-BE49-F238E27FC236}">
                <a16:creationId xmlns:a16="http://schemas.microsoft.com/office/drawing/2014/main" id="{22376203-00BE-4610-BA58-DCECA7C06CD6}"/>
              </a:ext>
            </a:extLst>
          </p:cNvPr>
          <p:cNvSpPr>
            <a:spLocks noChangeShapeType="1"/>
          </p:cNvSpPr>
          <p:nvPr/>
        </p:nvSpPr>
        <p:spPr bwMode="auto">
          <a:xfrm>
            <a:off x="3886200" y="22098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6" name="Line 36">
            <a:extLst>
              <a:ext uri="{FF2B5EF4-FFF2-40B4-BE49-F238E27FC236}">
                <a16:creationId xmlns:a16="http://schemas.microsoft.com/office/drawing/2014/main" id="{A4C74B24-2011-44EB-AA79-16BDD0E2EAE7}"/>
              </a:ext>
            </a:extLst>
          </p:cNvPr>
          <p:cNvSpPr>
            <a:spLocks noChangeShapeType="1"/>
          </p:cNvSpPr>
          <p:nvPr/>
        </p:nvSpPr>
        <p:spPr bwMode="auto">
          <a:xfrm>
            <a:off x="3886200" y="2514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7" name="Line 37">
            <a:extLst>
              <a:ext uri="{FF2B5EF4-FFF2-40B4-BE49-F238E27FC236}">
                <a16:creationId xmlns:a16="http://schemas.microsoft.com/office/drawing/2014/main" id="{35B48C7A-4D3C-44D5-8744-A21BA7DF7930}"/>
              </a:ext>
            </a:extLst>
          </p:cNvPr>
          <p:cNvSpPr>
            <a:spLocks noChangeShapeType="1"/>
          </p:cNvSpPr>
          <p:nvPr/>
        </p:nvSpPr>
        <p:spPr bwMode="auto">
          <a:xfrm>
            <a:off x="3886200" y="2895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8" name="Line 38">
            <a:extLst>
              <a:ext uri="{FF2B5EF4-FFF2-40B4-BE49-F238E27FC236}">
                <a16:creationId xmlns:a16="http://schemas.microsoft.com/office/drawing/2014/main" id="{96502191-23AB-425D-B1A1-CC26BACC3835}"/>
              </a:ext>
            </a:extLst>
          </p:cNvPr>
          <p:cNvSpPr>
            <a:spLocks noChangeShapeType="1"/>
          </p:cNvSpPr>
          <p:nvPr/>
        </p:nvSpPr>
        <p:spPr bwMode="auto">
          <a:xfrm>
            <a:off x="3886200" y="3276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49" name="Line 39">
            <a:extLst>
              <a:ext uri="{FF2B5EF4-FFF2-40B4-BE49-F238E27FC236}">
                <a16:creationId xmlns:a16="http://schemas.microsoft.com/office/drawing/2014/main" id="{CDF60EE6-D59C-4C97-86EE-8830E49BE748}"/>
              </a:ext>
            </a:extLst>
          </p:cNvPr>
          <p:cNvSpPr>
            <a:spLocks noChangeShapeType="1"/>
          </p:cNvSpPr>
          <p:nvPr/>
        </p:nvSpPr>
        <p:spPr bwMode="auto">
          <a:xfrm>
            <a:off x="3886200" y="3657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50" name="Line 40">
            <a:extLst>
              <a:ext uri="{FF2B5EF4-FFF2-40B4-BE49-F238E27FC236}">
                <a16:creationId xmlns:a16="http://schemas.microsoft.com/office/drawing/2014/main" id="{992220DB-BBCA-42AD-82D8-DEFD03468276}"/>
              </a:ext>
            </a:extLst>
          </p:cNvPr>
          <p:cNvSpPr>
            <a:spLocks noChangeShapeType="1"/>
          </p:cNvSpPr>
          <p:nvPr/>
        </p:nvSpPr>
        <p:spPr bwMode="auto">
          <a:xfrm>
            <a:off x="3886200" y="4038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51" name="Line 41">
            <a:extLst>
              <a:ext uri="{FF2B5EF4-FFF2-40B4-BE49-F238E27FC236}">
                <a16:creationId xmlns:a16="http://schemas.microsoft.com/office/drawing/2014/main" id="{B45E1295-3A41-41B5-AA66-5FD5D3E83B40}"/>
              </a:ext>
            </a:extLst>
          </p:cNvPr>
          <p:cNvSpPr>
            <a:spLocks noChangeShapeType="1"/>
          </p:cNvSpPr>
          <p:nvPr/>
        </p:nvSpPr>
        <p:spPr bwMode="auto">
          <a:xfrm>
            <a:off x="3886200" y="4419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52" name="Rectangle 42">
            <a:extLst>
              <a:ext uri="{FF2B5EF4-FFF2-40B4-BE49-F238E27FC236}">
                <a16:creationId xmlns:a16="http://schemas.microsoft.com/office/drawing/2014/main" id="{35DD74B2-3CAC-4DB9-8EEE-FD813438014B}"/>
              </a:ext>
            </a:extLst>
          </p:cNvPr>
          <p:cNvSpPr>
            <a:spLocks noChangeArrowheads="1"/>
          </p:cNvSpPr>
          <p:nvPr/>
        </p:nvSpPr>
        <p:spPr bwMode="auto">
          <a:xfrm>
            <a:off x="5486400" y="2133600"/>
            <a:ext cx="2209800" cy="2971800"/>
          </a:xfrm>
          <a:prstGeom prst="rect">
            <a:avLst/>
          </a:prstGeom>
          <a:solidFill>
            <a:srgbClr val="CCFF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74139</a:t>
            </a:r>
          </a:p>
        </p:txBody>
      </p:sp>
      <p:sp>
        <p:nvSpPr>
          <p:cNvPr id="119853" name="Oval 43">
            <a:extLst>
              <a:ext uri="{FF2B5EF4-FFF2-40B4-BE49-F238E27FC236}">
                <a16:creationId xmlns:a16="http://schemas.microsoft.com/office/drawing/2014/main" id="{48B8E187-983F-418A-BE89-2AE0E5D2CF7C}"/>
              </a:ext>
            </a:extLst>
          </p:cNvPr>
          <p:cNvSpPr>
            <a:spLocks noChangeArrowheads="1"/>
          </p:cNvSpPr>
          <p:nvPr/>
        </p:nvSpPr>
        <p:spPr bwMode="auto">
          <a:xfrm>
            <a:off x="5334000" y="22860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4" name="Oval 44">
            <a:extLst>
              <a:ext uri="{FF2B5EF4-FFF2-40B4-BE49-F238E27FC236}">
                <a16:creationId xmlns:a16="http://schemas.microsoft.com/office/drawing/2014/main" id="{DE0538F9-67CF-4AFE-8DC0-0C60E2834AA3}"/>
              </a:ext>
            </a:extLst>
          </p:cNvPr>
          <p:cNvSpPr>
            <a:spLocks noChangeArrowheads="1"/>
          </p:cNvSpPr>
          <p:nvPr/>
        </p:nvSpPr>
        <p:spPr bwMode="auto">
          <a:xfrm>
            <a:off x="5334000" y="39624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5" name="Oval 45">
            <a:extLst>
              <a:ext uri="{FF2B5EF4-FFF2-40B4-BE49-F238E27FC236}">
                <a16:creationId xmlns:a16="http://schemas.microsoft.com/office/drawing/2014/main" id="{03D6328F-5567-4496-A95B-53C114166C6C}"/>
              </a:ext>
            </a:extLst>
          </p:cNvPr>
          <p:cNvSpPr>
            <a:spLocks noChangeArrowheads="1"/>
          </p:cNvSpPr>
          <p:nvPr/>
        </p:nvSpPr>
        <p:spPr bwMode="auto">
          <a:xfrm>
            <a:off x="7696200" y="22860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6" name="Oval 46">
            <a:extLst>
              <a:ext uri="{FF2B5EF4-FFF2-40B4-BE49-F238E27FC236}">
                <a16:creationId xmlns:a16="http://schemas.microsoft.com/office/drawing/2014/main" id="{D154D3FA-90DC-474C-AE83-B71CE71079FA}"/>
              </a:ext>
            </a:extLst>
          </p:cNvPr>
          <p:cNvSpPr>
            <a:spLocks noChangeArrowheads="1"/>
          </p:cNvSpPr>
          <p:nvPr/>
        </p:nvSpPr>
        <p:spPr bwMode="auto">
          <a:xfrm>
            <a:off x="7696200" y="26670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7" name="Oval 47">
            <a:extLst>
              <a:ext uri="{FF2B5EF4-FFF2-40B4-BE49-F238E27FC236}">
                <a16:creationId xmlns:a16="http://schemas.microsoft.com/office/drawing/2014/main" id="{46D81947-443C-4670-9E2D-CB7D36D28260}"/>
              </a:ext>
            </a:extLst>
          </p:cNvPr>
          <p:cNvSpPr>
            <a:spLocks noChangeArrowheads="1"/>
          </p:cNvSpPr>
          <p:nvPr/>
        </p:nvSpPr>
        <p:spPr bwMode="auto">
          <a:xfrm>
            <a:off x="7696200" y="2971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8" name="Oval 48">
            <a:extLst>
              <a:ext uri="{FF2B5EF4-FFF2-40B4-BE49-F238E27FC236}">
                <a16:creationId xmlns:a16="http://schemas.microsoft.com/office/drawing/2014/main" id="{273FC060-84CD-4E00-BB06-960C952EC012}"/>
              </a:ext>
            </a:extLst>
          </p:cNvPr>
          <p:cNvSpPr>
            <a:spLocks noChangeArrowheads="1"/>
          </p:cNvSpPr>
          <p:nvPr/>
        </p:nvSpPr>
        <p:spPr bwMode="auto">
          <a:xfrm>
            <a:off x="7696200" y="3352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59" name="Oval 49">
            <a:extLst>
              <a:ext uri="{FF2B5EF4-FFF2-40B4-BE49-F238E27FC236}">
                <a16:creationId xmlns:a16="http://schemas.microsoft.com/office/drawing/2014/main" id="{54B70E7A-E026-4A79-A58B-3499F9E09FBF}"/>
              </a:ext>
            </a:extLst>
          </p:cNvPr>
          <p:cNvSpPr>
            <a:spLocks noChangeArrowheads="1"/>
          </p:cNvSpPr>
          <p:nvPr/>
        </p:nvSpPr>
        <p:spPr bwMode="auto">
          <a:xfrm>
            <a:off x="7696200" y="3733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60" name="Oval 50">
            <a:extLst>
              <a:ext uri="{FF2B5EF4-FFF2-40B4-BE49-F238E27FC236}">
                <a16:creationId xmlns:a16="http://schemas.microsoft.com/office/drawing/2014/main" id="{D7B8E628-769F-4087-9826-97CD80196030}"/>
              </a:ext>
            </a:extLst>
          </p:cNvPr>
          <p:cNvSpPr>
            <a:spLocks noChangeArrowheads="1"/>
          </p:cNvSpPr>
          <p:nvPr/>
        </p:nvSpPr>
        <p:spPr bwMode="auto">
          <a:xfrm>
            <a:off x="7696200" y="4114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61" name="Oval 51">
            <a:extLst>
              <a:ext uri="{FF2B5EF4-FFF2-40B4-BE49-F238E27FC236}">
                <a16:creationId xmlns:a16="http://schemas.microsoft.com/office/drawing/2014/main" id="{A69E7805-E7CF-4F8E-AE1C-A48877A188C2}"/>
              </a:ext>
            </a:extLst>
          </p:cNvPr>
          <p:cNvSpPr>
            <a:spLocks noChangeArrowheads="1"/>
          </p:cNvSpPr>
          <p:nvPr/>
        </p:nvSpPr>
        <p:spPr bwMode="auto">
          <a:xfrm>
            <a:off x="7696200" y="4495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62" name="Oval 52">
            <a:extLst>
              <a:ext uri="{FF2B5EF4-FFF2-40B4-BE49-F238E27FC236}">
                <a16:creationId xmlns:a16="http://schemas.microsoft.com/office/drawing/2014/main" id="{7A9A8530-FB86-4ADB-941A-B0A563B3C7E3}"/>
              </a:ext>
            </a:extLst>
          </p:cNvPr>
          <p:cNvSpPr>
            <a:spLocks noChangeArrowheads="1"/>
          </p:cNvSpPr>
          <p:nvPr/>
        </p:nvSpPr>
        <p:spPr bwMode="auto">
          <a:xfrm>
            <a:off x="7696200" y="4876800"/>
            <a:ext cx="152400" cy="152400"/>
          </a:xfrm>
          <a:prstGeom prst="ellipse">
            <a:avLst/>
          </a:prstGeom>
          <a:solidFill>
            <a:schemeClr val="bg1"/>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19863" name="Text Box 53">
            <a:extLst>
              <a:ext uri="{FF2B5EF4-FFF2-40B4-BE49-F238E27FC236}">
                <a16:creationId xmlns:a16="http://schemas.microsoft.com/office/drawing/2014/main" id="{583CFBC3-B6C2-4FF9-B42F-C6454A67019B}"/>
              </a:ext>
            </a:extLst>
          </p:cNvPr>
          <p:cNvSpPr txBox="1">
            <a:spLocks noChangeArrowheads="1"/>
          </p:cNvSpPr>
          <p:nvPr/>
        </p:nvSpPr>
        <p:spPr bwMode="auto">
          <a:xfrm>
            <a:off x="7086600" y="2133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1Y0</a:t>
            </a:r>
          </a:p>
        </p:txBody>
      </p:sp>
      <p:sp>
        <p:nvSpPr>
          <p:cNvPr id="119864" name="Text Box 54">
            <a:extLst>
              <a:ext uri="{FF2B5EF4-FFF2-40B4-BE49-F238E27FC236}">
                <a16:creationId xmlns:a16="http://schemas.microsoft.com/office/drawing/2014/main" id="{BFFF1840-F009-4CF0-BAD7-44456104D153}"/>
              </a:ext>
            </a:extLst>
          </p:cNvPr>
          <p:cNvSpPr txBox="1">
            <a:spLocks noChangeArrowheads="1"/>
          </p:cNvSpPr>
          <p:nvPr/>
        </p:nvSpPr>
        <p:spPr bwMode="auto">
          <a:xfrm>
            <a:off x="5486400" y="2209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E1</a:t>
            </a:r>
          </a:p>
        </p:txBody>
      </p:sp>
      <p:sp>
        <p:nvSpPr>
          <p:cNvPr id="119865" name="Text Box 55">
            <a:extLst>
              <a:ext uri="{FF2B5EF4-FFF2-40B4-BE49-F238E27FC236}">
                <a16:creationId xmlns:a16="http://schemas.microsoft.com/office/drawing/2014/main" id="{ED3C5293-077C-4616-844C-6C905417BC41}"/>
              </a:ext>
            </a:extLst>
          </p:cNvPr>
          <p:cNvSpPr txBox="1">
            <a:spLocks noChangeArrowheads="1"/>
          </p:cNvSpPr>
          <p:nvPr/>
        </p:nvSpPr>
        <p:spPr bwMode="auto">
          <a:xfrm>
            <a:off x="5486400" y="2590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A1</a:t>
            </a:r>
          </a:p>
        </p:txBody>
      </p:sp>
      <p:sp>
        <p:nvSpPr>
          <p:cNvPr id="119866" name="Text Box 56">
            <a:extLst>
              <a:ext uri="{FF2B5EF4-FFF2-40B4-BE49-F238E27FC236}">
                <a16:creationId xmlns:a16="http://schemas.microsoft.com/office/drawing/2014/main" id="{8074A13D-A03C-4019-9DAE-6DF2A86F4A70}"/>
              </a:ext>
            </a:extLst>
          </p:cNvPr>
          <p:cNvSpPr txBox="1">
            <a:spLocks noChangeArrowheads="1"/>
          </p:cNvSpPr>
          <p:nvPr/>
        </p:nvSpPr>
        <p:spPr bwMode="auto">
          <a:xfrm>
            <a:off x="5486400" y="2971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A0</a:t>
            </a:r>
          </a:p>
        </p:txBody>
      </p:sp>
      <p:sp>
        <p:nvSpPr>
          <p:cNvPr id="119867" name="Text Box 57">
            <a:extLst>
              <a:ext uri="{FF2B5EF4-FFF2-40B4-BE49-F238E27FC236}">
                <a16:creationId xmlns:a16="http://schemas.microsoft.com/office/drawing/2014/main" id="{136429E7-F401-4ED6-BCE0-CA507914ED63}"/>
              </a:ext>
            </a:extLst>
          </p:cNvPr>
          <p:cNvSpPr txBox="1">
            <a:spLocks noChangeArrowheads="1"/>
          </p:cNvSpPr>
          <p:nvPr/>
        </p:nvSpPr>
        <p:spPr bwMode="auto">
          <a:xfrm>
            <a:off x="5410200" y="3810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E2</a:t>
            </a:r>
          </a:p>
        </p:txBody>
      </p:sp>
      <p:sp>
        <p:nvSpPr>
          <p:cNvPr id="119868" name="Text Box 58">
            <a:extLst>
              <a:ext uri="{FF2B5EF4-FFF2-40B4-BE49-F238E27FC236}">
                <a16:creationId xmlns:a16="http://schemas.microsoft.com/office/drawing/2014/main" id="{41EAC302-4480-4028-BB95-F47A57E089CB}"/>
              </a:ext>
            </a:extLst>
          </p:cNvPr>
          <p:cNvSpPr txBox="1">
            <a:spLocks noChangeArrowheads="1"/>
          </p:cNvSpPr>
          <p:nvPr/>
        </p:nvSpPr>
        <p:spPr bwMode="auto">
          <a:xfrm>
            <a:off x="5410200" y="4267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B1</a:t>
            </a:r>
          </a:p>
        </p:txBody>
      </p:sp>
      <p:sp>
        <p:nvSpPr>
          <p:cNvPr id="119869" name="Text Box 59">
            <a:extLst>
              <a:ext uri="{FF2B5EF4-FFF2-40B4-BE49-F238E27FC236}">
                <a16:creationId xmlns:a16="http://schemas.microsoft.com/office/drawing/2014/main" id="{D17C2DB5-96C6-47F0-A7F6-5D7E58BF69C8}"/>
              </a:ext>
            </a:extLst>
          </p:cNvPr>
          <p:cNvSpPr txBox="1">
            <a:spLocks noChangeArrowheads="1"/>
          </p:cNvSpPr>
          <p:nvPr/>
        </p:nvSpPr>
        <p:spPr bwMode="auto">
          <a:xfrm>
            <a:off x="5410200" y="47244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B0</a:t>
            </a:r>
          </a:p>
        </p:txBody>
      </p:sp>
      <p:sp>
        <p:nvSpPr>
          <p:cNvPr id="119870" name="Line 60">
            <a:extLst>
              <a:ext uri="{FF2B5EF4-FFF2-40B4-BE49-F238E27FC236}">
                <a16:creationId xmlns:a16="http://schemas.microsoft.com/office/drawing/2014/main" id="{8313835D-FA38-4022-A1E3-7991EDDE2871}"/>
              </a:ext>
            </a:extLst>
          </p:cNvPr>
          <p:cNvSpPr>
            <a:spLocks noChangeShapeType="1"/>
          </p:cNvSpPr>
          <p:nvPr/>
        </p:nvSpPr>
        <p:spPr bwMode="auto">
          <a:xfrm>
            <a:off x="4876800" y="2362200"/>
            <a:ext cx="4572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1" name="Line 61">
            <a:extLst>
              <a:ext uri="{FF2B5EF4-FFF2-40B4-BE49-F238E27FC236}">
                <a16:creationId xmlns:a16="http://schemas.microsoft.com/office/drawing/2014/main" id="{F717747B-A8BC-4B59-8084-7E97366DCCF1}"/>
              </a:ext>
            </a:extLst>
          </p:cNvPr>
          <p:cNvSpPr>
            <a:spLocks noChangeShapeType="1"/>
          </p:cNvSpPr>
          <p:nvPr/>
        </p:nvSpPr>
        <p:spPr bwMode="auto">
          <a:xfrm>
            <a:off x="4876800" y="2743200"/>
            <a:ext cx="6096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2" name="Line 62">
            <a:extLst>
              <a:ext uri="{FF2B5EF4-FFF2-40B4-BE49-F238E27FC236}">
                <a16:creationId xmlns:a16="http://schemas.microsoft.com/office/drawing/2014/main" id="{3DC7E937-53F1-4253-89F1-E1DDA77EBE7D}"/>
              </a:ext>
            </a:extLst>
          </p:cNvPr>
          <p:cNvSpPr>
            <a:spLocks noChangeShapeType="1"/>
          </p:cNvSpPr>
          <p:nvPr/>
        </p:nvSpPr>
        <p:spPr bwMode="auto">
          <a:xfrm>
            <a:off x="4953000" y="31242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3" name="Line 63">
            <a:extLst>
              <a:ext uri="{FF2B5EF4-FFF2-40B4-BE49-F238E27FC236}">
                <a16:creationId xmlns:a16="http://schemas.microsoft.com/office/drawing/2014/main" id="{931D1F9E-8B5D-45F1-9FCC-6D830DBDB479}"/>
              </a:ext>
            </a:extLst>
          </p:cNvPr>
          <p:cNvSpPr>
            <a:spLocks noChangeShapeType="1"/>
          </p:cNvSpPr>
          <p:nvPr/>
        </p:nvSpPr>
        <p:spPr bwMode="auto">
          <a:xfrm>
            <a:off x="4953000" y="4038600"/>
            <a:ext cx="3810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4" name="Line 64">
            <a:extLst>
              <a:ext uri="{FF2B5EF4-FFF2-40B4-BE49-F238E27FC236}">
                <a16:creationId xmlns:a16="http://schemas.microsoft.com/office/drawing/2014/main" id="{285F33AE-D93E-449B-98BA-A253CBA8CCE9}"/>
              </a:ext>
            </a:extLst>
          </p:cNvPr>
          <p:cNvSpPr>
            <a:spLocks noChangeShapeType="1"/>
          </p:cNvSpPr>
          <p:nvPr/>
        </p:nvSpPr>
        <p:spPr bwMode="auto">
          <a:xfrm>
            <a:off x="4953000" y="44196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5" name="Line 65">
            <a:extLst>
              <a:ext uri="{FF2B5EF4-FFF2-40B4-BE49-F238E27FC236}">
                <a16:creationId xmlns:a16="http://schemas.microsoft.com/office/drawing/2014/main" id="{DA2EA7B7-73D8-4FDA-855A-59EC071B48E2}"/>
              </a:ext>
            </a:extLst>
          </p:cNvPr>
          <p:cNvSpPr>
            <a:spLocks noChangeShapeType="1"/>
          </p:cNvSpPr>
          <p:nvPr/>
        </p:nvSpPr>
        <p:spPr bwMode="auto">
          <a:xfrm>
            <a:off x="4953000" y="48768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6" name="Line 66">
            <a:extLst>
              <a:ext uri="{FF2B5EF4-FFF2-40B4-BE49-F238E27FC236}">
                <a16:creationId xmlns:a16="http://schemas.microsoft.com/office/drawing/2014/main" id="{C38BA232-05E1-48E2-9707-62493C853676}"/>
              </a:ext>
            </a:extLst>
          </p:cNvPr>
          <p:cNvSpPr>
            <a:spLocks noChangeShapeType="1"/>
          </p:cNvSpPr>
          <p:nvPr/>
        </p:nvSpPr>
        <p:spPr bwMode="auto">
          <a:xfrm>
            <a:off x="7848600" y="23622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7" name="Line 67">
            <a:extLst>
              <a:ext uri="{FF2B5EF4-FFF2-40B4-BE49-F238E27FC236}">
                <a16:creationId xmlns:a16="http://schemas.microsoft.com/office/drawing/2014/main" id="{3B4C24C9-779A-48ED-BB31-A032C10F3A75}"/>
              </a:ext>
            </a:extLst>
          </p:cNvPr>
          <p:cNvSpPr>
            <a:spLocks noChangeShapeType="1"/>
          </p:cNvSpPr>
          <p:nvPr/>
        </p:nvSpPr>
        <p:spPr bwMode="auto">
          <a:xfrm>
            <a:off x="7848600" y="27432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8" name="Line 68">
            <a:extLst>
              <a:ext uri="{FF2B5EF4-FFF2-40B4-BE49-F238E27FC236}">
                <a16:creationId xmlns:a16="http://schemas.microsoft.com/office/drawing/2014/main" id="{60D089C0-0D71-4141-878C-4E9161C5DD01}"/>
              </a:ext>
            </a:extLst>
          </p:cNvPr>
          <p:cNvSpPr>
            <a:spLocks noChangeShapeType="1"/>
          </p:cNvSpPr>
          <p:nvPr/>
        </p:nvSpPr>
        <p:spPr bwMode="auto">
          <a:xfrm>
            <a:off x="7848600" y="3048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79" name="Line 69">
            <a:extLst>
              <a:ext uri="{FF2B5EF4-FFF2-40B4-BE49-F238E27FC236}">
                <a16:creationId xmlns:a16="http://schemas.microsoft.com/office/drawing/2014/main" id="{C0EEA9EB-A1CD-4705-B55D-4897D38E5DA2}"/>
              </a:ext>
            </a:extLst>
          </p:cNvPr>
          <p:cNvSpPr>
            <a:spLocks noChangeShapeType="1"/>
          </p:cNvSpPr>
          <p:nvPr/>
        </p:nvSpPr>
        <p:spPr bwMode="auto">
          <a:xfrm>
            <a:off x="7848600" y="3429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80" name="Line 70">
            <a:extLst>
              <a:ext uri="{FF2B5EF4-FFF2-40B4-BE49-F238E27FC236}">
                <a16:creationId xmlns:a16="http://schemas.microsoft.com/office/drawing/2014/main" id="{56A74505-ACF7-49FF-8237-4C33BE910540}"/>
              </a:ext>
            </a:extLst>
          </p:cNvPr>
          <p:cNvSpPr>
            <a:spLocks noChangeShapeType="1"/>
          </p:cNvSpPr>
          <p:nvPr/>
        </p:nvSpPr>
        <p:spPr bwMode="auto">
          <a:xfrm>
            <a:off x="7848600" y="3810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81" name="Line 71">
            <a:extLst>
              <a:ext uri="{FF2B5EF4-FFF2-40B4-BE49-F238E27FC236}">
                <a16:creationId xmlns:a16="http://schemas.microsoft.com/office/drawing/2014/main" id="{11BC8F19-4272-4F9C-A2ED-B7D5ABAB4FEC}"/>
              </a:ext>
            </a:extLst>
          </p:cNvPr>
          <p:cNvSpPr>
            <a:spLocks noChangeShapeType="1"/>
          </p:cNvSpPr>
          <p:nvPr/>
        </p:nvSpPr>
        <p:spPr bwMode="auto">
          <a:xfrm>
            <a:off x="7848600" y="4191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82" name="Line 72">
            <a:extLst>
              <a:ext uri="{FF2B5EF4-FFF2-40B4-BE49-F238E27FC236}">
                <a16:creationId xmlns:a16="http://schemas.microsoft.com/office/drawing/2014/main" id="{BFE704E7-7F9A-4535-9D74-08D8AD85F525}"/>
              </a:ext>
            </a:extLst>
          </p:cNvPr>
          <p:cNvSpPr>
            <a:spLocks noChangeShapeType="1"/>
          </p:cNvSpPr>
          <p:nvPr/>
        </p:nvSpPr>
        <p:spPr bwMode="auto">
          <a:xfrm>
            <a:off x="7848600" y="4572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83" name="Line 73">
            <a:extLst>
              <a:ext uri="{FF2B5EF4-FFF2-40B4-BE49-F238E27FC236}">
                <a16:creationId xmlns:a16="http://schemas.microsoft.com/office/drawing/2014/main" id="{80B3D79A-B2E8-457D-BD77-2C989A92A553}"/>
              </a:ext>
            </a:extLst>
          </p:cNvPr>
          <p:cNvSpPr>
            <a:spLocks noChangeShapeType="1"/>
          </p:cNvSpPr>
          <p:nvPr/>
        </p:nvSpPr>
        <p:spPr bwMode="auto">
          <a:xfrm>
            <a:off x="7848600" y="4953000"/>
            <a:ext cx="533400"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9884" name="Text Box 74">
            <a:extLst>
              <a:ext uri="{FF2B5EF4-FFF2-40B4-BE49-F238E27FC236}">
                <a16:creationId xmlns:a16="http://schemas.microsoft.com/office/drawing/2014/main" id="{D215B569-A22B-4FD9-9C3E-386CE7DD89B4}"/>
              </a:ext>
            </a:extLst>
          </p:cNvPr>
          <p:cNvSpPr txBox="1">
            <a:spLocks noChangeArrowheads="1"/>
          </p:cNvSpPr>
          <p:nvPr/>
        </p:nvSpPr>
        <p:spPr bwMode="auto">
          <a:xfrm>
            <a:off x="7086600" y="2514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1Y1</a:t>
            </a:r>
          </a:p>
        </p:txBody>
      </p:sp>
      <p:sp>
        <p:nvSpPr>
          <p:cNvPr id="119885" name="Text Box 75">
            <a:extLst>
              <a:ext uri="{FF2B5EF4-FFF2-40B4-BE49-F238E27FC236}">
                <a16:creationId xmlns:a16="http://schemas.microsoft.com/office/drawing/2014/main" id="{DEFF4299-04D4-4010-8FCE-85E916ED2324}"/>
              </a:ext>
            </a:extLst>
          </p:cNvPr>
          <p:cNvSpPr txBox="1">
            <a:spLocks noChangeArrowheads="1"/>
          </p:cNvSpPr>
          <p:nvPr/>
        </p:nvSpPr>
        <p:spPr bwMode="auto">
          <a:xfrm>
            <a:off x="7086600" y="2895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1Y2</a:t>
            </a:r>
          </a:p>
        </p:txBody>
      </p:sp>
      <p:sp>
        <p:nvSpPr>
          <p:cNvPr id="119886" name="Text Box 76">
            <a:extLst>
              <a:ext uri="{FF2B5EF4-FFF2-40B4-BE49-F238E27FC236}">
                <a16:creationId xmlns:a16="http://schemas.microsoft.com/office/drawing/2014/main" id="{13DB01D9-8757-456A-8BDD-2280C3304A25}"/>
              </a:ext>
            </a:extLst>
          </p:cNvPr>
          <p:cNvSpPr txBox="1">
            <a:spLocks noChangeArrowheads="1"/>
          </p:cNvSpPr>
          <p:nvPr/>
        </p:nvSpPr>
        <p:spPr bwMode="auto">
          <a:xfrm>
            <a:off x="7086600" y="3276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1Y3</a:t>
            </a:r>
          </a:p>
        </p:txBody>
      </p:sp>
      <p:sp>
        <p:nvSpPr>
          <p:cNvPr id="119887" name="Text Box 77">
            <a:extLst>
              <a:ext uri="{FF2B5EF4-FFF2-40B4-BE49-F238E27FC236}">
                <a16:creationId xmlns:a16="http://schemas.microsoft.com/office/drawing/2014/main" id="{2FE0E0EB-30DC-4E01-9A5E-95C99A345212}"/>
              </a:ext>
            </a:extLst>
          </p:cNvPr>
          <p:cNvSpPr txBox="1">
            <a:spLocks noChangeArrowheads="1"/>
          </p:cNvSpPr>
          <p:nvPr/>
        </p:nvSpPr>
        <p:spPr bwMode="auto">
          <a:xfrm>
            <a:off x="7086600" y="35814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2Y0</a:t>
            </a:r>
          </a:p>
        </p:txBody>
      </p:sp>
      <p:sp>
        <p:nvSpPr>
          <p:cNvPr id="119888" name="Text Box 78">
            <a:extLst>
              <a:ext uri="{FF2B5EF4-FFF2-40B4-BE49-F238E27FC236}">
                <a16:creationId xmlns:a16="http://schemas.microsoft.com/office/drawing/2014/main" id="{79928830-0EF0-4306-A449-D58CC4BAC1E1}"/>
              </a:ext>
            </a:extLst>
          </p:cNvPr>
          <p:cNvSpPr txBox="1">
            <a:spLocks noChangeArrowheads="1"/>
          </p:cNvSpPr>
          <p:nvPr/>
        </p:nvSpPr>
        <p:spPr bwMode="auto">
          <a:xfrm>
            <a:off x="7086600" y="39624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2Y1</a:t>
            </a:r>
          </a:p>
        </p:txBody>
      </p:sp>
      <p:sp>
        <p:nvSpPr>
          <p:cNvPr id="119889" name="Text Box 79">
            <a:extLst>
              <a:ext uri="{FF2B5EF4-FFF2-40B4-BE49-F238E27FC236}">
                <a16:creationId xmlns:a16="http://schemas.microsoft.com/office/drawing/2014/main" id="{FF53CF0D-F9D3-43FB-8BF5-46BA5B02F6CA}"/>
              </a:ext>
            </a:extLst>
          </p:cNvPr>
          <p:cNvSpPr txBox="1">
            <a:spLocks noChangeArrowheads="1"/>
          </p:cNvSpPr>
          <p:nvPr/>
        </p:nvSpPr>
        <p:spPr bwMode="auto">
          <a:xfrm>
            <a:off x="7086600" y="43434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2Y2</a:t>
            </a:r>
          </a:p>
        </p:txBody>
      </p:sp>
      <p:sp>
        <p:nvSpPr>
          <p:cNvPr id="119890" name="Text Box 80">
            <a:extLst>
              <a:ext uri="{FF2B5EF4-FFF2-40B4-BE49-F238E27FC236}">
                <a16:creationId xmlns:a16="http://schemas.microsoft.com/office/drawing/2014/main" id="{1B8FA081-E796-4813-AAAE-887BF45AEB12}"/>
              </a:ext>
            </a:extLst>
          </p:cNvPr>
          <p:cNvSpPr txBox="1">
            <a:spLocks noChangeArrowheads="1"/>
          </p:cNvSpPr>
          <p:nvPr/>
        </p:nvSpPr>
        <p:spPr bwMode="auto">
          <a:xfrm>
            <a:off x="7086600" y="47244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a:solidFill>
                  <a:schemeClr val="tx1"/>
                </a:solidFill>
                <a:latin typeface="Comic Sans MS" panose="030F0702030302020204" pitchFamily="66" charset="0"/>
                <a:ea typeface="宋体" panose="02010600030101010101" pitchFamily="2" charset="-122"/>
              </a:rPr>
              <a:t>2Y3</a:t>
            </a:r>
          </a:p>
        </p:txBody>
      </p:sp>
      <p:sp>
        <p:nvSpPr>
          <p:cNvPr id="119891" name="Text Box 81">
            <a:extLst>
              <a:ext uri="{FF2B5EF4-FFF2-40B4-BE49-F238E27FC236}">
                <a16:creationId xmlns:a16="http://schemas.microsoft.com/office/drawing/2014/main" id="{8D90DC31-09B7-4385-8457-CFF920389F5B}"/>
              </a:ext>
            </a:extLst>
          </p:cNvPr>
          <p:cNvSpPr txBox="1">
            <a:spLocks noChangeArrowheads="1"/>
          </p:cNvSpPr>
          <p:nvPr/>
        </p:nvSpPr>
        <p:spPr bwMode="auto">
          <a:xfrm>
            <a:off x="1736725" y="4918075"/>
            <a:ext cx="1819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b="0">
                <a:solidFill>
                  <a:schemeClr val="tx1"/>
                </a:solidFill>
                <a:latin typeface="Comic Sans MS" panose="030F0702030302020204" pitchFamily="66" charset="0"/>
                <a:ea typeface="宋体" panose="02010600030101010101" pitchFamily="2" charset="-122"/>
              </a:rPr>
              <a:t>3-to-8 decoder</a:t>
            </a:r>
          </a:p>
        </p:txBody>
      </p:sp>
      <p:sp>
        <p:nvSpPr>
          <p:cNvPr id="119892" name="Text Box 82">
            <a:extLst>
              <a:ext uri="{FF2B5EF4-FFF2-40B4-BE49-F238E27FC236}">
                <a16:creationId xmlns:a16="http://schemas.microsoft.com/office/drawing/2014/main" id="{8EB78BD1-96F0-4D38-A7B6-FB0B9E91CED6}"/>
              </a:ext>
            </a:extLst>
          </p:cNvPr>
          <p:cNvSpPr txBox="1">
            <a:spLocks noChangeArrowheads="1"/>
          </p:cNvSpPr>
          <p:nvPr/>
        </p:nvSpPr>
        <p:spPr bwMode="auto">
          <a:xfrm>
            <a:off x="5715000" y="5181600"/>
            <a:ext cx="1819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b="0">
                <a:solidFill>
                  <a:schemeClr val="tx1"/>
                </a:solidFill>
                <a:latin typeface="Comic Sans MS" panose="030F0702030302020204" pitchFamily="66" charset="0"/>
                <a:ea typeface="宋体" panose="02010600030101010101" pitchFamily="2" charset="-122"/>
              </a:rPr>
              <a:t>2-to-4 decoder</a:t>
            </a:r>
          </a:p>
        </p:txBody>
      </p:sp>
      <p:sp>
        <p:nvSpPr>
          <p:cNvPr id="119893" name="Text Box 83">
            <a:extLst>
              <a:ext uri="{FF2B5EF4-FFF2-40B4-BE49-F238E27FC236}">
                <a16:creationId xmlns:a16="http://schemas.microsoft.com/office/drawing/2014/main" id="{BFFB3394-FFA2-4654-B8EE-DEBA4A10F4EF}"/>
              </a:ext>
            </a:extLst>
          </p:cNvPr>
          <p:cNvSpPr txBox="1">
            <a:spLocks noChangeArrowheads="1"/>
          </p:cNvSpPr>
          <p:nvPr/>
        </p:nvSpPr>
        <p:spPr bwMode="auto">
          <a:xfrm>
            <a:off x="381000" y="5638800"/>
            <a:ext cx="464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a:solidFill>
                  <a:srgbClr val="FF3300"/>
                </a:solidFill>
                <a:ea typeface="宋体" panose="02010600030101010101" pitchFamily="2" charset="-122"/>
              </a:rPr>
              <a:t>Internal structure?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Slide Number Placeholder 5">
            <a:extLst>
              <a:ext uri="{FF2B5EF4-FFF2-40B4-BE49-F238E27FC236}">
                <a16:creationId xmlns:a16="http://schemas.microsoft.com/office/drawing/2014/main" id="{AC586279-B62D-495C-8F6E-2EDBA2FC58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D030D033-03CC-4B74-B0AE-E160AF9AACF8}" type="slidenum">
              <a:rPr lang="en-US" altLang="en-US" sz="1000" b="0">
                <a:solidFill>
                  <a:schemeClr val="tx1"/>
                </a:solidFill>
              </a:rPr>
              <a:pPr eaLnBrk="1" hangingPunct="1"/>
              <a:t>109</a:t>
            </a:fld>
            <a:endParaRPr lang="en-US" altLang="en-US" sz="1000" b="0">
              <a:solidFill>
                <a:schemeClr val="tx1"/>
              </a:solidFill>
            </a:endParaRPr>
          </a:p>
        </p:txBody>
      </p:sp>
      <p:sp>
        <p:nvSpPr>
          <p:cNvPr id="120836" name="Rectangle 2">
            <a:extLst>
              <a:ext uri="{FF2B5EF4-FFF2-40B4-BE49-F238E27FC236}">
                <a16:creationId xmlns:a16="http://schemas.microsoft.com/office/drawing/2014/main" id="{A1521142-F583-4D6E-9E4E-9362884B5EEE}"/>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Addressing with Memory Map</a:t>
            </a:r>
          </a:p>
        </p:txBody>
      </p:sp>
      <p:pic>
        <p:nvPicPr>
          <p:cNvPr id="120837" name="Picture 3">
            <a:extLst>
              <a:ext uri="{FF2B5EF4-FFF2-40B4-BE49-F238E27FC236}">
                <a16:creationId xmlns:a16="http://schemas.microsoft.com/office/drawing/2014/main" id="{CE780C4E-4E8D-443F-9FE3-F76221584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372961"/>
            <a:ext cx="800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6">
            <a:extLst>
              <a:ext uri="{FF2B5EF4-FFF2-40B4-BE49-F238E27FC236}">
                <a16:creationId xmlns:a16="http://schemas.microsoft.com/office/drawing/2014/main" id="{0682BB43-7899-488E-8EFF-5C4D4FB34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E10ADC6-BCC1-45DA-BE52-CDCD329662BA}" type="slidenum">
              <a:rPr lang="en-US" altLang="en-US" sz="1000" b="0">
                <a:solidFill>
                  <a:schemeClr val="tx1"/>
                </a:solidFill>
              </a:rPr>
              <a:pPr eaLnBrk="1" hangingPunct="1"/>
              <a:t>11</a:t>
            </a:fld>
            <a:endParaRPr lang="en-US" altLang="en-US" sz="1000" b="0">
              <a:solidFill>
                <a:schemeClr val="tx1"/>
              </a:solidFill>
            </a:endParaRPr>
          </a:p>
        </p:txBody>
      </p:sp>
      <p:sp>
        <p:nvSpPr>
          <p:cNvPr id="25604" name="Rectangle 2">
            <a:extLst>
              <a:ext uri="{FF2B5EF4-FFF2-40B4-BE49-F238E27FC236}">
                <a16:creationId xmlns:a16="http://schemas.microsoft.com/office/drawing/2014/main" id="{2DBEDE39-4E4F-4B14-B16F-A6837D79892F}"/>
              </a:ext>
            </a:extLst>
          </p:cNvPr>
          <p:cNvSpPr>
            <a:spLocks noGrp="1" noChangeArrowheads="1"/>
          </p:cNvSpPr>
          <p:nvPr>
            <p:ph type="title"/>
          </p:nvPr>
        </p:nvSpPr>
        <p:spPr>
          <a:xfrm>
            <a:off x="304800" y="304800"/>
            <a:ext cx="7772400" cy="609600"/>
          </a:xfrm>
        </p:spPr>
        <p:txBody>
          <a:bodyPr/>
          <a:lstStyle/>
          <a:p>
            <a:pPr eaLnBrk="1" hangingPunct="1"/>
            <a:r>
              <a:rPr lang="en-US" altLang="zh-CN" sz="3200" dirty="0">
                <a:solidFill>
                  <a:srgbClr val="006666"/>
                </a:solidFill>
                <a:ea typeface="宋体" panose="02010600030101010101" pitchFamily="2" charset="-122"/>
              </a:rPr>
              <a:t>Memory Roadmap</a:t>
            </a:r>
          </a:p>
        </p:txBody>
      </p:sp>
      <p:pic>
        <p:nvPicPr>
          <p:cNvPr id="4" name="图片 3">
            <a:extLst>
              <a:ext uri="{FF2B5EF4-FFF2-40B4-BE49-F238E27FC236}">
                <a16:creationId xmlns:a16="http://schemas.microsoft.com/office/drawing/2014/main" id="{1E22445D-6679-4408-AEE6-DBC93EA74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1" y="1268964"/>
            <a:ext cx="8953960" cy="4997707"/>
          </a:xfrm>
          <a:prstGeom prst="rect">
            <a:avLst/>
          </a:prstGeom>
        </p:spPr>
      </p:pic>
    </p:spTree>
    <p:extLst>
      <p:ext uri="{BB962C8B-B14F-4D97-AF65-F5344CB8AC3E}">
        <p14:creationId xmlns:p14="http://schemas.microsoft.com/office/powerpoint/2010/main" val="426729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a:extLst>
              <a:ext uri="{FF2B5EF4-FFF2-40B4-BE49-F238E27FC236}">
                <a16:creationId xmlns:a16="http://schemas.microsoft.com/office/drawing/2014/main" id="{895428DC-4619-42F6-B54A-8067F113F4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31DED59-8407-4365-ABDA-16D9A702EC52}" type="slidenum">
              <a:rPr lang="en-US" altLang="en-US" sz="1000" b="0">
                <a:solidFill>
                  <a:schemeClr val="tx1"/>
                </a:solidFill>
              </a:rPr>
              <a:pPr eaLnBrk="1" hangingPunct="1"/>
              <a:t>110</a:t>
            </a:fld>
            <a:endParaRPr lang="en-US" altLang="en-US" sz="1000" b="0">
              <a:solidFill>
                <a:schemeClr val="tx1"/>
              </a:solidFill>
            </a:endParaRPr>
          </a:p>
        </p:txBody>
      </p:sp>
      <p:sp>
        <p:nvSpPr>
          <p:cNvPr id="121860" name="Rectangle 2">
            <a:extLst>
              <a:ext uri="{FF2B5EF4-FFF2-40B4-BE49-F238E27FC236}">
                <a16:creationId xmlns:a16="http://schemas.microsoft.com/office/drawing/2014/main" id="{40ECC9A7-C21E-4681-8F6C-7E9B5F1CED92}"/>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EPROM, EEPROM, Flash </a:t>
            </a:r>
          </a:p>
        </p:txBody>
      </p:sp>
      <p:graphicFrame>
        <p:nvGraphicFramePr>
          <p:cNvPr id="915518" name="Group 62">
            <a:extLst>
              <a:ext uri="{FF2B5EF4-FFF2-40B4-BE49-F238E27FC236}">
                <a16:creationId xmlns:a16="http://schemas.microsoft.com/office/drawing/2014/main" id="{DDFF1BF3-EB6E-4FA4-9B18-4B08CD282721}"/>
              </a:ext>
            </a:extLst>
          </p:cNvPr>
          <p:cNvGraphicFramePr>
            <a:graphicFrameLocks noGrp="1"/>
          </p:cNvGraphicFramePr>
          <p:nvPr>
            <p:extLst>
              <p:ext uri="{D42A27DB-BD31-4B8C-83A1-F6EECF244321}">
                <p14:modId xmlns:p14="http://schemas.microsoft.com/office/powerpoint/2010/main" val="618545044"/>
              </p:ext>
            </p:extLst>
          </p:nvPr>
        </p:nvGraphicFramePr>
        <p:xfrm>
          <a:off x="236765" y="1541689"/>
          <a:ext cx="8534400" cy="4257677"/>
        </p:xfrm>
        <a:graphic>
          <a:graphicData uri="http://schemas.openxmlformats.org/drawingml/2006/table">
            <a:tbl>
              <a:tblPr/>
              <a:tblGrid>
                <a:gridCol w="22860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400" b="1" i="0" u="none" strike="noStrike" cap="none" normalizeH="0" baseline="0" dirty="0">
                          <a:ln>
                            <a:noFill/>
                          </a:ln>
                          <a:solidFill>
                            <a:srgbClr val="3333CC"/>
                          </a:solidFill>
                          <a:effectLst/>
                          <a:latin typeface="Arial" charset="0"/>
                          <a:cs typeface="Arial" charset="0"/>
                        </a:rPr>
                        <a:t>Device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400" b="1" i="0" u="none" strike="noStrike" cap="none" normalizeH="0" baseline="0">
                          <a:ln>
                            <a:noFill/>
                          </a:ln>
                          <a:solidFill>
                            <a:srgbClr val="3333CC"/>
                          </a:solidFill>
                          <a:effectLst/>
                          <a:latin typeface="Arial" charset="0"/>
                          <a:cs typeface="Arial" charset="0"/>
                        </a:rPr>
                        <a:t>EPROM</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400" b="1" i="0" u="none" strike="noStrike" cap="none" normalizeH="0" baseline="0">
                          <a:ln>
                            <a:noFill/>
                          </a:ln>
                          <a:solidFill>
                            <a:srgbClr val="3333CC"/>
                          </a:solidFill>
                          <a:effectLst/>
                          <a:latin typeface="Arial" charset="0"/>
                          <a:cs typeface="Arial" charset="0"/>
                        </a:rPr>
                        <a:t>Flash</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400" b="1" i="0" u="none" strike="noStrike" cap="none" normalizeH="0" baseline="0">
                          <a:ln>
                            <a:noFill/>
                          </a:ln>
                          <a:solidFill>
                            <a:srgbClr val="3333CC"/>
                          </a:solidFill>
                          <a:effectLst/>
                          <a:latin typeface="Arial" charset="0"/>
                          <a:cs typeface="Arial" charset="0"/>
                        </a:rPr>
                        <a:t>EEPROM</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Cell Size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1.0-1.2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3.0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4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Programming</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Hot Electron Injection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Hot Electron Injection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Tunneling</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Erase Technique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UV Light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Tunneling</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Tunneling</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Erase Time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20 Min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1 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5 ms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Min Erase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Entire Chip</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Sectors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FF3300"/>
                          </a:solidFill>
                          <a:effectLst/>
                          <a:latin typeface="Arial" charset="0"/>
                          <a:cs typeface="Arial" charset="0"/>
                        </a:rPr>
                        <a:t>Byte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008080"/>
                          </a:solidFill>
                          <a:effectLst/>
                          <a:latin typeface="Arial" charset="0"/>
                          <a:cs typeface="Arial" charset="0"/>
                        </a:rPr>
                        <a:t>Write Time (64B)</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FF3300"/>
                          </a:solidFill>
                          <a:effectLst/>
                          <a:latin typeface="Arial" charset="0"/>
                          <a:cs typeface="Arial" charset="0"/>
                        </a:rPr>
                        <a:t>&gt; 100 </a:t>
                      </a:r>
                      <a:r>
                        <a:rPr kumimoji="0" lang="en-US" sz="2000" b="1" i="0" u="none" strike="noStrike" cap="none" normalizeH="0" baseline="0" dirty="0" err="1">
                          <a:ln>
                            <a:noFill/>
                          </a:ln>
                          <a:solidFill>
                            <a:srgbClr val="FF3300"/>
                          </a:solidFill>
                          <a:effectLst/>
                          <a:latin typeface="Arial" charset="0"/>
                          <a:cs typeface="Arial" charset="0"/>
                        </a:rPr>
                        <a:t>usec</a:t>
                      </a:r>
                      <a:endParaRPr kumimoji="0" lang="en-US" sz="2000" b="1" i="0" u="none" strike="noStrike" cap="none" normalizeH="0" baseline="0" dirty="0">
                        <a:ln>
                          <a:noFill/>
                        </a:ln>
                        <a:solidFill>
                          <a:srgbClr val="FF3300"/>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FF3300"/>
                          </a:solidFill>
                          <a:effectLst/>
                          <a:latin typeface="Arial" charset="0"/>
                          <a:cs typeface="Arial" charset="0"/>
                        </a:rPr>
                        <a:t>&gt; 500 </a:t>
                      </a:r>
                      <a:r>
                        <a:rPr kumimoji="0" lang="en-US" sz="2000" b="1" i="0" u="none" strike="noStrike" cap="none" normalizeH="0" baseline="0" dirty="0" err="1">
                          <a:ln>
                            <a:noFill/>
                          </a:ln>
                          <a:solidFill>
                            <a:srgbClr val="FF3300"/>
                          </a:solidFill>
                          <a:effectLst/>
                          <a:latin typeface="Arial" charset="0"/>
                          <a:cs typeface="Arial" charset="0"/>
                        </a:rPr>
                        <a:t>usec</a:t>
                      </a:r>
                      <a:endParaRPr kumimoji="0" lang="en-US" sz="2000" b="1" i="0" u="none" strike="noStrike" cap="none" normalizeH="0" baseline="0" dirty="0">
                        <a:ln>
                          <a:noFill/>
                        </a:ln>
                        <a:solidFill>
                          <a:srgbClr val="FF3300"/>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&gt; 700 </a:t>
                      </a:r>
                      <a:r>
                        <a:rPr kumimoji="0" lang="en-US" sz="2000" b="1" i="0" u="none" strike="noStrike" cap="none" normalizeH="0" baseline="0" dirty="0" err="1">
                          <a:ln>
                            <a:noFill/>
                          </a:ln>
                          <a:solidFill>
                            <a:schemeClr val="tx1"/>
                          </a:solidFill>
                          <a:effectLst/>
                          <a:latin typeface="Arial" charset="0"/>
                          <a:cs typeface="Arial" charset="0"/>
                        </a:rPr>
                        <a:t>usec</a:t>
                      </a:r>
                      <a:endParaRPr kumimoji="0" lang="en-US" sz="2000" b="1" i="0" u="none" strike="noStrike" cap="none" normalizeH="0" baseline="0" dirty="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7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008080"/>
                          </a:solidFill>
                          <a:effectLst/>
                          <a:latin typeface="Arial" charset="0"/>
                          <a:cs typeface="Arial" charset="0"/>
                        </a:rPr>
                        <a:t>Read Time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4.5 us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4.5 us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4.5 us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5">
            <a:extLst>
              <a:ext uri="{FF2B5EF4-FFF2-40B4-BE49-F238E27FC236}">
                <a16:creationId xmlns:a16="http://schemas.microsoft.com/office/drawing/2014/main" id="{DEB9AC86-FD04-40CD-84BC-C29AE31A9B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8533D5F-83F8-4563-8E4A-5AFF9E5F3E85}" type="slidenum">
              <a:rPr lang="en-US" altLang="en-US" sz="1000" b="0">
                <a:solidFill>
                  <a:schemeClr val="tx1"/>
                </a:solidFill>
              </a:rPr>
              <a:pPr eaLnBrk="1" hangingPunct="1"/>
              <a:t>111</a:t>
            </a:fld>
            <a:endParaRPr lang="en-US" altLang="en-US" sz="1000" b="0">
              <a:solidFill>
                <a:schemeClr val="tx1"/>
              </a:solidFill>
            </a:endParaRPr>
          </a:p>
        </p:txBody>
      </p:sp>
      <p:sp>
        <p:nvSpPr>
          <p:cNvPr id="122884" name="Rectangle 2">
            <a:extLst>
              <a:ext uri="{FF2B5EF4-FFF2-40B4-BE49-F238E27FC236}">
                <a16:creationId xmlns:a16="http://schemas.microsoft.com/office/drawing/2014/main" id="{7BB713AE-EC30-4FB6-B337-D3CACC9B89B6}"/>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Addressing with Memory Map</a:t>
            </a:r>
          </a:p>
        </p:txBody>
      </p:sp>
      <p:pic>
        <p:nvPicPr>
          <p:cNvPr id="122885" name="Picture 3">
            <a:extLst>
              <a:ext uri="{FF2B5EF4-FFF2-40B4-BE49-F238E27FC236}">
                <a16:creationId xmlns:a16="http://schemas.microsoft.com/office/drawing/2014/main" id="{9FC5515F-F196-4B36-AB00-298C07250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0010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Slide Number Placeholder 5">
            <a:extLst>
              <a:ext uri="{FF2B5EF4-FFF2-40B4-BE49-F238E27FC236}">
                <a16:creationId xmlns:a16="http://schemas.microsoft.com/office/drawing/2014/main" id="{2DCA687D-41D0-4851-BB49-624A0181AA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481AD95-26AD-486E-A44C-C6BAEB62C1DF}" type="slidenum">
              <a:rPr lang="en-US" altLang="en-US" sz="1000" b="0">
                <a:solidFill>
                  <a:schemeClr val="tx1"/>
                </a:solidFill>
              </a:rPr>
              <a:pPr eaLnBrk="1" hangingPunct="1"/>
              <a:t>112</a:t>
            </a:fld>
            <a:endParaRPr lang="en-US" altLang="en-US" sz="1000" b="0">
              <a:solidFill>
                <a:schemeClr val="tx1"/>
              </a:solidFill>
            </a:endParaRPr>
          </a:p>
        </p:txBody>
      </p:sp>
      <p:sp>
        <p:nvSpPr>
          <p:cNvPr id="123908" name="Rectangle 2">
            <a:extLst>
              <a:ext uri="{FF2B5EF4-FFF2-40B4-BE49-F238E27FC236}">
                <a16:creationId xmlns:a16="http://schemas.microsoft.com/office/drawing/2014/main" id="{DCE98015-1FFD-4909-9103-149E4672D290}"/>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Addressing with Memory Map</a:t>
            </a:r>
          </a:p>
        </p:txBody>
      </p:sp>
      <p:pic>
        <p:nvPicPr>
          <p:cNvPr id="123909" name="Picture 3">
            <a:extLst>
              <a:ext uri="{FF2B5EF4-FFF2-40B4-BE49-F238E27FC236}">
                <a16:creationId xmlns:a16="http://schemas.microsoft.com/office/drawing/2014/main" id="{9894B4CE-E03A-47C7-89DF-1066E6CEA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924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Slide Number Placeholder 5">
            <a:extLst>
              <a:ext uri="{FF2B5EF4-FFF2-40B4-BE49-F238E27FC236}">
                <a16:creationId xmlns:a16="http://schemas.microsoft.com/office/drawing/2014/main" id="{74F57A60-812C-40FB-9604-B43440AEB1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E89AB05-2B63-42BC-8104-63E463FA2143}" type="slidenum">
              <a:rPr lang="en-US" altLang="en-US" sz="1000" b="0">
                <a:solidFill>
                  <a:schemeClr val="tx1"/>
                </a:solidFill>
              </a:rPr>
              <a:pPr eaLnBrk="1" hangingPunct="1"/>
              <a:t>113</a:t>
            </a:fld>
            <a:endParaRPr lang="en-US" altLang="en-US" sz="1000" b="0">
              <a:solidFill>
                <a:schemeClr val="tx1"/>
              </a:solidFill>
            </a:endParaRPr>
          </a:p>
        </p:txBody>
      </p:sp>
      <p:sp>
        <p:nvSpPr>
          <p:cNvPr id="124932" name="Rectangle 2">
            <a:extLst>
              <a:ext uri="{FF2B5EF4-FFF2-40B4-BE49-F238E27FC236}">
                <a16:creationId xmlns:a16="http://schemas.microsoft.com/office/drawing/2014/main" id="{EDFB91A8-6FFE-4F42-88E1-AEF4BF4BBF56}"/>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Partial Address Decoding</a:t>
            </a:r>
          </a:p>
        </p:txBody>
      </p:sp>
      <p:pic>
        <p:nvPicPr>
          <p:cNvPr id="124933" name="Picture 3">
            <a:extLst>
              <a:ext uri="{FF2B5EF4-FFF2-40B4-BE49-F238E27FC236}">
                <a16:creationId xmlns:a16="http://schemas.microsoft.com/office/drawing/2014/main" id="{FE925C31-6F26-4E62-95C1-083CDFFCA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153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Slide Number Placeholder 5">
            <a:extLst>
              <a:ext uri="{FF2B5EF4-FFF2-40B4-BE49-F238E27FC236}">
                <a16:creationId xmlns:a16="http://schemas.microsoft.com/office/drawing/2014/main" id="{2164E635-EAE0-4432-99EB-9F70C7AD7A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3724274-4A8C-438F-9FF8-028FA10AD8A9}" type="slidenum">
              <a:rPr lang="en-US" altLang="en-US" sz="1000" b="0">
                <a:solidFill>
                  <a:schemeClr val="tx1"/>
                </a:solidFill>
              </a:rPr>
              <a:pPr eaLnBrk="1" hangingPunct="1"/>
              <a:t>114</a:t>
            </a:fld>
            <a:endParaRPr lang="en-US" altLang="en-US" sz="1000" b="0">
              <a:solidFill>
                <a:schemeClr val="tx1"/>
              </a:solidFill>
            </a:endParaRPr>
          </a:p>
        </p:txBody>
      </p:sp>
      <p:sp>
        <p:nvSpPr>
          <p:cNvPr id="125956" name="Rectangle 2">
            <a:extLst>
              <a:ext uri="{FF2B5EF4-FFF2-40B4-BE49-F238E27FC236}">
                <a16:creationId xmlns:a16="http://schemas.microsoft.com/office/drawing/2014/main" id="{B35BC0D8-516A-4549-9E0A-2F3F72DBA5B4}"/>
              </a:ext>
            </a:extLst>
          </p:cNvPr>
          <p:cNvSpPr>
            <a:spLocks noGrp="1" noChangeArrowheads="1"/>
          </p:cNvSpPr>
          <p:nvPr>
            <p:ph type="title"/>
          </p:nvPr>
        </p:nvSpPr>
        <p:spPr>
          <a:xfrm>
            <a:off x="457200" y="122238"/>
            <a:ext cx="4419600" cy="1020762"/>
          </a:xfrm>
        </p:spPr>
        <p:txBody>
          <a:bodyPr/>
          <a:lstStyle/>
          <a:p>
            <a:pPr eaLnBrk="1" hangingPunct="1"/>
            <a:r>
              <a:rPr lang="en-US" altLang="zh-CN">
                <a:solidFill>
                  <a:srgbClr val="008080"/>
                </a:solidFill>
                <a:ea typeface="宋体" panose="02010600030101010101" pitchFamily="2" charset="-122"/>
              </a:rPr>
              <a:t>Storage Basics</a:t>
            </a:r>
          </a:p>
        </p:txBody>
      </p:sp>
      <p:pic>
        <p:nvPicPr>
          <p:cNvPr id="862211" name="Picture 3" descr="figure3">
            <a:extLst>
              <a:ext uri="{FF2B5EF4-FFF2-40B4-BE49-F238E27FC236}">
                <a16:creationId xmlns:a16="http://schemas.microsoft.com/office/drawing/2014/main" id="{E2AFE5D0-05B3-4C87-9052-F738BF544A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51450" y="0"/>
            <a:ext cx="3941763" cy="6477000"/>
          </a:xfrm>
          <a:noFill/>
        </p:spPr>
      </p:pic>
      <p:sp>
        <p:nvSpPr>
          <p:cNvPr id="862212" name="Rectangle 4">
            <a:extLst>
              <a:ext uri="{FF2B5EF4-FFF2-40B4-BE49-F238E27FC236}">
                <a16:creationId xmlns:a16="http://schemas.microsoft.com/office/drawing/2014/main" id="{5B5CA750-D61F-4AE6-95AC-81CE5C7431A7}"/>
              </a:ext>
            </a:extLst>
          </p:cNvPr>
          <p:cNvSpPr>
            <a:spLocks noChangeArrowheads="1"/>
          </p:cNvSpPr>
          <p:nvPr/>
        </p:nvSpPr>
        <p:spPr bwMode="auto">
          <a:xfrm>
            <a:off x="533400" y="1371600"/>
            <a:ext cx="441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endParaRPr lang="en-US" altLang="zh-CN" sz="2400" b="0">
              <a:solidFill>
                <a:srgbClr val="3333CC"/>
              </a:solidFill>
              <a:ea typeface="宋体" panose="02010600030101010101" pitchFamily="2" charset="-122"/>
            </a:endParaRPr>
          </a:p>
          <a:p>
            <a:pPr eaLnBrk="1" hangingPunct="1">
              <a:spcBef>
                <a:spcPct val="20000"/>
              </a:spcBef>
              <a:buClr>
                <a:schemeClr val="tx2"/>
              </a:buClr>
              <a:buSzPct val="70000"/>
              <a:buFont typeface="Wingdings" panose="05000000000000000000" pitchFamily="2" charset="2"/>
              <a:buChar char="Ø"/>
            </a:pPr>
            <a:r>
              <a:rPr lang="en-US" altLang="zh-CN" sz="2400" b="0">
                <a:solidFill>
                  <a:srgbClr val="3333CC"/>
                </a:solidFill>
                <a:ea typeface="宋体" panose="02010600030101010101" pitchFamily="2" charset="-122"/>
              </a:rPr>
              <a:t>Just because the CPU sees RAM as one long, thin line of bytes doesn't mean that it's actually laid out that way</a:t>
            </a:r>
          </a:p>
          <a:p>
            <a:pPr eaLnBrk="1" hangingPunct="1">
              <a:spcBef>
                <a:spcPct val="20000"/>
              </a:spcBef>
              <a:buClr>
                <a:schemeClr val="tx2"/>
              </a:buClr>
              <a:buSzPct val="70000"/>
              <a:buFont typeface="Wingdings" panose="05000000000000000000" pitchFamily="2" charset="2"/>
              <a:buChar char="Ø"/>
            </a:pPr>
            <a:r>
              <a:rPr lang="en-US" altLang="zh-CN" sz="2400" b="0">
                <a:solidFill>
                  <a:srgbClr val="3333CC"/>
                </a:solidFill>
                <a:ea typeface="宋体" panose="02010600030101010101" pitchFamily="2" charset="-122"/>
              </a:rPr>
              <a:t>Real RAM chips don't store whole bytes, but rather they store individual bits in a grid, which you can address one bit at a time</a:t>
            </a:r>
          </a:p>
          <a:p>
            <a:pPr eaLnBrk="1" hangingPunct="1">
              <a:spcBef>
                <a:spcPct val="20000"/>
              </a:spcBef>
              <a:buClr>
                <a:schemeClr val="tx2"/>
              </a:buClr>
              <a:buSzPct val="70000"/>
              <a:buFont typeface="Wingdings" panose="05000000000000000000" pitchFamily="2" charset="2"/>
              <a:buChar char="Ø"/>
            </a:pPr>
            <a:endParaRPr lang="en-US" altLang="zh-CN" sz="2400" b="0">
              <a:solidFill>
                <a:srgbClr val="3333CC"/>
              </a:solidFill>
              <a:ea typeface="宋体" panose="02010600030101010101" pitchFamily="2" charset="-122"/>
            </a:endParaRPr>
          </a:p>
          <a:p>
            <a:pPr eaLnBrk="1" hangingPunct="1">
              <a:spcBef>
                <a:spcPct val="20000"/>
              </a:spcBef>
              <a:buClr>
                <a:schemeClr val="tx2"/>
              </a:buClr>
              <a:buSzPct val="70000"/>
              <a:buFont typeface="Wingdings" panose="05000000000000000000" pitchFamily="2" charset="2"/>
              <a:buChar char="Ø"/>
            </a:pPr>
            <a:endParaRPr lang="en-US" altLang="zh-CN" sz="2400" b="0">
              <a:solidFill>
                <a:srgbClr val="3333CC"/>
              </a:solidFill>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Slide Number Placeholder 5">
            <a:extLst>
              <a:ext uri="{FF2B5EF4-FFF2-40B4-BE49-F238E27FC236}">
                <a16:creationId xmlns:a16="http://schemas.microsoft.com/office/drawing/2014/main" id="{34B96731-CE36-4278-A932-04FB0D2B5F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11325A1-71D0-4FE1-8565-64DC6DDDFAE5}" type="slidenum">
              <a:rPr lang="en-US" altLang="en-US" sz="1000" b="0">
                <a:solidFill>
                  <a:schemeClr val="tx1"/>
                </a:solidFill>
              </a:rPr>
              <a:pPr eaLnBrk="1" hangingPunct="1"/>
              <a:t>115</a:t>
            </a:fld>
            <a:endParaRPr lang="en-US" altLang="en-US" sz="1000" b="0">
              <a:solidFill>
                <a:schemeClr val="tx1"/>
              </a:solidFill>
            </a:endParaRPr>
          </a:p>
        </p:txBody>
      </p:sp>
      <p:sp>
        <p:nvSpPr>
          <p:cNvPr id="126980" name="Rectangle 2">
            <a:extLst>
              <a:ext uri="{FF2B5EF4-FFF2-40B4-BE49-F238E27FC236}">
                <a16:creationId xmlns:a16="http://schemas.microsoft.com/office/drawing/2014/main" id="{90F63D2F-F084-4ACC-B483-6B29BE0F4AC1}"/>
              </a:ext>
            </a:extLst>
          </p:cNvPr>
          <p:cNvSpPr>
            <a:spLocks noGrp="1" noChangeArrowheads="1"/>
          </p:cNvSpPr>
          <p:nvPr>
            <p:ph type="title"/>
          </p:nvPr>
        </p:nvSpPr>
        <p:spPr>
          <a:xfrm>
            <a:off x="457200" y="122238"/>
            <a:ext cx="4800600" cy="1020762"/>
          </a:xfrm>
        </p:spPr>
        <p:txBody>
          <a:bodyPr/>
          <a:lstStyle/>
          <a:p>
            <a:pPr eaLnBrk="1" hangingPunct="1"/>
            <a:r>
              <a:rPr lang="en-US" altLang="zh-CN" sz="3200">
                <a:solidFill>
                  <a:srgbClr val="008080"/>
                </a:solidFill>
                <a:ea typeface="宋体" panose="02010600030101010101" pitchFamily="2" charset="-122"/>
              </a:rPr>
              <a:t>DRAM Memory Access</a:t>
            </a:r>
          </a:p>
        </p:txBody>
      </p:sp>
      <p:pic>
        <p:nvPicPr>
          <p:cNvPr id="126981" name="Picture 3" descr="dram004">
            <a:extLst>
              <a:ext uri="{FF2B5EF4-FFF2-40B4-BE49-F238E27FC236}">
                <a16:creationId xmlns:a16="http://schemas.microsoft.com/office/drawing/2014/main" id="{E2791BCB-349E-44E4-85C9-CBC49E4BD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16" r="11163"/>
          <a:stretch>
            <a:fillRect/>
          </a:stretch>
        </p:blipFill>
        <p:spPr bwMode="auto">
          <a:xfrm>
            <a:off x="5029200" y="47625"/>
            <a:ext cx="41148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Text Box 4">
            <a:extLst>
              <a:ext uri="{FF2B5EF4-FFF2-40B4-BE49-F238E27FC236}">
                <a16:creationId xmlns:a16="http://schemas.microsoft.com/office/drawing/2014/main" id="{D9D6C66D-BB37-4480-8E98-4614E6B5F7BF}"/>
              </a:ext>
            </a:extLst>
          </p:cNvPr>
          <p:cNvSpPr txBox="1">
            <a:spLocks noChangeArrowheads="1"/>
          </p:cNvSpPr>
          <p:nvPr/>
        </p:nvSpPr>
        <p:spPr bwMode="auto">
          <a:xfrm>
            <a:off x="5943600" y="3168650"/>
            <a:ext cx="302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800" b="0">
                <a:solidFill>
                  <a:srgbClr val="CC3300"/>
                </a:solidFill>
                <a:latin typeface="Times New Roman" panose="02020603050405020304" pitchFamily="18" charset="0"/>
                <a:ea typeface="宋体" panose="02010600030101010101" pitchFamily="2" charset="-122"/>
              </a:rPr>
              <a:t>Hardware Diagram of</a:t>
            </a:r>
          </a:p>
          <a:p>
            <a:pPr algn="ctr"/>
            <a:r>
              <a:rPr lang="en-US" altLang="zh-CN" sz="1800" b="0">
                <a:solidFill>
                  <a:srgbClr val="CC3300"/>
                </a:solidFill>
                <a:latin typeface="Times New Roman" panose="02020603050405020304" pitchFamily="18" charset="0"/>
                <a:ea typeface="宋体" panose="02010600030101010101" pitchFamily="2" charset="-122"/>
              </a:rPr>
              <a:t>Typical DRAM (2 N x 2N x 1)</a:t>
            </a:r>
          </a:p>
        </p:txBody>
      </p:sp>
      <p:sp>
        <p:nvSpPr>
          <p:cNvPr id="869381" name="Text Box 5">
            <a:extLst>
              <a:ext uri="{FF2B5EF4-FFF2-40B4-BE49-F238E27FC236}">
                <a16:creationId xmlns:a16="http://schemas.microsoft.com/office/drawing/2014/main" id="{3A285D5A-9A93-4924-9312-A9A367701820}"/>
              </a:ext>
            </a:extLst>
          </p:cNvPr>
          <p:cNvSpPr txBox="1">
            <a:spLocks noChangeArrowheads="1"/>
          </p:cNvSpPr>
          <p:nvPr/>
        </p:nvSpPr>
        <p:spPr bwMode="auto">
          <a:xfrm>
            <a:off x="279400" y="1217613"/>
            <a:ext cx="54864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marL="228600" indent="-228600" eaLnBrk="0" hangingPunct="0">
              <a:defRPr sz="3600" b="1">
                <a:solidFill>
                  <a:schemeClr val="accent1"/>
                </a:solidFill>
                <a:latin typeface="Arial" panose="020B0604020202020204" pitchFamily="34" charset="0"/>
                <a:cs typeface="Arial" panose="020B0604020202020204" pitchFamily="34" charset="0"/>
              </a:defRPr>
            </a:lvl1pPr>
            <a:lvl2pPr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800" b="0" dirty="0">
                <a:solidFill>
                  <a:srgbClr val="FF3300"/>
                </a:solidFill>
                <a:latin typeface="Times New Roman" panose="02020603050405020304" pitchFamily="18" charset="0"/>
                <a:ea typeface="宋体" panose="02010600030101010101" pitchFamily="2" charset="-122"/>
              </a:rPr>
              <a:t>A typical DRAM read operation:</a:t>
            </a:r>
            <a:endParaRPr lang="en-US" altLang="zh-CN" sz="2800" b="0" dirty="0">
              <a:solidFill>
                <a:srgbClr val="FF3300"/>
              </a:solidFill>
              <a:latin typeface="Times New Roman" panose="02020603050405020304" pitchFamily="18" charset="0"/>
              <a:ea typeface="宋体" panose="02010600030101010101" pitchFamily="2" charset="-122"/>
            </a:endParaRPr>
          </a:p>
          <a:p>
            <a:r>
              <a:rPr lang="en-US" altLang="zh-CN" sz="1600" b="0" dirty="0">
                <a:solidFill>
                  <a:srgbClr val="3333CC"/>
                </a:solidFill>
                <a:latin typeface="Times New Roman" panose="02020603050405020304" pitchFamily="18" charset="0"/>
                <a:ea typeface="宋体" panose="02010600030101010101" pitchFamily="2" charset="-122"/>
              </a:rPr>
              <a:t>1</a:t>
            </a:r>
            <a:r>
              <a:rPr lang="en-US" altLang="zh-CN" sz="1600" b="0" dirty="0">
                <a:solidFill>
                  <a:schemeClr val="tx1"/>
                </a:solidFill>
                <a:latin typeface="Times New Roman" panose="02020603050405020304" pitchFamily="18" charset="0"/>
                <a:ea typeface="宋体" panose="02010600030101010101" pitchFamily="2" charset="-122"/>
              </a:rPr>
              <a:t>.</a:t>
            </a:r>
            <a:r>
              <a:rPr lang="en-US" altLang="zh-CN" sz="2800" b="0" dirty="0">
                <a:solidFill>
                  <a:schemeClr val="tx1"/>
                </a:solidFill>
                <a:latin typeface="Times New Roman" panose="02020603050405020304" pitchFamily="18" charset="0"/>
                <a:ea typeface="宋体" panose="02010600030101010101" pitchFamily="2" charset="-122"/>
              </a:rPr>
              <a:t> </a:t>
            </a:r>
            <a:r>
              <a:rPr lang="en-US" altLang="zh-CN" sz="1600" b="0" dirty="0">
                <a:solidFill>
                  <a:srgbClr val="3333CC"/>
                </a:solidFill>
                <a:latin typeface="Times New Roman" panose="02020603050405020304" pitchFamily="18" charset="0"/>
                <a:ea typeface="宋体" panose="02010600030101010101" pitchFamily="2" charset="-122"/>
              </a:rPr>
              <a:t>The row address is placed on the address pins via the address bus</a:t>
            </a:r>
          </a:p>
          <a:p>
            <a:r>
              <a:rPr lang="en-US" altLang="zh-CN" sz="1600" b="0" dirty="0">
                <a:solidFill>
                  <a:srgbClr val="3333CC"/>
                </a:solidFill>
                <a:latin typeface="Times New Roman" panose="02020603050405020304" pitchFamily="18" charset="0"/>
                <a:ea typeface="宋体" panose="02010600030101010101" pitchFamily="2" charset="-122"/>
              </a:rPr>
              <a:t>2.  </a:t>
            </a:r>
            <a:r>
              <a:rPr lang="en-US" altLang="zh-CN" sz="1600" b="0" u="sng" dirty="0">
                <a:solidFill>
                  <a:srgbClr val="3333CC"/>
                </a:solidFill>
                <a:latin typeface="Times New Roman" panose="02020603050405020304" pitchFamily="18" charset="0"/>
                <a:ea typeface="宋体" panose="02010600030101010101" pitchFamily="2" charset="-122"/>
              </a:rPr>
              <a:t>RAS pin is activated</a:t>
            </a:r>
            <a:r>
              <a:rPr lang="en-US" altLang="zh-CN" sz="1600" b="0" dirty="0">
                <a:solidFill>
                  <a:srgbClr val="3333CC"/>
                </a:solidFill>
                <a:latin typeface="Times New Roman" panose="02020603050405020304" pitchFamily="18" charset="0"/>
                <a:ea typeface="宋体" panose="02010600030101010101" pitchFamily="2" charset="-122"/>
              </a:rPr>
              <a:t>, which places the row address onto the Row Address Latch.</a:t>
            </a:r>
          </a:p>
          <a:p>
            <a:pPr lvl="1">
              <a:buFont typeface="Wingdings" panose="05000000000000000000" pitchFamily="2" charset="2"/>
              <a:buChar char="q"/>
            </a:pPr>
            <a:r>
              <a:rPr lang="en-US" altLang="zh-CN" sz="1600" b="0" dirty="0">
                <a:solidFill>
                  <a:srgbClr val="3333CC"/>
                </a:solidFill>
                <a:latin typeface="Times New Roman" panose="02020603050405020304" pitchFamily="18" charset="0"/>
                <a:ea typeface="宋体" panose="02010600030101010101" pitchFamily="2" charset="-122"/>
              </a:rPr>
              <a:t> The Row Address Decoder selects the proper row to be sent to the sense amps.</a:t>
            </a:r>
          </a:p>
          <a:p>
            <a:pPr lvl="1">
              <a:buFont typeface="Wingdings" panose="05000000000000000000" pitchFamily="2" charset="2"/>
              <a:buChar char="q"/>
            </a:pPr>
            <a:r>
              <a:rPr lang="en-US" altLang="zh-CN" sz="1600" b="0" dirty="0">
                <a:solidFill>
                  <a:srgbClr val="3333CC"/>
                </a:solidFill>
                <a:latin typeface="Times New Roman" panose="02020603050405020304" pitchFamily="18" charset="0"/>
                <a:ea typeface="宋体" panose="02010600030101010101" pitchFamily="2" charset="-122"/>
              </a:rPr>
              <a:t> The Write Enable is deactivated, so the DRAM knows that it’s not being written to.</a:t>
            </a:r>
          </a:p>
          <a:p>
            <a:pPr lvl="1">
              <a:buFont typeface="Wingdings" panose="05000000000000000000" pitchFamily="2" charset="2"/>
              <a:buChar char="q"/>
            </a:pPr>
            <a:r>
              <a:rPr lang="en-US" altLang="zh-CN" sz="1600" b="0" dirty="0">
                <a:solidFill>
                  <a:srgbClr val="3333CC"/>
                </a:solidFill>
                <a:latin typeface="Times New Roman" panose="02020603050405020304" pitchFamily="18" charset="0"/>
                <a:ea typeface="宋体" panose="02010600030101010101" pitchFamily="2" charset="-122"/>
              </a:rPr>
              <a:t> The column address is placed on the address pins via the address bus</a:t>
            </a:r>
          </a:p>
          <a:p>
            <a:r>
              <a:rPr lang="en-US" altLang="zh-CN" sz="1600" b="0" dirty="0">
                <a:solidFill>
                  <a:srgbClr val="3333CC"/>
                </a:solidFill>
                <a:latin typeface="Times New Roman" panose="02020603050405020304" pitchFamily="18" charset="0"/>
                <a:ea typeface="宋体" panose="02010600030101010101" pitchFamily="2" charset="-122"/>
              </a:rPr>
              <a:t>6.  </a:t>
            </a:r>
            <a:r>
              <a:rPr lang="en-US" altLang="zh-CN" sz="1600" b="0" u="sng" dirty="0">
                <a:solidFill>
                  <a:srgbClr val="3333CC"/>
                </a:solidFill>
                <a:latin typeface="Times New Roman" panose="02020603050405020304" pitchFamily="18" charset="0"/>
                <a:ea typeface="宋体" panose="02010600030101010101" pitchFamily="2" charset="-122"/>
              </a:rPr>
              <a:t>The CAS pin is activated</a:t>
            </a:r>
            <a:r>
              <a:rPr lang="en-US" altLang="zh-CN" sz="1600" b="0" dirty="0">
                <a:solidFill>
                  <a:srgbClr val="3333CC"/>
                </a:solidFill>
                <a:latin typeface="Times New Roman" panose="02020603050405020304" pitchFamily="18" charset="0"/>
                <a:ea typeface="宋体" panose="02010600030101010101" pitchFamily="2" charset="-122"/>
              </a:rPr>
              <a:t>, which places the column address on the Column Address Latch</a:t>
            </a:r>
          </a:p>
          <a:p>
            <a:r>
              <a:rPr lang="en-US" altLang="zh-CN" sz="1600" b="0" dirty="0">
                <a:solidFill>
                  <a:srgbClr val="3333CC"/>
                </a:solidFill>
                <a:latin typeface="Times New Roman" panose="02020603050405020304" pitchFamily="18" charset="0"/>
                <a:ea typeface="宋体" panose="02010600030101010101" pitchFamily="2" charset="-122"/>
              </a:rPr>
              <a:t>7.  The CAS pin also serves as the Output Enable, so once the CAS signal has stabilized, the sense amps place the data from the selected row and column on the Data Out pin so that it can travel the data bus back out into the system.</a:t>
            </a:r>
          </a:p>
          <a:p>
            <a:r>
              <a:rPr lang="en-US" altLang="zh-CN" sz="1600" b="0" dirty="0">
                <a:solidFill>
                  <a:srgbClr val="3333CC"/>
                </a:solidFill>
                <a:latin typeface="Times New Roman" panose="02020603050405020304" pitchFamily="18" charset="0"/>
                <a:ea typeface="宋体" panose="02010600030101010101" pitchFamily="2" charset="-122"/>
              </a:rPr>
              <a:t>8.  </a:t>
            </a:r>
            <a:r>
              <a:rPr lang="en-US" altLang="zh-CN" sz="1600" b="0" dirty="0">
                <a:solidFill>
                  <a:srgbClr val="A50021"/>
                </a:solidFill>
                <a:latin typeface="Times New Roman" panose="02020603050405020304" pitchFamily="18" charset="0"/>
                <a:ea typeface="宋体" panose="02010600030101010101" pitchFamily="2" charset="-122"/>
              </a:rPr>
              <a:t>RAS and CAS are both deactivated so that the cycle can begin again.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Slide Number Placeholder 5">
            <a:extLst>
              <a:ext uri="{FF2B5EF4-FFF2-40B4-BE49-F238E27FC236}">
                <a16:creationId xmlns:a16="http://schemas.microsoft.com/office/drawing/2014/main" id="{2EEBC751-2054-48CF-9F50-713E37028B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73A1667-3CD9-4DBF-8BFC-949F62FC11E1}" type="slidenum">
              <a:rPr lang="en-US" altLang="en-US" sz="1000" b="0">
                <a:solidFill>
                  <a:schemeClr val="tx1"/>
                </a:solidFill>
              </a:rPr>
              <a:pPr eaLnBrk="1" hangingPunct="1"/>
              <a:t>116</a:t>
            </a:fld>
            <a:endParaRPr lang="en-US" altLang="en-US" sz="1000" b="0">
              <a:solidFill>
                <a:schemeClr val="tx1"/>
              </a:solidFill>
            </a:endParaRPr>
          </a:p>
        </p:txBody>
      </p:sp>
      <p:pic>
        <p:nvPicPr>
          <p:cNvPr id="128004" name="Picture 2">
            <a:extLst>
              <a:ext uri="{FF2B5EF4-FFF2-40B4-BE49-F238E27FC236}">
                <a16:creationId xmlns:a16="http://schemas.microsoft.com/office/drawing/2014/main" id="{C97FDF25-7A67-4BDA-964F-94608155B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209800"/>
            <a:ext cx="53149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8005" name="Rectangle 3">
            <a:extLst>
              <a:ext uri="{FF2B5EF4-FFF2-40B4-BE49-F238E27FC236}">
                <a16:creationId xmlns:a16="http://schemas.microsoft.com/office/drawing/2014/main" id="{745621F7-9306-477F-93A3-510ACE410FD1}"/>
              </a:ext>
            </a:extLst>
          </p:cNvPr>
          <p:cNvSpPr>
            <a:spLocks noGrp="1" noChangeArrowheads="1"/>
          </p:cNvSpPr>
          <p:nvPr>
            <p:ph type="title"/>
          </p:nvPr>
        </p:nvSpPr>
        <p:spPr>
          <a:xfrm>
            <a:off x="457200" y="457200"/>
            <a:ext cx="7772400" cy="685800"/>
          </a:xfrm>
        </p:spPr>
        <p:txBody>
          <a:bodyPr/>
          <a:lstStyle/>
          <a:p>
            <a:pPr eaLnBrk="1" hangingPunct="1"/>
            <a:r>
              <a:rPr lang="en-US" altLang="zh-CN" sz="4000">
                <a:solidFill>
                  <a:srgbClr val="006666"/>
                </a:solidFill>
                <a:ea typeface="宋体" panose="02010600030101010101" pitchFamily="2" charset="-122"/>
              </a:rPr>
              <a:t>DRAM Refresh</a:t>
            </a:r>
          </a:p>
        </p:txBody>
      </p:sp>
      <p:sp>
        <p:nvSpPr>
          <p:cNvPr id="128006" name="Rectangle 4">
            <a:extLst>
              <a:ext uri="{FF2B5EF4-FFF2-40B4-BE49-F238E27FC236}">
                <a16:creationId xmlns:a16="http://schemas.microsoft.com/office/drawing/2014/main" id="{027D5256-3335-44CC-8BAC-09159FF3BB54}"/>
              </a:ext>
            </a:extLst>
          </p:cNvPr>
          <p:cNvSpPr>
            <a:spLocks noGrp="1" noChangeArrowheads="1"/>
          </p:cNvSpPr>
          <p:nvPr>
            <p:ph type="body" idx="1"/>
          </p:nvPr>
        </p:nvSpPr>
        <p:spPr>
          <a:xfrm>
            <a:off x="304800" y="2057400"/>
            <a:ext cx="3276600" cy="2895600"/>
          </a:xfrm>
        </p:spPr>
        <p:txBody>
          <a:bodyPr>
            <a:normAutofit lnSpcReduction="10000"/>
          </a:bodyPr>
          <a:lstStyle/>
          <a:p>
            <a:pPr eaLnBrk="1" hangingPunct="1">
              <a:lnSpc>
                <a:spcPct val="90000"/>
              </a:lnSpc>
              <a:buFont typeface="Wingdings" panose="05000000000000000000" pitchFamily="2" charset="2"/>
              <a:buChar char="Ø"/>
            </a:pPr>
            <a:r>
              <a:rPr lang="en-US" altLang="zh-CN" sz="2100">
                <a:solidFill>
                  <a:srgbClr val="0000FF"/>
                </a:solidFill>
                <a:ea typeface="宋体" panose="02010600030101010101" pitchFamily="2" charset="-122"/>
              </a:rPr>
              <a:t>Many strategies</a:t>
            </a:r>
          </a:p>
          <a:p>
            <a:pPr eaLnBrk="1" hangingPunct="1">
              <a:lnSpc>
                <a:spcPct val="90000"/>
              </a:lnSpc>
              <a:buFont typeface="Wingdings" panose="05000000000000000000" pitchFamily="2" charset="2"/>
              <a:buChar char="Ø"/>
            </a:pPr>
            <a:r>
              <a:rPr lang="en-US" altLang="zh-CN" sz="2100">
                <a:solidFill>
                  <a:srgbClr val="0000FF"/>
                </a:solidFill>
                <a:ea typeface="宋体" panose="02010600030101010101" pitchFamily="2" charset="-122"/>
              </a:rPr>
              <a:t>Logic on chip</a:t>
            </a:r>
          </a:p>
          <a:p>
            <a:pPr eaLnBrk="1" hangingPunct="1">
              <a:lnSpc>
                <a:spcPct val="90000"/>
              </a:lnSpc>
              <a:buFont typeface="Wingdings" panose="05000000000000000000" pitchFamily="2" charset="2"/>
              <a:buChar char="Ø"/>
            </a:pPr>
            <a:r>
              <a:rPr lang="en-US" altLang="zh-CN" sz="2100">
                <a:solidFill>
                  <a:srgbClr val="0000FF"/>
                </a:solidFill>
                <a:ea typeface="宋体" panose="02010600030101010101" pitchFamily="2" charset="-122"/>
              </a:rPr>
              <a:t>Refresh counter and Refresh controller</a:t>
            </a:r>
          </a:p>
          <a:p>
            <a:pPr eaLnBrk="1" hangingPunct="1">
              <a:lnSpc>
                <a:spcPct val="90000"/>
              </a:lnSpc>
              <a:buFont typeface="Wingdings" panose="05000000000000000000" pitchFamily="2" charset="2"/>
              <a:buChar char="Ø"/>
            </a:pPr>
            <a:r>
              <a:rPr lang="en-US" altLang="zh-CN" sz="2100">
                <a:solidFill>
                  <a:srgbClr val="0000FF"/>
                </a:solidFill>
                <a:ea typeface="宋体" panose="02010600030101010101" pitchFamily="2" charset="-122"/>
              </a:rPr>
              <a:t>Refresh counter is used to provide the address of the row of DRAM cell to be refreshed.</a:t>
            </a:r>
          </a:p>
          <a:p>
            <a:pPr eaLnBrk="1" hangingPunct="1">
              <a:lnSpc>
                <a:spcPct val="90000"/>
              </a:lnSpc>
              <a:buFont typeface="Wingdings" panose="05000000000000000000" pitchFamily="2" charset="2"/>
              <a:buChar char="Ø"/>
            </a:pPr>
            <a:endParaRPr lang="en-US" altLang="zh-CN" sz="2100">
              <a:solidFill>
                <a:srgbClr val="0000FF"/>
              </a:solidFill>
              <a:ea typeface="宋体" panose="02010600030101010101" pitchFamily="2" charset="-122"/>
            </a:endParaRPr>
          </a:p>
        </p:txBody>
      </p:sp>
      <p:sp>
        <p:nvSpPr>
          <p:cNvPr id="128007" name="Line 5">
            <a:extLst>
              <a:ext uri="{FF2B5EF4-FFF2-40B4-BE49-F238E27FC236}">
                <a16:creationId xmlns:a16="http://schemas.microsoft.com/office/drawing/2014/main" id="{35DBB156-30D1-49C3-AF08-94A45607AEC5}"/>
              </a:ext>
            </a:extLst>
          </p:cNvPr>
          <p:cNvSpPr>
            <a:spLocks noChangeShapeType="1"/>
          </p:cNvSpPr>
          <p:nvPr/>
        </p:nvSpPr>
        <p:spPr bwMode="auto">
          <a:xfrm flipH="1">
            <a:off x="5562600" y="1752600"/>
            <a:ext cx="457200" cy="4572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128008" name="Line 6">
            <a:extLst>
              <a:ext uri="{FF2B5EF4-FFF2-40B4-BE49-F238E27FC236}">
                <a16:creationId xmlns:a16="http://schemas.microsoft.com/office/drawing/2014/main" id="{AEB18E71-807A-479B-9260-75E386C4FDB4}"/>
              </a:ext>
            </a:extLst>
          </p:cNvPr>
          <p:cNvSpPr>
            <a:spLocks noChangeShapeType="1"/>
          </p:cNvSpPr>
          <p:nvPr/>
        </p:nvSpPr>
        <p:spPr bwMode="auto">
          <a:xfrm flipH="1">
            <a:off x="5715000" y="2133600"/>
            <a:ext cx="685800" cy="7620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5">
            <a:extLst>
              <a:ext uri="{FF2B5EF4-FFF2-40B4-BE49-F238E27FC236}">
                <a16:creationId xmlns:a16="http://schemas.microsoft.com/office/drawing/2014/main" id="{9D1548E4-5953-46F7-A0A5-C019AF1C9A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9276984-83B3-4C1A-982B-CC37D6491563}" type="slidenum">
              <a:rPr lang="en-US" altLang="en-US" sz="1000" b="0">
                <a:solidFill>
                  <a:schemeClr val="tx1"/>
                </a:solidFill>
              </a:rPr>
              <a:pPr eaLnBrk="1" hangingPunct="1"/>
              <a:t>117</a:t>
            </a:fld>
            <a:endParaRPr lang="en-US" altLang="en-US" sz="1000" b="0">
              <a:solidFill>
                <a:schemeClr val="tx1"/>
              </a:solidFill>
            </a:endParaRPr>
          </a:p>
        </p:txBody>
      </p:sp>
      <p:sp>
        <p:nvSpPr>
          <p:cNvPr id="129028" name="Rectangle 2">
            <a:extLst>
              <a:ext uri="{FF2B5EF4-FFF2-40B4-BE49-F238E27FC236}">
                <a16:creationId xmlns:a16="http://schemas.microsoft.com/office/drawing/2014/main" id="{7352C51F-78FF-4804-991F-474AB3DCC400}"/>
              </a:ext>
            </a:extLst>
          </p:cNvPr>
          <p:cNvSpPr>
            <a:spLocks noGrp="1" noChangeArrowheads="1"/>
          </p:cNvSpPr>
          <p:nvPr>
            <p:ph type="title"/>
          </p:nvPr>
        </p:nvSpPr>
        <p:spPr>
          <a:xfrm>
            <a:off x="457200" y="381000"/>
            <a:ext cx="6248400" cy="762000"/>
          </a:xfrm>
        </p:spPr>
        <p:txBody>
          <a:bodyPr/>
          <a:lstStyle/>
          <a:p>
            <a:pPr eaLnBrk="1" hangingPunct="1"/>
            <a:r>
              <a:rPr lang="en-US" altLang="zh-CN" sz="4000">
                <a:solidFill>
                  <a:srgbClr val="006666"/>
                </a:solidFill>
                <a:ea typeface="宋体" panose="02010600030101010101" pitchFamily="2" charset="-122"/>
              </a:rPr>
              <a:t>CAS Before RAS</a:t>
            </a:r>
          </a:p>
        </p:txBody>
      </p:sp>
      <p:sp>
        <p:nvSpPr>
          <p:cNvPr id="991235" name="Rectangle 3">
            <a:extLst>
              <a:ext uri="{FF2B5EF4-FFF2-40B4-BE49-F238E27FC236}">
                <a16:creationId xmlns:a16="http://schemas.microsoft.com/office/drawing/2014/main" id="{76093B96-7ACA-4901-8A0C-42F431213CDE}"/>
              </a:ext>
            </a:extLst>
          </p:cNvPr>
          <p:cNvSpPr>
            <a:spLocks noGrp="1" noChangeArrowheads="1"/>
          </p:cNvSpPr>
          <p:nvPr>
            <p:ph type="body" idx="1"/>
          </p:nvPr>
        </p:nvSpPr>
        <p:spPr>
          <a:xfrm>
            <a:off x="458788" y="1296988"/>
            <a:ext cx="8458200" cy="2422525"/>
          </a:xfrm>
        </p:spPr>
        <p:txBody>
          <a:bodyPr/>
          <a:lstStyle/>
          <a:p>
            <a:pPr eaLnBrk="1" hangingPunct="1">
              <a:buFont typeface="Wingdings" panose="05000000000000000000" pitchFamily="2" charset="2"/>
              <a:buChar char="Ø"/>
            </a:pPr>
            <a:r>
              <a:rPr lang="en-US" altLang="zh-CN" sz="2100">
                <a:solidFill>
                  <a:srgbClr val="0000FF"/>
                </a:solidFill>
                <a:ea typeface="宋体" panose="02010600030101010101" pitchFamily="2" charset="-122"/>
              </a:rPr>
              <a:t>Set column address</a:t>
            </a:r>
          </a:p>
          <a:p>
            <a:pPr eaLnBrk="1" hangingPunct="1">
              <a:buFont typeface="Wingdings" panose="05000000000000000000" pitchFamily="2" charset="2"/>
              <a:buChar char="Ø"/>
            </a:pPr>
            <a:r>
              <a:rPr lang="en-US" altLang="zh-CN" sz="2100" b="1" i="1" u="sng">
                <a:solidFill>
                  <a:srgbClr val="0000FF"/>
                </a:solidFill>
                <a:ea typeface="宋体" panose="02010600030101010101" pitchFamily="2" charset="-122"/>
              </a:rPr>
              <a:t>Apply CAS</a:t>
            </a:r>
            <a:r>
              <a:rPr lang="en-US" altLang="zh-CN" sz="2100">
                <a:solidFill>
                  <a:srgbClr val="0000FF"/>
                </a:solidFill>
                <a:ea typeface="宋体" panose="02010600030101010101" pitchFamily="2" charset="-122"/>
              </a:rPr>
              <a:t> first (opposite of RW)</a:t>
            </a:r>
          </a:p>
          <a:p>
            <a:pPr eaLnBrk="1" hangingPunct="1">
              <a:buFont typeface="Wingdings" panose="05000000000000000000" pitchFamily="2" charset="2"/>
              <a:buChar char="Ø"/>
            </a:pPr>
            <a:r>
              <a:rPr lang="en-US" altLang="zh-CN" sz="2100">
                <a:solidFill>
                  <a:srgbClr val="0000FF"/>
                </a:solidFill>
                <a:ea typeface="宋体" panose="02010600030101010101" pitchFamily="2" charset="-122"/>
              </a:rPr>
              <a:t>Then </a:t>
            </a:r>
            <a:r>
              <a:rPr lang="en-US" altLang="zh-CN" sz="2100" b="1" i="1" u="sng">
                <a:solidFill>
                  <a:srgbClr val="0000FF"/>
                </a:solidFill>
                <a:ea typeface="宋体" panose="02010600030101010101" pitchFamily="2" charset="-122"/>
              </a:rPr>
              <a:t>toggle RAS</a:t>
            </a:r>
            <a:r>
              <a:rPr lang="en-US" altLang="zh-CN" sz="2100">
                <a:solidFill>
                  <a:srgbClr val="0000FF"/>
                </a:solidFill>
                <a:ea typeface="宋体" panose="02010600030101010101" pitchFamily="2" charset="-122"/>
              </a:rPr>
              <a:t> enough times to cycle through row addresses</a:t>
            </a:r>
          </a:p>
          <a:p>
            <a:pPr eaLnBrk="1" hangingPunct="1">
              <a:buFont typeface="Wingdings" panose="05000000000000000000" pitchFamily="2" charset="2"/>
              <a:buChar char="Ø"/>
            </a:pPr>
            <a:r>
              <a:rPr lang="en-US" altLang="zh-CN" sz="2100">
                <a:solidFill>
                  <a:srgbClr val="0000FF"/>
                </a:solidFill>
                <a:ea typeface="宋体" panose="02010600030101010101" pitchFamily="2" charset="-122"/>
              </a:rPr>
              <a:t>On-board refresh counter applies the row addresses</a:t>
            </a:r>
          </a:p>
        </p:txBody>
      </p:sp>
      <p:pic>
        <p:nvPicPr>
          <p:cNvPr id="129030" name="Picture 4">
            <a:extLst>
              <a:ext uri="{FF2B5EF4-FFF2-40B4-BE49-F238E27FC236}">
                <a16:creationId xmlns:a16="http://schemas.microsoft.com/office/drawing/2014/main" id="{1D749BBF-4178-42CE-9268-3100A84B0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6368"/>
          <a:stretch>
            <a:fillRect/>
          </a:stretch>
        </p:blipFill>
        <p:spPr bwMode="auto">
          <a:xfrm>
            <a:off x="838200" y="3886200"/>
            <a:ext cx="7391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9031" name="Rectangle 5">
            <a:extLst>
              <a:ext uri="{FF2B5EF4-FFF2-40B4-BE49-F238E27FC236}">
                <a16:creationId xmlns:a16="http://schemas.microsoft.com/office/drawing/2014/main" id="{920863C1-86B9-4618-B420-758F4BCA4814}"/>
              </a:ext>
            </a:extLst>
          </p:cNvPr>
          <p:cNvSpPr>
            <a:spLocks noChangeArrowheads="1"/>
          </p:cNvSpPr>
          <p:nvPr/>
        </p:nvSpPr>
        <p:spPr bwMode="auto">
          <a:xfrm>
            <a:off x="1219200" y="4114800"/>
            <a:ext cx="685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800" b="0">
                <a:solidFill>
                  <a:schemeClr val="tx1"/>
                </a:solidFill>
                <a:latin typeface="Verdana" panose="020B0604030504040204" pitchFamily="34" charset="0"/>
                <a:ea typeface="宋体" panose="02010600030101010101" pitchFamily="2" charset="-122"/>
              </a:rPr>
              <a:t>CAS</a:t>
            </a:r>
          </a:p>
        </p:txBody>
      </p:sp>
      <p:sp>
        <p:nvSpPr>
          <p:cNvPr id="129032" name="Rectangle 6">
            <a:extLst>
              <a:ext uri="{FF2B5EF4-FFF2-40B4-BE49-F238E27FC236}">
                <a16:creationId xmlns:a16="http://schemas.microsoft.com/office/drawing/2014/main" id="{C54804FE-B132-4005-9C8C-13EEF154ACA7}"/>
              </a:ext>
            </a:extLst>
          </p:cNvPr>
          <p:cNvSpPr>
            <a:spLocks noChangeArrowheads="1"/>
          </p:cNvSpPr>
          <p:nvPr/>
        </p:nvSpPr>
        <p:spPr bwMode="auto">
          <a:xfrm>
            <a:off x="1219200" y="4724400"/>
            <a:ext cx="685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800" b="0">
                <a:solidFill>
                  <a:schemeClr val="tx1"/>
                </a:solidFill>
                <a:latin typeface="Verdana" panose="020B0604030504040204" pitchFamily="34" charset="0"/>
                <a:ea typeface="宋体" panose="02010600030101010101" pitchFamily="2" charset="-122"/>
              </a:rPr>
              <a:t>RAS</a:t>
            </a:r>
          </a:p>
        </p:txBody>
      </p:sp>
      <p:sp>
        <p:nvSpPr>
          <p:cNvPr id="129033" name="Rectangle 7">
            <a:extLst>
              <a:ext uri="{FF2B5EF4-FFF2-40B4-BE49-F238E27FC236}">
                <a16:creationId xmlns:a16="http://schemas.microsoft.com/office/drawing/2014/main" id="{555F1880-2D6B-400B-94A8-8D6BEE31C86E}"/>
              </a:ext>
            </a:extLst>
          </p:cNvPr>
          <p:cNvSpPr>
            <a:spLocks noChangeArrowheads="1"/>
          </p:cNvSpPr>
          <p:nvPr/>
        </p:nvSpPr>
        <p:spPr bwMode="auto">
          <a:xfrm>
            <a:off x="2362200" y="5181600"/>
            <a:ext cx="762000" cy="2286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Verdana" panose="020B0604030504040204" pitchFamily="34" charset="0"/>
                <a:ea typeface="宋体" panose="02010600030101010101" pitchFamily="2" charset="-122"/>
              </a:rPr>
              <a:t>Col Add</a:t>
            </a:r>
          </a:p>
        </p:txBody>
      </p:sp>
      <p:sp>
        <p:nvSpPr>
          <p:cNvPr id="129034" name="Rectangle 8">
            <a:extLst>
              <a:ext uri="{FF2B5EF4-FFF2-40B4-BE49-F238E27FC236}">
                <a16:creationId xmlns:a16="http://schemas.microsoft.com/office/drawing/2014/main" id="{EBB6B986-8598-45FE-A19A-136331E83F7D}"/>
              </a:ext>
            </a:extLst>
          </p:cNvPr>
          <p:cNvSpPr>
            <a:spLocks noChangeArrowheads="1"/>
          </p:cNvSpPr>
          <p:nvPr/>
        </p:nvSpPr>
        <p:spPr bwMode="auto">
          <a:xfrm>
            <a:off x="3505200" y="5181600"/>
            <a:ext cx="762000" cy="2286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Verdana" panose="020B0604030504040204" pitchFamily="34" charset="0"/>
                <a:ea typeface="宋体" panose="02010600030101010101" pitchFamily="2" charset="-122"/>
              </a:rPr>
              <a:t>Row Add</a:t>
            </a:r>
          </a:p>
        </p:txBody>
      </p:sp>
      <p:sp>
        <p:nvSpPr>
          <p:cNvPr id="129035" name="Rectangle 9">
            <a:extLst>
              <a:ext uri="{FF2B5EF4-FFF2-40B4-BE49-F238E27FC236}">
                <a16:creationId xmlns:a16="http://schemas.microsoft.com/office/drawing/2014/main" id="{3C34D574-4A41-49A0-9218-C337592D12D4}"/>
              </a:ext>
            </a:extLst>
          </p:cNvPr>
          <p:cNvSpPr>
            <a:spLocks noChangeArrowheads="1"/>
          </p:cNvSpPr>
          <p:nvPr/>
        </p:nvSpPr>
        <p:spPr bwMode="auto">
          <a:xfrm>
            <a:off x="4724400" y="5181600"/>
            <a:ext cx="762000" cy="2286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Verdana" panose="020B0604030504040204" pitchFamily="34" charset="0"/>
                <a:ea typeface="宋体" panose="02010600030101010101" pitchFamily="2" charset="-122"/>
              </a:rPr>
              <a:t>Row Add</a:t>
            </a:r>
          </a:p>
        </p:txBody>
      </p:sp>
      <p:sp>
        <p:nvSpPr>
          <p:cNvPr id="129036" name="Rectangle 10">
            <a:extLst>
              <a:ext uri="{FF2B5EF4-FFF2-40B4-BE49-F238E27FC236}">
                <a16:creationId xmlns:a16="http://schemas.microsoft.com/office/drawing/2014/main" id="{A766D396-6B2A-4D33-8958-2A0C006A0B76}"/>
              </a:ext>
            </a:extLst>
          </p:cNvPr>
          <p:cNvSpPr>
            <a:spLocks noChangeArrowheads="1"/>
          </p:cNvSpPr>
          <p:nvPr/>
        </p:nvSpPr>
        <p:spPr bwMode="auto">
          <a:xfrm>
            <a:off x="5867400" y="5181600"/>
            <a:ext cx="762000" cy="2286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Verdana" panose="020B0604030504040204" pitchFamily="34" charset="0"/>
                <a:ea typeface="宋体" panose="02010600030101010101" pitchFamily="2" charset="-122"/>
              </a:rPr>
              <a:t>Row Add</a:t>
            </a:r>
          </a:p>
        </p:txBody>
      </p:sp>
      <p:sp>
        <p:nvSpPr>
          <p:cNvPr id="129037" name="Rectangle 11">
            <a:extLst>
              <a:ext uri="{FF2B5EF4-FFF2-40B4-BE49-F238E27FC236}">
                <a16:creationId xmlns:a16="http://schemas.microsoft.com/office/drawing/2014/main" id="{7FF59F44-5377-4120-B23F-3DD780001C4F}"/>
              </a:ext>
            </a:extLst>
          </p:cNvPr>
          <p:cNvSpPr>
            <a:spLocks noChangeArrowheads="1"/>
          </p:cNvSpPr>
          <p:nvPr/>
        </p:nvSpPr>
        <p:spPr bwMode="auto">
          <a:xfrm>
            <a:off x="7086600" y="5181600"/>
            <a:ext cx="762000" cy="2286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Verdana" panose="020B0604030504040204" pitchFamily="34" charset="0"/>
                <a:ea typeface="宋体" panose="02010600030101010101" pitchFamily="2" charset="-122"/>
              </a:rPr>
              <a:t>Row Add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C8DE7D2-DE6B-4B21-B724-3013D88A25C3}"/>
              </a:ext>
            </a:extLst>
          </p:cNvPr>
          <p:cNvSpPr>
            <a:spLocks noGrp="1" noChangeArrowheads="1"/>
          </p:cNvSpPr>
          <p:nvPr>
            <p:ph type="title"/>
          </p:nvPr>
        </p:nvSpPr>
        <p:spPr>
          <a:xfrm>
            <a:off x="457200" y="122238"/>
            <a:ext cx="7772400" cy="681037"/>
          </a:xfrm>
        </p:spPr>
        <p:txBody>
          <a:bodyPr>
            <a:normAutofit fontScale="90000"/>
          </a:bodyPr>
          <a:lstStyle/>
          <a:p>
            <a:r>
              <a:rPr lang="en-US" altLang="zh-CN">
                <a:ea typeface="宋体" panose="02010600030101010101" pitchFamily="2" charset="-122"/>
              </a:rPr>
              <a:t>NAND Flash Memory</a:t>
            </a:r>
          </a:p>
        </p:txBody>
      </p:sp>
      <p:sp>
        <p:nvSpPr>
          <p:cNvPr id="130051" name="Rectangle 3">
            <a:extLst>
              <a:ext uri="{FF2B5EF4-FFF2-40B4-BE49-F238E27FC236}">
                <a16:creationId xmlns:a16="http://schemas.microsoft.com/office/drawing/2014/main" id="{CC69A0B7-6242-475D-B8E9-C6B839983F5D}"/>
              </a:ext>
            </a:extLst>
          </p:cNvPr>
          <p:cNvSpPr>
            <a:spLocks noChangeArrowheads="1"/>
          </p:cNvSpPr>
          <p:nvPr/>
        </p:nvSpPr>
        <p:spPr bwMode="auto">
          <a:xfrm>
            <a:off x="3070225" y="3275013"/>
            <a:ext cx="752475" cy="615950"/>
          </a:xfrm>
          <a:prstGeom prst="rect">
            <a:avLst/>
          </a:prstGeom>
          <a:solidFill>
            <a:srgbClr val="FFFF00"/>
          </a:solidFill>
          <a:ln w="12700" cap="rnd">
            <a:solidFill>
              <a:schemeClr val="tx1"/>
            </a:solidFill>
            <a:prstDash val="sysDot"/>
            <a:miter lim="800000"/>
            <a:headEnd type="none" w="sm" len="sm"/>
            <a:tailEnd type="none" w="sm" len="sm"/>
          </a:ln>
        </p:spPr>
        <p:txBody>
          <a:bodyPr lIns="90000" tIns="46800" rIns="90000" bIns="46800" anchor="ct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30052" name="Line 4">
            <a:extLst>
              <a:ext uri="{FF2B5EF4-FFF2-40B4-BE49-F238E27FC236}">
                <a16:creationId xmlns:a16="http://schemas.microsoft.com/office/drawing/2014/main" id="{8ADB0DF0-58E3-4F58-90B4-C80F5F4D703E}"/>
              </a:ext>
            </a:extLst>
          </p:cNvPr>
          <p:cNvSpPr>
            <a:spLocks noChangeShapeType="1"/>
          </p:cNvSpPr>
          <p:nvPr/>
        </p:nvSpPr>
        <p:spPr bwMode="auto">
          <a:xfrm>
            <a:off x="4013200" y="1139825"/>
            <a:ext cx="0" cy="3082925"/>
          </a:xfrm>
          <a:prstGeom prst="line">
            <a:avLst/>
          </a:prstGeom>
          <a:noFill/>
          <a:ln w="28575">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53" name="Line 5">
            <a:extLst>
              <a:ext uri="{FF2B5EF4-FFF2-40B4-BE49-F238E27FC236}">
                <a16:creationId xmlns:a16="http://schemas.microsoft.com/office/drawing/2014/main" id="{013EDD9A-462D-4962-8FDA-8C0A169F8935}"/>
              </a:ext>
            </a:extLst>
          </p:cNvPr>
          <p:cNvSpPr>
            <a:spLocks noChangeShapeType="1"/>
          </p:cNvSpPr>
          <p:nvPr/>
        </p:nvSpPr>
        <p:spPr bwMode="auto">
          <a:xfrm>
            <a:off x="4006850" y="4657725"/>
            <a:ext cx="0" cy="1362075"/>
          </a:xfrm>
          <a:prstGeom prst="line">
            <a:avLst/>
          </a:prstGeom>
          <a:noFill/>
          <a:ln w="28575">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54" name="Line 6">
            <a:extLst>
              <a:ext uri="{FF2B5EF4-FFF2-40B4-BE49-F238E27FC236}">
                <a16:creationId xmlns:a16="http://schemas.microsoft.com/office/drawing/2014/main" id="{00BFCF99-EA54-4F87-A3FB-3CA08DCB817C}"/>
              </a:ext>
            </a:extLst>
          </p:cNvPr>
          <p:cNvSpPr>
            <a:spLocks noChangeShapeType="1"/>
          </p:cNvSpPr>
          <p:nvPr/>
        </p:nvSpPr>
        <p:spPr bwMode="auto">
          <a:xfrm>
            <a:off x="4006850" y="4205288"/>
            <a:ext cx="0" cy="901700"/>
          </a:xfrm>
          <a:prstGeom prst="line">
            <a:avLst/>
          </a:prstGeom>
          <a:noFill/>
          <a:ln w="28575" cap="rnd">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55" name="Line 7">
            <a:extLst>
              <a:ext uri="{FF2B5EF4-FFF2-40B4-BE49-F238E27FC236}">
                <a16:creationId xmlns:a16="http://schemas.microsoft.com/office/drawing/2014/main" id="{CFD81E18-EE2F-4F89-B215-C0CF086B9293}"/>
              </a:ext>
            </a:extLst>
          </p:cNvPr>
          <p:cNvSpPr>
            <a:spLocks noChangeShapeType="1"/>
          </p:cNvSpPr>
          <p:nvPr/>
        </p:nvSpPr>
        <p:spPr bwMode="auto">
          <a:xfrm>
            <a:off x="2527300" y="5902325"/>
            <a:ext cx="1735138" cy="0"/>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56" name="Line 8">
            <a:extLst>
              <a:ext uri="{FF2B5EF4-FFF2-40B4-BE49-F238E27FC236}">
                <a16:creationId xmlns:a16="http://schemas.microsoft.com/office/drawing/2014/main" id="{D2A83977-93E8-4B88-9201-ACAD021334FE}"/>
              </a:ext>
            </a:extLst>
          </p:cNvPr>
          <p:cNvSpPr>
            <a:spLocks noChangeShapeType="1"/>
          </p:cNvSpPr>
          <p:nvPr/>
        </p:nvSpPr>
        <p:spPr bwMode="auto">
          <a:xfrm>
            <a:off x="2514600" y="1833563"/>
            <a:ext cx="173355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57" name="Line 9">
            <a:extLst>
              <a:ext uri="{FF2B5EF4-FFF2-40B4-BE49-F238E27FC236}">
                <a16:creationId xmlns:a16="http://schemas.microsoft.com/office/drawing/2014/main" id="{EC9EA620-4AB7-4752-9399-CDD880D6A551}"/>
              </a:ext>
            </a:extLst>
          </p:cNvPr>
          <p:cNvSpPr>
            <a:spLocks noChangeShapeType="1"/>
          </p:cNvSpPr>
          <p:nvPr/>
        </p:nvSpPr>
        <p:spPr bwMode="auto">
          <a:xfrm>
            <a:off x="2514600" y="2687638"/>
            <a:ext cx="173355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58" name="Line 10">
            <a:extLst>
              <a:ext uri="{FF2B5EF4-FFF2-40B4-BE49-F238E27FC236}">
                <a16:creationId xmlns:a16="http://schemas.microsoft.com/office/drawing/2014/main" id="{84EE9FB6-D7BA-4DD8-9889-CE5F8DC70497}"/>
              </a:ext>
            </a:extLst>
          </p:cNvPr>
          <p:cNvSpPr>
            <a:spLocks noChangeShapeType="1"/>
          </p:cNvSpPr>
          <p:nvPr/>
        </p:nvSpPr>
        <p:spPr bwMode="auto">
          <a:xfrm>
            <a:off x="2514600" y="3584575"/>
            <a:ext cx="173355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59" name="Line 11">
            <a:extLst>
              <a:ext uri="{FF2B5EF4-FFF2-40B4-BE49-F238E27FC236}">
                <a16:creationId xmlns:a16="http://schemas.microsoft.com/office/drawing/2014/main" id="{E44A54CA-3977-4491-8622-CAEFD59F4DD2}"/>
              </a:ext>
            </a:extLst>
          </p:cNvPr>
          <p:cNvSpPr>
            <a:spLocks noChangeShapeType="1"/>
          </p:cNvSpPr>
          <p:nvPr/>
        </p:nvSpPr>
        <p:spPr bwMode="auto">
          <a:xfrm>
            <a:off x="2514600" y="5033963"/>
            <a:ext cx="173355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0" name="Line 12">
            <a:extLst>
              <a:ext uri="{FF2B5EF4-FFF2-40B4-BE49-F238E27FC236}">
                <a16:creationId xmlns:a16="http://schemas.microsoft.com/office/drawing/2014/main" id="{1DABFCE8-A829-42AB-9129-D66C1C41B620}"/>
              </a:ext>
            </a:extLst>
          </p:cNvPr>
          <p:cNvSpPr>
            <a:spLocks noChangeShapeType="1"/>
          </p:cNvSpPr>
          <p:nvPr/>
        </p:nvSpPr>
        <p:spPr bwMode="auto">
          <a:xfrm>
            <a:off x="2514600" y="5643563"/>
            <a:ext cx="173355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1" name="Line 13">
            <a:extLst>
              <a:ext uri="{FF2B5EF4-FFF2-40B4-BE49-F238E27FC236}">
                <a16:creationId xmlns:a16="http://schemas.microsoft.com/office/drawing/2014/main" id="{1A1AC731-8A3E-457D-8C7F-49AC02CECC3F}"/>
              </a:ext>
            </a:extLst>
          </p:cNvPr>
          <p:cNvSpPr>
            <a:spLocks noChangeShapeType="1"/>
          </p:cNvSpPr>
          <p:nvPr/>
        </p:nvSpPr>
        <p:spPr bwMode="auto">
          <a:xfrm>
            <a:off x="3616325" y="4205288"/>
            <a:ext cx="0" cy="642937"/>
          </a:xfrm>
          <a:prstGeom prst="line">
            <a:avLst/>
          </a:prstGeom>
          <a:noFill/>
          <a:ln w="285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62" name="Line 14">
            <a:extLst>
              <a:ext uri="{FF2B5EF4-FFF2-40B4-BE49-F238E27FC236}">
                <a16:creationId xmlns:a16="http://schemas.microsoft.com/office/drawing/2014/main" id="{F5FF5204-402B-49A4-A975-9549B9028783}"/>
              </a:ext>
            </a:extLst>
          </p:cNvPr>
          <p:cNvSpPr>
            <a:spLocks noChangeShapeType="1"/>
          </p:cNvSpPr>
          <p:nvPr/>
        </p:nvSpPr>
        <p:spPr bwMode="auto">
          <a:xfrm rot="-5400000">
            <a:off x="3287712" y="1831976"/>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3" name="Line 15">
            <a:extLst>
              <a:ext uri="{FF2B5EF4-FFF2-40B4-BE49-F238E27FC236}">
                <a16:creationId xmlns:a16="http://schemas.microsoft.com/office/drawing/2014/main" id="{839B1C54-3FED-4E46-9585-9E090A97CA6A}"/>
              </a:ext>
            </a:extLst>
          </p:cNvPr>
          <p:cNvSpPr>
            <a:spLocks noChangeShapeType="1"/>
          </p:cNvSpPr>
          <p:nvPr/>
        </p:nvSpPr>
        <p:spPr bwMode="auto">
          <a:xfrm rot="-5400000">
            <a:off x="3349625" y="1831976"/>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4" name="Line 16">
            <a:extLst>
              <a:ext uri="{FF2B5EF4-FFF2-40B4-BE49-F238E27FC236}">
                <a16:creationId xmlns:a16="http://schemas.microsoft.com/office/drawing/2014/main" id="{36AEC562-1181-466C-9922-7E31FCB9D839}"/>
              </a:ext>
            </a:extLst>
          </p:cNvPr>
          <p:cNvSpPr>
            <a:spLocks noChangeShapeType="1"/>
          </p:cNvSpPr>
          <p:nvPr/>
        </p:nvSpPr>
        <p:spPr bwMode="auto">
          <a:xfrm rot="-5400000">
            <a:off x="3416300" y="1831976"/>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5" name="Line 17">
            <a:extLst>
              <a:ext uri="{FF2B5EF4-FFF2-40B4-BE49-F238E27FC236}">
                <a16:creationId xmlns:a16="http://schemas.microsoft.com/office/drawing/2014/main" id="{143E5D72-5BE4-4777-A1EB-66BA3BECC05B}"/>
              </a:ext>
            </a:extLst>
          </p:cNvPr>
          <p:cNvSpPr>
            <a:spLocks noChangeShapeType="1"/>
          </p:cNvSpPr>
          <p:nvPr/>
        </p:nvSpPr>
        <p:spPr bwMode="auto">
          <a:xfrm rot="-5400000">
            <a:off x="3555207" y="1874043"/>
            <a:ext cx="0" cy="112713"/>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6" name="Line 18">
            <a:extLst>
              <a:ext uri="{FF2B5EF4-FFF2-40B4-BE49-F238E27FC236}">
                <a16:creationId xmlns:a16="http://schemas.microsoft.com/office/drawing/2014/main" id="{0E9FC020-EC3F-494B-BD49-B2320CBFD03E}"/>
              </a:ext>
            </a:extLst>
          </p:cNvPr>
          <p:cNvSpPr>
            <a:spLocks noChangeShapeType="1"/>
          </p:cNvSpPr>
          <p:nvPr/>
        </p:nvSpPr>
        <p:spPr bwMode="auto">
          <a:xfrm rot="-5400000">
            <a:off x="3562351" y="1689100"/>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7" name="Line 19">
            <a:extLst>
              <a:ext uri="{FF2B5EF4-FFF2-40B4-BE49-F238E27FC236}">
                <a16:creationId xmlns:a16="http://schemas.microsoft.com/office/drawing/2014/main" id="{D990B97A-68B1-4922-AE8F-B333A05889CA}"/>
              </a:ext>
            </a:extLst>
          </p:cNvPr>
          <p:cNvSpPr>
            <a:spLocks noChangeShapeType="1"/>
          </p:cNvSpPr>
          <p:nvPr/>
        </p:nvSpPr>
        <p:spPr bwMode="auto">
          <a:xfrm rot="16200000" flipV="1">
            <a:off x="3309938" y="1770063"/>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68" name="Line 20">
            <a:extLst>
              <a:ext uri="{FF2B5EF4-FFF2-40B4-BE49-F238E27FC236}">
                <a16:creationId xmlns:a16="http://schemas.microsoft.com/office/drawing/2014/main" id="{227FDC57-43E8-4AA6-8522-97EB03DDC8EA}"/>
              </a:ext>
            </a:extLst>
          </p:cNvPr>
          <p:cNvSpPr>
            <a:spLocks noChangeShapeType="1"/>
          </p:cNvSpPr>
          <p:nvPr/>
        </p:nvSpPr>
        <p:spPr bwMode="auto">
          <a:xfrm rot="16200000" flipH="1">
            <a:off x="3280569" y="2259807"/>
            <a:ext cx="6746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69" name="Line 21">
            <a:extLst>
              <a:ext uri="{FF2B5EF4-FFF2-40B4-BE49-F238E27FC236}">
                <a16:creationId xmlns:a16="http://schemas.microsoft.com/office/drawing/2014/main" id="{1DD80FCC-3220-4B8C-863C-EC70ED3E51CC}"/>
              </a:ext>
            </a:extLst>
          </p:cNvPr>
          <p:cNvSpPr>
            <a:spLocks noChangeShapeType="1"/>
          </p:cNvSpPr>
          <p:nvPr/>
        </p:nvSpPr>
        <p:spPr bwMode="auto">
          <a:xfrm rot="-5400000">
            <a:off x="3359944" y="563324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0" name="Line 22">
            <a:extLst>
              <a:ext uri="{FF2B5EF4-FFF2-40B4-BE49-F238E27FC236}">
                <a16:creationId xmlns:a16="http://schemas.microsoft.com/office/drawing/2014/main" id="{B63D157C-BE28-4165-8BDE-F3DF9E5274DD}"/>
              </a:ext>
            </a:extLst>
          </p:cNvPr>
          <p:cNvSpPr>
            <a:spLocks noChangeShapeType="1"/>
          </p:cNvSpPr>
          <p:nvPr/>
        </p:nvSpPr>
        <p:spPr bwMode="auto">
          <a:xfrm rot="-5400000">
            <a:off x="3428207" y="563324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1" name="Line 23">
            <a:extLst>
              <a:ext uri="{FF2B5EF4-FFF2-40B4-BE49-F238E27FC236}">
                <a16:creationId xmlns:a16="http://schemas.microsoft.com/office/drawing/2014/main" id="{834A03B0-438B-4793-B793-F620267B0A9F}"/>
              </a:ext>
            </a:extLst>
          </p:cNvPr>
          <p:cNvSpPr>
            <a:spLocks noChangeShapeType="1"/>
          </p:cNvSpPr>
          <p:nvPr/>
        </p:nvSpPr>
        <p:spPr bwMode="auto">
          <a:xfrm rot="-5400000">
            <a:off x="3575051" y="5662612"/>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2" name="Line 24">
            <a:extLst>
              <a:ext uri="{FF2B5EF4-FFF2-40B4-BE49-F238E27FC236}">
                <a16:creationId xmlns:a16="http://schemas.microsoft.com/office/drawing/2014/main" id="{5A335C84-D792-409F-A2E3-6FBBE270E7BD}"/>
              </a:ext>
            </a:extLst>
          </p:cNvPr>
          <p:cNvSpPr>
            <a:spLocks noChangeShapeType="1"/>
          </p:cNvSpPr>
          <p:nvPr/>
        </p:nvSpPr>
        <p:spPr bwMode="auto">
          <a:xfrm rot="-5400000">
            <a:off x="3575051" y="5484812"/>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3" name="Line 25">
            <a:extLst>
              <a:ext uri="{FF2B5EF4-FFF2-40B4-BE49-F238E27FC236}">
                <a16:creationId xmlns:a16="http://schemas.microsoft.com/office/drawing/2014/main" id="{AD5BD3D7-75B6-493C-8800-F5329FCC2A74}"/>
              </a:ext>
            </a:extLst>
          </p:cNvPr>
          <p:cNvSpPr>
            <a:spLocks noChangeShapeType="1"/>
          </p:cNvSpPr>
          <p:nvPr/>
        </p:nvSpPr>
        <p:spPr bwMode="auto">
          <a:xfrm rot="16200000" flipV="1">
            <a:off x="3382963" y="5572125"/>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4" name="Line 26">
            <a:extLst>
              <a:ext uri="{FF2B5EF4-FFF2-40B4-BE49-F238E27FC236}">
                <a16:creationId xmlns:a16="http://schemas.microsoft.com/office/drawing/2014/main" id="{836C7284-1D1F-4C19-A574-4CF0FF613856}"/>
              </a:ext>
            </a:extLst>
          </p:cNvPr>
          <p:cNvSpPr>
            <a:spLocks noChangeShapeType="1"/>
          </p:cNvSpPr>
          <p:nvPr/>
        </p:nvSpPr>
        <p:spPr bwMode="auto">
          <a:xfrm rot="5400000" flipV="1">
            <a:off x="3538538" y="5805488"/>
            <a:ext cx="184150" cy="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5" name="Line 27">
            <a:extLst>
              <a:ext uri="{FF2B5EF4-FFF2-40B4-BE49-F238E27FC236}">
                <a16:creationId xmlns:a16="http://schemas.microsoft.com/office/drawing/2014/main" id="{1C69ECF8-38FF-4830-B89E-140076C95DB3}"/>
              </a:ext>
            </a:extLst>
          </p:cNvPr>
          <p:cNvSpPr>
            <a:spLocks noChangeShapeType="1"/>
          </p:cNvSpPr>
          <p:nvPr/>
        </p:nvSpPr>
        <p:spPr bwMode="auto">
          <a:xfrm rot="-5400000">
            <a:off x="3286919" y="26804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6" name="Line 28">
            <a:extLst>
              <a:ext uri="{FF2B5EF4-FFF2-40B4-BE49-F238E27FC236}">
                <a16:creationId xmlns:a16="http://schemas.microsoft.com/office/drawing/2014/main" id="{2E35D7F2-7BFE-47C7-ADF4-53DFBD976149}"/>
              </a:ext>
            </a:extLst>
          </p:cNvPr>
          <p:cNvSpPr>
            <a:spLocks noChangeShapeType="1"/>
          </p:cNvSpPr>
          <p:nvPr/>
        </p:nvSpPr>
        <p:spPr bwMode="auto">
          <a:xfrm rot="-5400000">
            <a:off x="3348832" y="26804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7" name="Line 29">
            <a:extLst>
              <a:ext uri="{FF2B5EF4-FFF2-40B4-BE49-F238E27FC236}">
                <a16:creationId xmlns:a16="http://schemas.microsoft.com/office/drawing/2014/main" id="{C987165D-FF9C-41E9-9D47-4E642E8564BB}"/>
              </a:ext>
            </a:extLst>
          </p:cNvPr>
          <p:cNvSpPr>
            <a:spLocks noChangeShapeType="1"/>
          </p:cNvSpPr>
          <p:nvPr/>
        </p:nvSpPr>
        <p:spPr bwMode="auto">
          <a:xfrm rot="-5400000">
            <a:off x="3415507" y="26804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8" name="Line 30">
            <a:extLst>
              <a:ext uri="{FF2B5EF4-FFF2-40B4-BE49-F238E27FC236}">
                <a16:creationId xmlns:a16="http://schemas.microsoft.com/office/drawing/2014/main" id="{F0F0883D-782F-438E-B10B-2C649588F973}"/>
              </a:ext>
            </a:extLst>
          </p:cNvPr>
          <p:cNvSpPr>
            <a:spLocks noChangeShapeType="1"/>
          </p:cNvSpPr>
          <p:nvPr/>
        </p:nvSpPr>
        <p:spPr bwMode="auto">
          <a:xfrm rot="-5400000">
            <a:off x="3555207" y="2723356"/>
            <a:ext cx="0" cy="112713"/>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79" name="Line 31">
            <a:extLst>
              <a:ext uri="{FF2B5EF4-FFF2-40B4-BE49-F238E27FC236}">
                <a16:creationId xmlns:a16="http://schemas.microsoft.com/office/drawing/2014/main" id="{F17EAA71-F69A-4C2C-A86C-DA3F29F61A92}"/>
              </a:ext>
            </a:extLst>
          </p:cNvPr>
          <p:cNvSpPr>
            <a:spLocks noChangeShapeType="1"/>
          </p:cNvSpPr>
          <p:nvPr/>
        </p:nvSpPr>
        <p:spPr bwMode="auto">
          <a:xfrm rot="-5400000">
            <a:off x="3562351" y="2528887"/>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0" name="Line 32">
            <a:extLst>
              <a:ext uri="{FF2B5EF4-FFF2-40B4-BE49-F238E27FC236}">
                <a16:creationId xmlns:a16="http://schemas.microsoft.com/office/drawing/2014/main" id="{27C8C6C5-4852-433B-8045-895995C1F24E}"/>
              </a:ext>
            </a:extLst>
          </p:cNvPr>
          <p:cNvSpPr>
            <a:spLocks noChangeShapeType="1"/>
          </p:cNvSpPr>
          <p:nvPr/>
        </p:nvSpPr>
        <p:spPr bwMode="auto">
          <a:xfrm rot="16200000" flipV="1">
            <a:off x="3309938" y="2617788"/>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1" name="Line 33">
            <a:extLst>
              <a:ext uri="{FF2B5EF4-FFF2-40B4-BE49-F238E27FC236}">
                <a16:creationId xmlns:a16="http://schemas.microsoft.com/office/drawing/2014/main" id="{A4C55E83-D154-4F73-AAA0-37C44FFF69BB}"/>
              </a:ext>
            </a:extLst>
          </p:cNvPr>
          <p:cNvSpPr>
            <a:spLocks noChangeShapeType="1"/>
          </p:cNvSpPr>
          <p:nvPr/>
        </p:nvSpPr>
        <p:spPr bwMode="auto">
          <a:xfrm rot="16200000" flipH="1">
            <a:off x="3253581" y="3139282"/>
            <a:ext cx="728663"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82" name="Line 34">
            <a:extLst>
              <a:ext uri="{FF2B5EF4-FFF2-40B4-BE49-F238E27FC236}">
                <a16:creationId xmlns:a16="http://schemas.microsoft.com/office/drawing/2014/main" id="{5BC94AFE-7C7D-4536-9594-7AA31051A4EB}"/>
              </a:ext>
            </a:extLst>
          </p:cNvPr>
          <p:cNvSpPr>
            <a:spLocks noChangeShapeType="1"/>
          </p:cNvSpPr>
          <p:nvPr/>
        </p:nvSpPr>
        <p:spPr bwMode="auto">
          <a:xfrm rot="-5400000">
            <a:off x="3286919" y="35821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3" name="Line 35">
            <a:extLst>
              <a:ext uri="{FF2B5EF4-FFF2-40B4-BE49-F238E27FC236}">
                <a16:creationId xmlns:a16="http://schemas.microsoft.com/office/drawing/2014/main" id="{36BC6C3C-97BE-44A2-89AB-E733A1A7263B}"/>
              </a:ext>
            </a:extLst>
          </p:cNvPr>
          <p:cNvSpPr>
            <a:spLocks noChangeShapeType="1"/>
          </p:cNvSpPr>
          <p:nvPr/>
        </p:nvSpPr>
        <p:spPr bwMode="auto">
          <a:xfrm rot="-5400000">
            <a:off x="3348832" y="35821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4" name="Line 36">
            <a:extLst>
              <a:ext uri="{FF2B5EF4-FFF2-40B4-BE49-F238E27FC236}">
                <a16:creationId xmlns:a16="http://schemas.microsoft.com/office/drawing/2014/main" id="{E36EF869-5DD9-4F55-B185-B7F078B27BE2}"/>
              </a:ext>
            </a:extLst>
          </p:cNvPr>
          <p:cNvSpPr>
            <a:spLocks noChangeShapeType="1"/>
          </p:cNvSpPr>
          <p:nvPr/>
        </p:nvSpPr>
        <p:spPr bwMode="auto">
          <a:xfrm rot="-5400000">
            <a:off x="3415507" y="3582194"/>
            <a:ext cx="182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5" name="Line 37">
            <a:extLst>
              <a:ext uri="{FF2B5EF4-FFF2-40B4-BE49-F238E27FC236}">
                <a16:creationId xmlns:a16="http://schemas.microsoft.com/office/drawing/2014/main" id="{E345681A-C773-4327-A714-AB91DBF29C3B}"/>
              </a:ext>
            </a:extLst>
          </p:cNvPr>
          <p:cNvSpPr>
            <a:spLocks noChangeShapeType="1"/>
          </p:cNvSpPr>
          <p:nvPr/>
        </p:nvSpPr>
        <p:spPr bwMode="auto">
          <a:xfrm rot="-5400000">
            <a:off x="3555207" y="3625056"/>
            <a:ext cx="0" cy="112713"/>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6" name="Line 38">
            <a:extLst>
              <a:ext uri="{FF2B5EF4-FFF2-40B4-BE49-F238E27FC236}">
                <a16:creationId xmlns:a16="http://schemas.microsoft.com/office/drawing/2014/main" id="{B63B7DE9-532A-4A3A-B722-D434FC43633F}"/>
              </a:ext>
            </a:extLst>
          </p:cNvPr>
          <p:cNvSpPr>
            <a:spLocks noChangeShapeType="1"/>
          </p:cNvSpPr>
          <p:nvPr/>
        </p:nvSpPr>
        <p:spPr bwMode="auto">
          <a:xfrm rot="-5400000">
            <a:off x="3562351" y="3433762"/>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7" name="Line 39">
            <a:extLst>
              <a:ext uri="{FF2B5EF4-FFF2-40B4-BE49-F238E27FC236}">
                <a16:creationId xmlns:a16="http://schemas.microsoft.com/office/drawing/2014/main" id="{4F3B0B60-29DD-41C4-9A47-11F8FFDBBB41}"/>
              </a:ext>
            </a:extLst>
          </p:cNvPr>
          <p:cNvSpPr>
            <a:spLocks noChangeShapeType="1"/>
          </p:cNvSpPr>
          <p:nvPr/>
        </p:nvSpPr>
        <p:spPr bwMode="auto">
          <a:xfrm rot="16200000" flipV="1">
            <a:off x="3309938" y="3521075"/>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88" name="Line 40">
            <a:extLst>
              <a:ext uri="{FF2B5EF4-FFF2-40B4-BE49-F238E27FC236}">
                <a16:creationId xmlns:a16="http://schemas.microsoft.com/office/drawing/2014/main" id="{D5AEE043-0192-4F97-8831-375B63F368B5}"/>
              </a:ext>
            </a:extLst>
          </p:cNvPr>
          <p:cNvSpPr>
            <a:spLocks noChangeShapeType="1"/>
          </p:cNvSpPr>
          <p:nvPr/>
        </p:nvSpPr>
        <p:spPr bwMode="auto">
          <a:xfrm rot="16200000" flipH="1">
            <a:off x="3340100" y="3963988"/>
            <a:ext cx="55562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89" name="Line 41">
            <a:extLst>
              <a:ext uri="{FF2B5EF4-FFF2-40B4-BE49-F238E27FC236}">
                <a16:creationId xmlns:a16="http://schemas.microsoft.com/office/drawing/2014/main" id="{A41D964E-E992-40F3-8501-3116EEE9664B}"/>
              </a:ext>
            </a:extLst>
          </p:cNvPr>
          <p:cNvSpPr>
            <a:spLocks noChangeShapeType="1"/>
          </p:cNvSpPr>
          <p:nvPr/>
        </p:nvSpPr>
        <p:spPr bwMode="auto">
          <a:xfrm rot="-5400000">
            <a:off x="3287712" y="5027613"/>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0" name="Line 42">
            <a:extLst>
              <a:ext uri="{FF2B5EF4-FFF2-40B4-BE49-F238E27FC236}">
                <a16:creationId xmlns:a16="http://schemas.microsoft.com/office/drawing/2014/main" id="{1C3FEAB7-54A9-44E3-BFE1-4A232152B681}"/>
              </a:ext>
            </a:extLst>
          </p:cNvPr>
          <p:cNvSpPr>
            <a:spLocks noChangeShapeType="1"/>
          </p:cNvSpPr>
          <p:nvPr/>
        </p:nvSpPr>
        <p:spPr bwMode="auto">
          <a:xfrm rot="-5400000">
            <a:off x="3349625" y="5027613"/>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1" name="Line 43">
            <a:extLst>
              <a:ext uri="{FF2B5EF4-FFF2-40B4-BE49-F238E27FC236}">
                <a16:creationId xmlns:a16="http://schemas.microsoft.com/office/drawing/2014/main" id="{4B79CCA0-1690-4EAD-A145-A9D216D18FFB}"/>
              </a:ext>
            </a:extLst>
          </p:cNvPr>
          <p:cNvSpPr>
            <a:spLocks noChangeShapeType="1"/>
          </p:cNvSpPr>
          <p:nvPr/>
        </p:nvSpPr>
        <p:spPr bwMode="auto">
          <a:xfrm rot="-5400000">
            <a:off x="3416300" y="5027613"/>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2" name="Line 44">
            <a:extLst>
              <a:ext uri="{FF2B5EF4-FFF2-40B4-BE49-F238E27FC236}">
                <a16:creationId xmlns:a16="http://schemas.microsoft.com/office/drawing/2014/main" id="{7CE9E274-3D0B-47E1-ABAD-181881B94022}"/>
              </a:ext>
            </a:extLst>
          </p:cNvPr>
          <p:cNvSpPr>
            <a:spLocks noChangeShapeType="1"/>
          </p:cNvSpPr>
          <p:nvPr/>
        </p:nvSpPr>
        <p:spPr bwMode="auto">
          <a:xfrm rot="-5400000">
            <a:off x="3555207" y="5068093"/>
            <a:ext cx="0" cy="112713"/>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3" name="Line 45">
            <a:extLst>
              <a:ext uri="{FF2B5EF4-FFF2-40B4-BE49-F238E27FC236}">
                <a16:creationId xmlns:a16="http://schemas.microsoft.com/office/drawing/2014/main" id="{A7B2130B-0E0C-436E-B32F-1188332E5C13}"/>
              </a:ext>
            </a:extLst>
          </p:cNvPr>
          <p:cNvSpPr>
            <a:spLocks noChangeShapeType="1"/>
          </p:cNvSpPr>
          <p:nvPr/>
        </p:nvSpPr>
        <p:spPr bwMode="auto">
          <a:xfrm rot="-5400000">
            <a:off x="3562351" y="4878387"/>
            <a:ext cx="0" cy="1111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4" name="Line 46">
            <a:extLst>
              <a:ext uri="{FF2B5EF4-FFF2-40B4-BE49-F238E27FC236}">
                <a16:creationId xmlns:a16="http://schemas.microsoft.com/office/drawing/2014/main" id="{8242D3F0-FF47-404F-A04A-C2613F484BE7}"/>
              </a:ext>
            </a:extLst>
          </p:cNvPr>
          <p:cNvSpPr>
            <a:spLocks noChangeShapeType="1"/>
          </p:cNvSpPr>
          <p:nvPr/>
        </p:nvSpPr>
        <p:spPr bwMode="auto">
          <a:xfrm rot="16200000" flipV="1">
            <a:off x="3309938" y="4964113"/>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5" name="Line 47">
            <a:extLst>
              <a:ext uri="{FF2B5EF4-FFF2-40B4-BE49-F238E27FC236}">
                <a16:creationId xmlns:a16="http://schemas.microsoft.com/office/drawing/2014/main" id="{2F6039B4-58A7-4EED-A5FE-C371F8BCB54E}"/>
              </a:ext>
            </a:extLst>
          </p:cNvPr>
          <p:cNvSpPr>
            <a:spLocks noChangeShapeType="1"/>
          </p:cNvSpPr>
          <p:nvPr/>
        </p:nvSpPr>
        <p:spPr bwMode="auto">
          <a:xfrm rot="-5400000">
            <a:off x="3505994" y="4826794"/>
            <a:ext cx="2206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96" name="Line 48">
            <a:extLst>
              <a:ext uri="{FF2B5EF4-FFF2-40B4-BE49-F238E27FC236}">
                <a16:creationId xmlns:a16="http://schemas.microsoft.com/office/drawing/2014/main" id="{56DD3A55-D7C7-4539-B880-17C4616ED929}"/>
              </a:ext>
            </a:extLst>
          </p:cNvPr>
          <p:cNvSpPr>
            <a:spLocks noChangeShapeType="1"/>
          </p:cNvSpPr>
          <p:nvPr/>
        </p:nvSpPr>
        <p:spPr bwMode="auto">
          <a:xfrm rot="16200000" flipH="1">
            <a:off x="3407569" y="5339557"/>
            <a:ext cx="4206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97" name="Line 49">
            <a:extLst>
              <a:ext uri="{FF2B5EF4-FFF2-40B4-BE49-F238E27FC236}">
                <a16:creationId xmlns:a16="http://schemas.microsoft.com/office/drawing/2014/main" id="{80CBFF8A-0111-4F54-8AD8-453A65B830A2}"/>
              </a:ext>
            </a:extLst>
          </p:cNvPr>
          <p:cNvSpPr>
            <a:spLocks noChangeShapeType="1"/>
          </p:cNvSpPr>
          <p:nvPr/>
        </p:nvSpPr>
        <p:spPr bwMode="auto">
          <a:xfrm rot="16200000" flipH="1">
            <a:off x="3515519" y="1656557"/>
            <a:ext cx="2047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098" name="Line 50">
            <a:extLst>
              <a:ext uri="{FF2B5EF4-FFF2-40B4-BE49-F238E27FC236}">
                <a16:creationId xmlns:a16="http://schemas.microsoft.com/office/drawing/2014/main" id="{83057991-4415-4E0D-89D3-9C01A1D0B2B5}"/>
              </a:ext>
            </a:extLst>
          </p:cNvPr>
          <p:cNvSpPr>
            <a:spLocks noChangeShapeType="1"/>
          </p:cNvSpPr>
          <p:nvPr/>
        </p:nvSpPr>
        <p:spPr bwMode="auto">
          <a:xfrm>
            <a:off x="2520950" y="1481138"/>
            <a:ext cx="1735138"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099" name="Line 51">
            <a:extLst>
              <a:ext uri="{FF2B5EF4-FFF2-40B4-BE49-F238E27FC236}">
                <a16:creationId xmlns:a16="http://schemas.microsoft.com/office/drawing/2014/main" id="{55001F8F-D802-4A47-89A9-9649ED61F360}"/>
              </a:ext>
            </a:extLst>
          </p:cNvPr>
          <p:cNvSpPr>
            <a:spLocks noChangeShapeType="1"/>
          </p:cNvSpPr>
          <p:nvPr/>
        </p:nvSpPr>
        <p:spPr bwMode="auto">
          <a:xfrm rot="-5400000">
            <a:off x="3344862" y="1477963"/>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100" name="Line 52">
            <a:extLst>
              <a:ext uri="{FF2B5EF4-FFF2-40B4-BE49-F238E27FC236}">
                <a16:creationId xmlns:a16="http://schemas.microsoft.com/office/drawing/2014/main" id="{9B85703E-DF5F-47C0-9072-EE3913B897EC}"/>
              </a:ext>
            </a:extLst>
          </p:cNvPr>
          <p:cNvSpPr>
            <a:spLocks noChangeShapeType="1"/>
          </p:cNvSpPr>
          <p:nvPr/>
        </p:nvSpPr>
        <p:spPr bwMode="auto">
          <a:xfrm rot="-5400000">
            <a:off x="3409950" y="1477963"/>
            <a:ext cx="180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101" name="Line 53">
            <a:extLst>
              <a:ext uri="{FF2B5EF4-FFF2-40B4-BE49-F238E27FC236}">
                <a16:creationId xmlns:a16="http://schemas.microsoft.com/office/drawing/2014/main" id="{DB4F3276-E7B0-4A2A-A678-A482CAEBB573}"/>
              </a:ext>
            </a:extLst>
          </p:cNvPr>
          <p:cNvSpPr>
            <a:spLocks noChangeShapeType="1"/>
          </p:cNvSpPr>
          <p:nvPr/>
        </p:nvSpPr>
        <p:spPr bwMode="auto">
          <a:xfrm rot="-5400000">
            <a:off x="3557588" y="1504950"/>
            <a:ext cx="0" cy="1143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102" name="Line 54">
            <a:extLst>
              <a:ext uri="{FF2B5EF4-FFF2-40B4-BE49-F238E27FC236}">
                <a16:creationId xmlns:a16="http://schemas.microsoft.com/office/drawing/2014/main" id="{6B76EE4A-541C-4A4A-9AA4-28686B3C21DC}"/>
              </a:ext>
            </a:extLst>
          </p:cNvPr>
          <p:cNvSpPr>
            <a:spLocks noChangeShapeType="1"/>
          </p:cNvSpPr>
          <p:nvPr/>
        </p:nvSpPr>
        <p:spPr bwMode="auto">
          <a:xfrm rot="-5400000">
            <a:off x="3557588" y="1327150"/>
            <a:ext cx="0" cy="1143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103" name="Line 55">
            <a:extLst>
              <a:ext uri="{FF2B5EF4-FFF2-40B4-BE49-F238E27FC236}">
                <a16:creationId xmlns:a16="http://schemas.microsoft.com/office/drawing/2014/main" id="{6DEF14AF-7FEA-4FB2-85DB-B5C88A7A5936}"/>
              </a:ext>
            </a:extLst>
          </p:cNvPr>
          <p:cNvSpPr>
            <a:spLocks noChangeShapeType="1"/>
          </p:cNvSpPr>
          <p:nvPr/>
        </p:nvSpPr>
        <p:spPr bwMode="auto">
          <a:xfrm rot="16200000" flipV="1">
            <a:off x="3367088" y="1428750"/>
            <a:ext cx="0" cy="12700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0104" name="Line 56">
            <a:extLst>
              <a:ext uri="{FF2B5EF4-FFF2-40B4-BE49-F238E27FC236}">
                <a16:creationId xmlns:a16="http://schemas.microsoft.com/office/drawing/2014/main" id="{F86FD7C4-6464-4274-A65C-E0AA7B703904}"/>
              </a:ext>
            </a:extLst>
          </p:cNvPr>
          <p:cNvSpPr>
            <a:spLocks noChangeShapeType="1"/>
          </p:cNvSpPr>
          <p:nvPr/>
        </p:nvSpPr>
        <p:spPr bwMode="auto">
          <a:xfrm>
            <a:off x="3598863" y="1258888"/>
            <a:ext cx="419100" cy="0"/>
          </a:xfrm>
          <a:prstGeom prst="line">
            <a:avLst/>
          </a:prstGeom>
          <a:noFill/>
          <a:ln w="19050">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105" name="Line 57">
            <a:extLst>
              <a:ext uri="{FF2B5EF4-FFF2-40B4-BE49-F238E27FC236}">
                <a16:creationId xmlns:a16="http://schemas.microsoft.com/office/drawing/2014/main" id="{F37CEBEF-9C0E-4F0A-A13B-6790AC16CB6A}"/>
              </a:ext>
            </a:extLst>
          </p:cNvPr>
          <p:cNvSpPr>
            <a:spLocks noChangeShapeType="1"/>
          </p:cNvSpPr>
          <p:nvPr/>
        </p:nvSpPr>
        <p:spPr bwMode="auto">
          <a:xfrm rot="-5400000">
            <a:off x="3544094" y="1323182"/>
            <a:ext cx="1158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0106" name="Text Box 58">
            <a:extLst>
              <a:ext uri="{FF2B5EF4-FFF2-40B4-BE49-F238E27FC236}">
                <a16:creationId xmlns:a16="http://schemas.microsoft.com/office/drawing/2014/main" id="{A6D80F68-08BD-4FAD-B8FB-DAB51EABF3D3}"/>
              </a:ext>
            </a:extLst>
          </p:cNvPr>
          <p:cNvSpPr txBox="1">
            <a:spLocks noChangeArrowheads="1"/>
          </p:cNvSpPr>
          <p:nvPr/>
        </p:nvSpPr>
        <p:spPr bwMode="auto">
          <a:xfrm>
            <a:off x="1828800" y="3048000"/>
            <a:ext cx="1006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0000" tIns="46800" rIns="90000" bIns="46800" anchor="ctr">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kumimoji="1" lang="en-US" altLang="ja-JP" sz="1600">
                <a:solidFill>
                  <a:schemeClr val="tx1"/>
                </a:solidFill>
                <a:ea typeface="ＭＳ Ｐゴシック" panose="020B0600070205080204" pitchFamily="34" charset="-128"/>
              </a:rPr>
              <a:t>Unit Cell</a:t>
            </a:r>
          </a:p>
        </p:txBody>
      </p:sp>
      <p:sp>
        <p:nvSpPr>
          <p:cNvPr id="130107" name="Text Box 59">
            <a:extLst>
              <a:ext uri="{FF2B5EF4-FFF2-40B4-BE49-F238E27FC236}">
                <a16:creationId xmlns:a16="http://schemas.microsoft.com/office/drawing/2014/main" id="{5F203C05-997D-4F15-A5F8-7CADDCBB934D}"/>
              </a:ext>
            </a:extLst>
          </p:cNvPr>
          <p:cNvSpPr txBox="1">
            <a:spLocks noChangeArrowheads="1"/>
          </p:cNvSpPr>
          <p:nvPr/>
        </p:nvSpPr>
        <p:spPr bwMode="auto">
          <a:xfrm>
            <a:off x="841375" y="1662113"/>
            <a:ext cx="1547813"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0000" tIns="46800" rIns="90000" bIns="46800" anchor="ctr">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kumimoji="1" lang="en-US" altLang="ja-JP" sz="1600" b="0">
                <a:solidFill>
                  <a:schemeClr val="tx1"/>
                </a:solidFill>
                <a:ea typeface="ＭＳ Ｐゴシック" panose="020B0600070205080204" pitchFamily="34" charset="-128"/>
              </a:rPr>
              <a:t>Word line(poly)</a:t>
            </a:r>
          </a:p>
        </p:txBody>
      </p:sp>
      <p:sp>
        <p:nvSpPr>
          <p:cNvPr id="130108" name="Text Box 60">
            <a:extLst>
              <a:ext uri="{FF2B5EF4-FFF2-40B4-BE49-F238E27FC236}">
                <a16:creationId xmlns:a16="http://schemas.microsoft.com/office/drawing/2014/main" id="{AFD5D912-4F11-415F-8CEE-F4E2B6702A89}"/>
              </a:ext>
            </a:extLst>
          </p:cNvPr>
          <p:cNvSpPr txBox="1">
            <a:spLocks noChangeArrowheads="1"/>
          </p:cNvSpPr>
          <p:nvPr/>
        </p:nvSpPr>
        <p:spPr bwMode="auto">
          <a:xfrm>
            <a:off x="990600" y="5562600"/>
            <a:ext cx="1244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0000" tIns="46800" rIns="90000" bIns="46800" anchor="ctr">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kumimoji="1" lang="en-US" altLang="ja-JP" sz="1600" b="0">
                <a:solidFill>
                  <a:schemeClr val="tx1"/>
                </a:solidFill>
                <a:ea typeface="ＭＳ Ｐゴシック" panose="020B0600070205080204" pitchFamily="34" charset="-128"/>
              </a:rPr>
              <a:t>Source line</a:t>
            </a:r>
          </a:p>
          <a:p>
            <a:pPr algn="ctr"/>
            <a:r>
              <a:rPr kumimoji="1" lang="en-US" altLang="ja-JP" sz="1600" b="0">
                <a:solidFill>
                  <a:schemeClr val="tx1"/>
                </a:solidFill>
                <a:ea typeface="ＭＳ Ｐゴシック" panose="020B0600070205080204" pitchFamily="34" charset="-128"/>
              </a:rPr>
              <a:t>(Diff. Layer)</a:t>
            </a:r>
          </a:p>
        </p:txBody>
      </p:sp>
      <p:sp>
        <p:nvSpPr>
          <p:cNvPr id="130109" name="Oval 61">
            <a:extLst>
              <a:ext uri="{FF2B5EF4-FFF2-40B4-BE49-F238E27FC236}">
                <a16:creationId xmlns:a16="http://schemas.microsoft.com/office/drawing/2014/main" id="{1FD0F1B9-6F5E-41E7-8474-1E9F0C95789D}"/>
              </a:ext>
            </a:extLst>
          </p:cNvPr>
          <p:cNvSpPr>
            <a:spLocks noChangeArrowheads="1"/>
          </p:cNvSpPr>
          <p:nvPr/>
        </p:nvSpPr>
        <p:spPr bwMode="auto">
          <a:xfrm>
            <a:off x="3892550" y="1171575"/>
            <a:ext cx="200025" cy="179388"/>
          </a:xfrm>
          <a:prstGeom prst="ellipse">
            <a:avLst/>
          </a:prstGeom>
          <a:solidFill>
            <a:srgbClr val="FFFFFF"/>
          </a:solidFill>
          <a:ln w="12700">
            <a:solidFill>
              <a:schemeClr val="tx1"/>
            </a:solidFill>
            <a:round/>
            <a:headEnd/>
            <a:tailEnd/>
          </a:ln>
        </p:spPr>
        <p:txBody>
          <a:bodyPr lIns="90000" tIns="46800" rIns="90000" bIns="46800" anchor="ct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pic>
        <p:nvPicPr>
          <p:cNvPr id="130110" name="Picture 63">
            <a:extLst>
              <a:ext uri="{FF2B5EF4-FFF2-40B4-BE49-F238E27FC236}">
                <a16:creationId xmlns:a16="http://schemas.microsoft.com/office/drawing/2014/main" id="{D479C553-DE6C-422B-AD7F-8B6EC4550D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57800" y="2133600"/>
            <a:ext cx="3581400" cy="2892425"/>
          </a:xfrm>
          <a:noFill/>
        </p:spPr>
      </p:pic>
      <p:sp>
        <p:nvSpPr>
          <p:cNvPr id="130111" name="Slide Number Placeholder 63">
            <a:extLst>
              <a:ext uri="{FF2B5EF4-FFF2-40B4-BE49-F238E27FC236}">
                <a16:creationId xmlns:a16="http://schemas.microsoft.com/office/drawing/2014/main" id="{DA804042-0B43-4F47-A7FF-1A9E085C74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36A5FA5-C6BE-4513-A51C-DF4A74C6B76A}" type="slidenum">
              <a:rPr lang="en-US" altLang="en-US" sz="1000" b="0">
                <a:solidFill>
                  <a:schemeClr val="tx1"/>
                </a:solidFill>
              </a:rPr>
              <a:pPr eaLnBrk="1" hangingPunct="1"/>
              <a:t>118</a:t>
            </a:fld>
            <a:endParaRPr lang="en-US" altLang="en-US" sz="1000" b="0">
              <a:solidFill>
                <a:schemeClr val="tx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6D6DFAF3-2A13-40E8-9A91-DCBDB5B786AE}"/>
              </a:ext>
            </a:extLst>
          </p:cNvPr>
          <p:cNvSpPr>
            <a:spLocks noGrp="1" noChangeArrowheads="1"/>
          </p:cNvSpPr>
          <p:nvPr>
            <p:ph type="title"/>
          </p:nvPr>
        </p:nvSpPr>
        <p:spPr>
          <a:xfrm>
            <a:off x="817790" y="351063"/>
            <a:ext cx="7195457" cy="681719"/>
          </a:xfrm>
        </p:spPr>
        <p:txBody>
          <a:bodyPr/>
          <a:lstStyle/>
          <a:p>
            <a:r>
              <a:rPr lang="en-US" altLang="zh-CN" sz="2800" dirty="0">
                <a:ea typeface="宋体" panose="02010600030101010101" pitchFamily="2" charset="-122"/>
              </a:rPr>
              <a:t>Basic Operations in a NOR Flash Memory―Erase</a:t>
            </a:r>
          </a:p>
        </p:txBody>
      </p:sp>
      <p:pic>
        <p:nvPicPr>
          <p:cNvPr id="131075" name="Picture 3">
            <a:extLst>
              <a:ext uri="{FF2B5EF4-FFF2-40B4-BE49-F238E27FC236}">
                <a16:creationId xmlns:a16="http://schemas.microsoft.com/office/drawing/2014/main" id="{75BC1AE3-3250-4EDC-88DA-1015BC22B7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2500" y="2133600"/>
            <a:ext cx="7239000" cy="3800475"/>
          </a:xfrm>
          <a:noFill/>
        </p:spPr>
      </p:pic>
      <p:sp>
        <p:nvSpPr>
          <p:cNvPr id="131076" name="Slide Number Placeholder 3">
            <a:extLst>
              <a:ext uri="{FF2B5EF4-FFF2-40B4-BE49-F238E27FC236}">
                <a16:creationId xmlns:a16="http://schemas.microsoft.com/office/drawing/2014/main" id="{523DDC9C-A10B-4130-9B20-28D24A4325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781F3BE-0C9D-45A3-81F2-133B6474430A}" type="slidenum">
              <a:rPr lang="en-US" altLang="en-US" sz="1000" b="0">
                <a:solidFill>
                  <a:schemeClr val="tx1"/>
                </a:solidFill>
              </a:rPr>
              <a:pPr eaLnBrk="1" hangingPunct="1"/>
              <a:t>119</a:t>
            </a:fld>
            <a:endParaRPr lang="en-US" altLang="en-US" sz="1000" b="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6">
            <a:extLst>
              <a:ext uri="{FF2B5EF4-FFF2-40B4-BE49-F238E27FC236}">
                <a16:creationId xmlns:a16="http://schemas.microsoft.com/office/drawing/2014/main" id="{0682BB43-7899-488E-8EFF-5C4D4FB34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E10ADC6-BCC1-45DA-BE52-CDCD329662BA}" type="slidenum">
              <a:rPr lang="en-US" altLang="en-US" sz="1000" b="0">
                <a:solidFill>
                  <a:schemeClr val="tx1"/>
                </a:solidFill>
              </a:rPr>
              <a:pPr eaLnBrk="1" hangingPunct="1"/>
              <a:t>12</a:t>
            </a:fld>
            <a:endParaRPr lang="en-US" altLang="en-US" sz="1000" b="0">
              <a:solidFill>
                <a:schemeClr val="tx1"/>
              </a:solidFill>
            </a:endParaRPr>
          </a:p>
        </p:txBody>
      </p:sp>
      <p:sp>
        <p:nvSpPr>
          <p:cNvPr id="25604" name="Rectangle 2">
            <a:extLst>
              <a:ext uri="{FF2B5EF4-FFF2-40B4-BE49-F238E27FC236}">
                <a16:creationId xmlns:a16="http://schemas.microsoft.com/office/drawing/2014/main" id="{2DBEDE39-4E4F-4B14-B16F-A6837D79892F}"/>
              </a:ext>
            </a:extLst>
          </p:cNvPr>
          <p:cNvSpPr>
            <a:spLocks noGrp="1" noChangeArrowheads="1"/>
          </p:cNvSpPr>
          <p:nvPr>
            <p:ph type="title"/>
          </p:nvPr>
        </p:nvSpPr>
        <p:spPr>
          <a:xfrm>
            <a:off x="304800" y="304800"/>
            <a:ext cx="7772400" cy="609600"/>
          </a:xfrm>
        </p:spPr>
        <p:txBody>
          <a:bodyPr/>
          <a:lstStyle/>
          <a:p>
            <a:pPr eaLnBrk="1" hangingPunct="1"/>
            <a:r>
              <a:rPr lang="en-US" altLang="zh-CN" sz="3200" dirty="0">
                <a:solidFill>
                  <a:srgbClr val="006666"/>
                </a:solidFill>
                <a:ea typeface="宋体" panose="02010600030101010101" pitchFamily="2" charset="-122"/>
              </a:rPr>
              <a:t>Memory Roadmap</a:t>
            </a:r>
          </a:p>
        </p:txBody>
      </p:sp>
      <p:pic>
        <p:nvPicPr>
          <p:cNvPr id="3" name="图片 2">
            <a:extLst>
              <a:ext uri="{FF2B5EF4-FFF2-40B4-BE49-F238E27FC236}">
                <a16:creationId xmlns:a16="http://schemas.microsoft.com/office/drawing/2014/main" id="{0244B704-8E8E-4F73-85F8-02F5D2873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32" y="1406936"/>
            <a:ext cx="8230736" cy="4505492"/>
          </a:xfrm>
          <a:prstGeom prst="rect">
            <a:avLst/>
          </a:prstGeom>
        </p:spPr>
      </p:pic>
    </p:spTree>
    <p:extLst>
      <p:ext uri="{BB962C8B-B14F-4D97-AF65-F5344CB8AC3E}">
        <p14:creationId xmlns:p14="http://schemas.microsoft.com/office/powerpoint/2010/main" val="35208614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F1B5801C-1B3B-463B-A156-52F4CBFB16E1}"/>
              </a:ext>
            </a:extLst>
          </p:cNvPr>
          <p:cNvSpPr>
            <a:spLocks noGrp="1" noChangeArrowheads="1"/>
          </p:cNvSpPr>
          <p:nvPr>
            <p:ph type="title"/>
          </p:nvPr>
        </p:nvSpPr>
        <p:spPr>
          <a:xfrm>
            <a:off x="381001" y="457200"/>
            <a:ext cx="7517946" cy="551089"/>
          </a:xfrm>
        </p:spPr>
        <p:txBody>
          <a:bodyPr/>
          <a:lstStyle/>
          <a:p>
            <a:r>
              <a:rPr lang="en-US" altLang="zh-CN" sz="2800" dirty="0">
                <a:ea typeface="宋体" panose="02010600030101010101" pitchFamily="2" charset="-122"/>
              </a:rPr>
              <a:t>Basic Operations in a NOR Flash Memory―Write</a:t>
            </a:r>
          </a:p>
        </p:txBody>
      </p:sp>
      <p:pic>
        <p:nvPicPr>
          <p:cNvPr id="132099" name="Picture 3">
            <a:extLst>
              <a:ext uri="{FF2B5EF4-FFF2-40B4-BE49-F238E27FC236}">
                <a16:creationId xmlns:a16="http://schemas.microsoft.com/office/drawing/2014/main" id="{4DE9D8C2-A383-4C26-B4B1-288DCCE54F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905000"/>
            <a:ext cx="7467600" cy="3600450"/>
          </a:xfrm>
          <a:noFill/>
        </p:spPr>
      </p:pic>
      <p:sp>
        <p:nvSpPr>
          <p:cNvPr id="132100" name="Slide Number Placeholder 3">
            <a:extLst>
              <a:ext uri="{FF2B5EF4-FFF2-40B4-BE49-F238E27FC236}">
                <a16:creationId xmlns:a16="http://schemas.microsoft.com/office/drawing/2014/main" id="{E2504B0E-1068-49EF-8EEE-B9BED21225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A753574-A46D-414F-81DE-D4978AC2F372}" type="slidenum">
              <a:rPr lang="en-US" altLang="en-US" sz="1000" b="0">
                <a:solidFill>
                  <a:schemeClr val="tx1"/>
                </a:solidFill>
              </a:rPr>
              <a:pPr eaLnBrk="1" hangingPunct="1"/>
              <a:t>120</a:t>
            </a:fld>
            <a:endParaRPr lang="en-US" altLang="en-US" sz="1000" b="0">
              <a:solidFill>
                <a:schemeClr val="tx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705118B-C7D5-4CE0-8B25-B228EB4B1F30}"/>
              </a:ext>
            </a:extLst>
          </p:cNvPr>
          <p:cNvSpPr>
            <a:spLocks noGrp="1" noChangeArrowheads="1"/>
          </p:cNvSpPr>
          <p:nvPr>
            <p:ph type="title"/>
          </p:nvPr>
        </p:nvSpPr>
        <p:spPr>
          <a:xfrm>
            <a:off x="789215" y="424543"/>
            <a:ext cx="7468961" cy="485775"/>
          </a:xfrm>
        </p:spPr>
        <p:txBody>
          <a:bodyPr/>
          <a:lstStyle/>
          <a:p>
            <a:r>
              <a:rPr lang="en-US" altLang="zh-CN" sz="2800" dirty="0">
                <a:ea typeface="宋体" panose="02010600030101010101" pitchFamily="2" charset="-122"/>
              </a:rPr>
              <a:t>Basic Operations in a NOR Flash Memory―Read</a:t>
            </a:r>
          </a:p>
        </p:txBody>
      </p:sp>
      <p:pic>
        <p:nvPicPr>
          <p:cNvPr id="133123" name="Picture 3">
            <a:extLst>
              <a:ext uri="{FF2B5EF4-FFF2-40B4-BE49-F238E27FC236}">
                <a16:creationId xmlns:a16="http://schemas.microsoft.com/office/drawing/2014/main" id="{36FF7CFD-9485-4405-81C2-9B7997F591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22300" y="1389063"/>
            <a:ext cx="8128000" cy="4400550"/>
          </a:xfrm>
          <a:noFill/>
        </p:spPr>
      </p:pic>
      <p:sp>
        <p:nvSpPr>
          <p:cNvPr id="133124" name="Slide Number Placeholder 3">
            <a:extLst>
              <a:ext uri="{FF2B5EF4-FFF2-40B4-BE49-F238E27FC236}">
                <a16:creationId xmlns:a16="http://schemas.microsoft.com/office/drawing/2014/main" id="{1DE1DC67-0C7E-4CFA-9028-2483013563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7E1A721-82FA-4ECB-A623-64CE519DE3A9}" type="slidenum">
              <a:rPr lang="en-US" altLang="en-US" sz="1000" b="0">
                <a:solidFill>
                  <a:schemeClr val="tx1"/>
                </a:solidFill>
              </a:rPr>
              <a:pPr eaLnBrk="1" hangingPunct="1"/>
              <a:t>121</a:t>
            </a:fld>
            <a:endParaRPr lang="en-US" altLang="en-US" sz="1000" b="0">
              <a:solidFill>
                <a:schemeClr val="tx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204FAC95-35A4-4248-A7E0-3AC98423D7B0}"/>
              </a:ext>
            </a:extLst>
          </p:cNvPr>
          <p:cNvSpPr>
            <a:spLocks noGrp="1" noChangeArrowheads="1"/>
          </p:cNvSpPr>
          <p:nvPr>
            <p:ph type="title"/>
          </p:nvPr>
        </p:nvSpPr>
        <p:spPr/>
        <p:txBody>
          <a:bodyPr/>
          <a:lstStyle/>
          <a:p>
            <a:r>
              <a:rPr lang="en-US" altLang="zh-CN" sz="4000">
                <a:solidFill>
                  <a:srgbClr val="008080"/>
                </a:solidFill>
                <a:ea typeface="宋体" panose="02010600030101010101" pitchFamily="2" charset="-122"/>
              </a:rPr>
              <a:t> NAND flash memory</a:t>
            </a:r>
          </a:p>
        </p:txBody>
      </p:sp>
      <p:pic>
        <p:nvPicPr>
          <p:cNvPr id="134147" name="Picture 3">
            <a:extLst>
              <a:ext uri="{FF2B5EF4-FFF2-40B4-BE49-F238E27FC236}">
                <a16:creationId xmlns:a16="http://schemas.microsoft.com/office/drawing/2014/main" id="{F1F1415E-82BC-40AD-AC4C-924D38052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793" y="2313214"/>
            <a:ext cx="6094413"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Text Box 4">
            <a:extLst>
              <a:ext uri="{FF2B5EF4-FFF2-40B4-BE49-F238E27FC236}">
                <a16:creationId xmlns:a16="http://schemas.microsoft.com/office/drawing/2014/main" id="{F5E1C4F2-518F-443B-ADCC-6863A423C979}"/>
              </a:ext>
            </a:extLst>
          </p:cNvPr>
          <p:cNvSpPr txBox="1">
            <a:spLocks noChangeArrowheads="1"/>
          </p:cNvSpPr>
          <p:nvPr/>
        </p:nvSpPr>
        <p:spPr bwMode="auto">
          <a:xfrm>
            <a:off x="2430235" y="5446939"/>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b="0" dirty="0">
                <a:solidFill>
                  <a:schemeClr val="tx1"/>
                </a:solidFill>
                <a:ea typeface="宋体" panose="02010600030101010101" pitchFamily="2" charset="-122"/>
              </a:rPr>
              <a:t>Structure of NAND flash memory. </a:t>
            </a:r>
          </a:p>
        </p:txBody>
      </p:sp>
      <p:sp>
        <p:nvSpPr>
          <p:cNvPr id="134149" name="Text Box 5">
            <a:extLst>
              <a:ext uri="{FF2B5EF4-FFF2-40B4-BE49-F238E27FC236}">
                <a16:creationId xmlns:a16="http://schemas.microsoft.com/office/drawing/2014/main" id="{8758E20D-114B-42DA-A423-98D1E45C99AF}"/>
              </a:ext>
            </a:extLst>
          </p:cNvPr>
          <p:cNvSpPr txBox="1">
            <a:spLocks noChangeArrowheads="1"/>
          </p:cNvSpPr>
          <p:nvPr/>
        </p:nvSpPr>
        <p:spPr bwMode="auto">
          <a:xfrm>
            <a:off x="484563" y="1354869"/>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b="0" dirty="0">
                <a:solidFill>
                  <a:schemeClr val="tx1"/>
                </a:solidFill>
                <a:ea typeface="宋体" panose="02010600030101010101" pitchFamily="2" charset="-122"/>
              </a:rPr>
              <a:t>The main characteristic of NAND flash memory is that it does not support in-place updates.</a:t>
            </a:r>
          </a:p>
        </p:txBody>
      </p:sp>
      <p:sp>
        <p:nvSpPr>
          <p:cNvPr id="134150" name="Slide Number Placeholder 5">
            <a:extLst>
              <a:ext uri="{FF2B5EF4-FFF2-40B4-BE49-F238E27FC236}">
                <a16:creationId xmlns:a16="http://schemas.microsoft.com/office/drawing/2014/main" id="{6F677F09-89A7-48A7-B9FB-F1EF5B637D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8249AB4-B9E8-4008-9A69-F460141E0E7E}" type="slidenum">
              <a:rPr lang="en-US" altLang="en-US" sz="1000" b="0">
                <a:solidFill>
                  <a:schemeClr val="tx1"/>
                </a:solidFill>
              </a:rPr>
              <a:pPr eaLnBrk="1" hangingPunct="1"/>
              <a:t>122</a:t>
            </a:fld>
            <a:endParaRPr lang="en-US" altLang="en-US" sz="1000" b="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5">
            <a:extLst>
              <a:ext uri="{FF2B5EF4-FFF2-40B4-BE49-F238E27FC236}">
                <a16:creationId xmlns:a16="http://schemas.microsoft.com/office/drawing/2014/main" id="{1D05C2ED-1601-4FD6-9B36-A955BFAFB4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FB83B60-2B96-4993-A2DA-3CBA4B4689F2}" type="slidenum">
              <a:rPr lang="en-US" altLang="zh-CN" sz="1000" b="0">
                <a:solidFill>
                  <a:schemeClr val="tx1"/>
                </a:solidFill>
                <a:ea typeface="宋体" panose="02010600030101010101" pitchFamily="2" charset="-122"/>
              </a:rPr>
              <a:pPr eaLnBrk="1" hangingPunct="1"/>
              <a:t>13</a:t>
            </a:fld>
            <a:endParaRPr lang="en-US" altLang="zh-CN" sz="1000" b="0">
              <a:solidFill>
                <a:schemeClr val="tx1"/>
              </a:solidFill>
              <a:ea typeface="宋体" panose="02010600030101010101" pitchFamily="2" charset="-122"/>
            </a:endParaRPr>
          </a:p>
        </p:txBody>
      </p:sp>
      <p:sp>
        <p:nvSpPr>
          <p:cNvPr id="26628" name="Rectangle 2">
            <a:extLst>
              <a:ext uri="{FF2B5EF4-FFF2-40B4-BE49-F238E27FC236}">
                <a16:creationId xmlns:a16="http://schemas.microsoft.com/office/drawing/2014/main" id="{C7581C0E-14DA-48DA-86C2-4787FB83D9AB}"/>
              </a:ext>
            </a:extLst>
          </p:cNvPr>
          <p:cNvSpPr>
            <a:spLocks noGrp="1" noChangeArrowheads="1"/>
          </p:cNvSpPr>
          <p:nvPr>
            <p:ph type="title"/>
          </p:nvPr>
        </p:nvSpPr>
        <p:spPr>
          <a:xfrm>
            <a:off x="990600" y="228600"/>
            <a:ext cx="7313613" cy="835025"/>
          </a:xfrm>
        </p:spPr>
        <p:txBody>
          <a:bodyPr/>
          <a:lstStyle/>
          <a:p>
            <a:pPr eaLnBrk="1" hangingPunct="1"/>
            <a:r>
              <a:rPr lang="en-US" altLang="zh-CN">
                <a:solidFill>
                  <a:srgbClr val="008080"/>
                </a:solidFill>
                <a:ea typeface="宋体" panose="02010600030101010101" pitchFamily="2" charset="-122"/>
              </a:rPr>
              <a:t>RAM versus ROM </a:t>
            </a:r>
          </a:p>
        </p:txBody>
      </p:sp>
      <p:sp>
        <p:nvSpPr>
          <p:cNvPr id="821251" name="Rectangle 3">
            <a:extLst>
              <a:ext uri="{FF2B5EF4-FFF2-40B4-BE49-F238E27FC236}">
                <a16:creationId xmlns:a16="http://schemas.microsoft.com/office/drawing/2014/main" id="{E797B0F5-2BD2-43B9-A338-E0159EA394FE}"/>
              </a:ext>
            </a:extLst>
          </p:cNvPr>
          <p:cNvSpPr>
            <a:spLocks noGrp="1" noChangeArrowheads="1"/>
          </p:cNvSpPr>
          <p:nvPr>
            <p:ph type="body" idx="1"/>
          </p:nvPr>
        </p:nvSpPr>
        <p:spPr>
          <a:xfrm>
            <a:off x="1066800" y="2057400"/>
            <a:ext cx="3657600" cy="4038600"/>
          </a:xfrm>
        </p:spPr>
        <p:txBody>
          <a:bodyPr/>
          <a:lstStyle/>
          <a:p>
            <a:pPr eaLnBrk="1" hangingPunct="1">
              <a:buFont typeface="Wingdings" panose="05000000000000000000" pitchFamily="2" charset="2"/>
              <a:buChar char="Ø"/>
            </a:pPr>
            <a:r>
              <a:rPr lang="en-US" altLang="zh-CN" sz="1900" dirty="0">
                <a:solidFill>
                  <a:srgbClr val="3333CC"/>
                </a:solidFill>
                <a:ea typeface="宋体" panose="02010600030101010101" pitchFamily="2" charset="-122"/>
              </a:rPr>
              <a:t>RAM</a:t>
            </a:r>
          </a:p>
          <a:p>
            <a:pPr lvl="1" eaLnBrk="1" hangingPunct="1">
              <a:buFont typeface="Wingdings" panose="05000000000000000000" pitchFamily="2" charset="2"/>
              <a:buChar char="ü"/>
            </a:pPr>
            <a:r>
              <a:rPr lang="en-US" altLang="zh-CN" sz="1700" dirty="0">
                <a:solidFill>
                  <a:srgbClr val="3333CC"/>
                </a:solidFill>
                <a:ea typeface="宋体" panose="02010600030101010101" pitchFamily="2" charset="-122"/>
              </a:rPr>
              <a:t>Read/write</a:t>
            </a:r>
          </a:p>
          <a:p>
            <a:pPr lvl="1" eaLnBrk="1" hangingPunct="1">
              <a:buFont typeface="Wingdings" panose="05000000000000000000" pitchFamily="2" charset="2"/>
              <a:buChar char="û"/>
            </a:pPr>
            <a:r>
              <a:rPr lang="en-US" altLang="zh-CN" sz="1700" dirty="0">
                <a:solidFill>
                  <a:srgbClr val="3333CC"/>
                </a:solidFill>
                <a:ea typeface="宋体" panose="02010600030101010101" pitchFamily="2" charset="-122"/>
              </a:rPr>
              <a:t>Volatile</a:t>
            </a:r>
          </a:p>
          <a:p>
            <a:pPr lvl="1" eaLnBrk="1" hangingPunct="1">
              <a:buFont typeface="Wingdings" panose="05000000000000000000" pitchFamily="2" charset="2"/>
              <a:buChar char="ü"/>
            </a:pPr>
            <a:r>
              <a:rPr lang="en-US" altLang="zh-CN" sz="1700" dirty="0">
                <a:solidFill>
                  <a:srgbClr val="3333CC"/>
                </a:solidFill>
                <a:ea typeface="宋体" panose="02010600030101010101" pitchFamily="2" charset="-122"/>
              </a:rPr>
              <a:t>Faster access time</a:t>
            </a:r>
          </a:p>
          <a:p>
            <a:pPr lvl="1" eaLnBrk="1" hangingPunct="1">
              <a:buFont typeface="Wingdings" panose="05000000000000000000" pitchFamily="2" charset="2"/>
              <a:buChar char="Ø"/>
            </a:pPr>
            <a:r>
              <a:rPr lang="en-US" altLang="zh-CN" sz="1700" dirty="0">
                <a:solidFill>
                  <a:srgbClr val="A50021"/>
                </a:solidFill>
                <a:ea typeface="宋体" panose="02010600030101010101" pitchFamily="2" charset="-122"/>
              </a:rPr>
              <a:t>Variants</a:t>
            </a:r>
          </a:p>
          <a:p>
            <a:pPr marL="1085850" lvl="2" eaLnBrk="1" hangingPunct="1">
              <a:buFont typeface="Wingdings" panose="05000000000000000000" pitchFamily="2" charset="2"/>
              <a:buChar char="q"/>
            </a:pPr>
            <a:r>
              <a:rPr lang="en-US" altLang="zh-CN" sz="1600" dirty="0">
                <a:solidFill>
                  <a:srgbClr val="A50021"/>
                </a:solidFill>
                <a:ea typeface="宋体" panose="02010600030101010101" pitchFamily="2" charset="-122"/>
              </a:rPr>
              <a:t>SRAM</a:t>
            </a:r>
          </a:p>
          <a:p>
            <a:pPr marL="1085850" lvl="2" eaLnBrk="1" hangingPunct="1">
              <a:buFont typeface="Wingdings" panose="05000000000000000000" pitchFamily="2" charset="2"/>
              <a:buChar char="q"/>
            </a:pPr>
            <a:r>
              <a:rPr lang="en-US" altLang="zh-CN" sz="1600" dirty="0">
                <a:solidFill>
                  <a:srgbClr val="A50021"/>
                </a:solidFill>
                <a:ea typeface="宋体" panose="02010600030101010101" pitchFamily="2" charset="-122"/>
              </a:rPr>
              <a:t>DRAM</a:t>
            </a:r>
          </a:p>
          <a:p>
            <a:pPr lvl="1" eaLnBrk="1" hangingPunct="1">
              <a:buFont typeface="Wingdings" panose="05000000000000000000" pitchFamily="2" charset="2"/>
              <a:buChar char="Ø"/>
            </a:pPr>
            <a:r>
              <a:rPr lang="en-US" altLang="zh-CN" sz="1700" dirty="0">
                <a:solidFill>
                  <a:srgbClr val="008080"/>
                </a:solidFill>
                <a:ea typeface="宋体" panose="02010600030101010101" pitchFamily="2" charset="-122"/>
              </a:rPr>
              <a:t>Application</a:t>
            </a:r>
          </a:p>
          <a:p>
            <a:pPr marL="1085850" lvl="2" eaLnBrk="1" hangingPunct="1">
              <a:buFont typeface="Wingdings" panose="05000000000000000000" pitchFamily="2" charset="2"/>
              <a:buChar char="q"/>
            </a:pPr>
            <a:r>
              <a:rPr lang="en-US" altLang="zh-CN" sz="1600" dirty="0">
                <a:solidFill>
                  <a:srgbClr val="008080"/>
                </a:solidFill>
                <a:ea typeface="宋体" panose="02010600030101010101" pitchFamily="2" charset="-122"/>
              </a:rPr>
              <a:t>Variables</a:t>
            </a:r>
          </a:p>
          <a:p>
            <a:pPr marL="1085850" lvl="2" eaLnBrk="1" hangingPunct="1">
              <a:buFont typeface="Wingdings" panose="05000000000000000000" pitchFamily="2" charset="2"/>
              <a:buChar char="q"/>
            </a:pPr>
            <a:r>
              <a:rPr lang="en-US" altLang="zh-CN" sz="1600" dirty="0">
                <a:solidFill>
                  <a:srgbClr val="008080"/>
                </a:solidFill>
                <a:ea typeface="宋体" panose="02010600030101010101" pitchFamily="2" charset="-122"/>
              </a:rPr>
              <a:t>Dynamic memory allocation</a:t>
            </a:r>
          </a:p>
          <a:p>
            <a:pPr marL="1085850" lvl="2" eaLnBrk="1" hangingPunct="1">
              <a:buFont typeface="Wingdings" panose="05000000000000000000" pitchFamily="2" charset="2"/>
              <a:buChar char="q"/>
            </a:pPr>
            <a:r>
              <a:rPr lang="en-US" altLang="zh-CN" sz="1600" dirty="0">
                <a:solidFill>
                  <a:srgbClr val="008080"/>
                </a:solidFill>
                <a:ea typeface="宋体" panose="02010600030101010101" pitchFamily="2" charset="-122"/>
              </a:rPr>
              <a:t>Heaps, stacks</a:t>
            </a:r>
          </a:p>
        </p:txBody>
      </p:sp>
      <p:sp>
        <p:nvSpPr>
          <p:cNvPr id="821252" name="Rectangle 4">
            <a:extLst>
              <a:ext uri="{FF2B5EF4-FFF2-40B4-BE49-F238E27FC236}">
                <a16:creationId xmlns:a16="http://schemas.microsoft.com/office/drawing/2014/main" id="{F423D266-34EC-4052-A619-7550CBB8BACA}"/>
              </a:ext>
            </a:extLst>
          </p:cNvPr>
          <p:cNvSpPr>
            <a:spLocks noChangeArrowheads="1"/>
          </p:cNvSpPr>
          <p:nvPr/>
        </p:nvSpPr>
        <p:spPr bwMode="auto">
          <a:xfrm>
            <a:off x="4953000" y="1981200"/>
            <a:ext cx="3657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08585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a:solidFill>
                  <a:srgbClr val="3333CC"/>
                </a:solidFill>
                <a:ea typeface="宋体" panose="02010600030101010101" pitchFamily="2" charset="-122"/>
              </a:rPr>
              <a:t>ROM</a:t>
            </a:r>
          </a:p>
          <a:p>
            <a:pPr lvl="1" eaLnBrk="1" hangingPunct="1">
              <a:spcBef>
                <a:spcPct val="20000"/>
              </a:spcBef>
              <a:buClr>
                <a:schemeClr val="accent2"/>
              </a:buClr>
              <a:buSzPct val="70000"/>
              <a:buFont typeface="Wingdings" panose="05000000000000000000" pitchFamily="2" charset="2"/>
              <a:buChar char="û"/>
            </a:pPr>
            <a:r>
              <a:rPr lang="en-US" altLang="zh-CN" sz="1700">
                <a:solidFill>
                  <a:srgbClr val="3333CC"/>
                </a:solidFill>
                <a:ea typeface="宋体" panose="02010600030101010101" pitchFamily="2" charset="-122"/>
              </a:rPr>
              <a:t>Read only</a:t>
            </a:r>
          </a:p>
          <a:p>
            <a:pPr lvl="1" eaLnBrk="1" hangingPunct="1">
              <a:spcBef>
                <a:spcPct val="20000"/>
              </a:spcBef>
              <a:buClr>
                <a:schemeClr val="accent2"/>
              </a:buClr>
              <a:buSzPct val="70000"/>
              <a:buFont typeface="Wingdings" panose="05000000000000000000" pitchFamily="2" charset="2"/>
              <a:buChar char="ü"/>
            </a:pPr>
            <a:r>
              <a:rPr lang="en-US" altLang="zh-CN" sz="1700">
                <a:solidFill>
                  <a:srgbClr val="3333CC"/>
                </a:solidFill>
                <a:ea typeface="宋体" panose="02010600030101010101" pitchFamily="2" charset="-122"/>
              </a:rPr>
              <a:t>Non-Volatile</a:t>
            </a:r>
          </a:p>
          <a:p>
            <a:pPr lvl="1" eaLnBrk="1" hangingPunct="1">
              <a:spcBef>
                <a:spcPct val="20000"/>
              </a:spcBef>
              <a:buClr>
                <a:schemeClr val="accent2"/>
              </a:buClr>
              <a:buSzPct val="70000"/>
              <a:buFont typeface="Wingdings" panose="05000000000000000000" pitchFamily="2" charset="2"/>
              <a:buChar char="û"/>
            </a:pPr>
            <a:r>
              <a:rPr lang="en-US" altLang="zh-CN" sz="1700">
                <a:solidFill>
                  <a:srgbClr val="3333CC"/>
                </a:solidFill>
                <a:ea typeface="宋体" panose="02010600030101010101" pitchFamily="2" charset="-122"/>
              </a:rPr>
              <a:t>Slower</a:t>
            </a:r>
          </a:p>
          <a:p>
            <a:pPr lvl="1" eaLnBrk="1" hangingPunct="1">
              <a:spcBef>
                <a:spcPct val="20000"/>
              </a:spcBef>
              <a:buClr>
                <a:schemeClr val="accent2"/>
              </a:buClr>
              <a:buSzPct val="70000"/>
              <a:buFont typeface="Wingdings" panose="05000000000000000000" pitchFamily="2" charset="2"/>
              <a:buChar char="Ø"/>
            </a:pPr>
            <a:r>
              <a:rPr lang="en-US" altLang="zh-CN" sz="1700">
                <a:solidFill>
                  <a:srgbClr val="A50021"/>
                </a:solidFill>
                <a:ea typeface="宋体" panose="02010600030101010101" pitchFamily="2" charset="-122"/>
              </a:rPr>
              <a:t>Variants</a:t>
            </a:r>
          </a:p>
          <a:p>
            <a:pPr lvl="2" eaLnBrk="1" hangingPunct="1">
              <a:spcBef>
                <a:spcPct val="20000"/>
              </a:spcBef>
              <a:buClr>
                <a:schemeClr val="tx2"/>
              </a:buClr>
              <a:buSzPct val="65000"/>
              <a:buFont typeface="Wingdings" panose="05000000000000000000" pitchFamily="2" charset="2"/>
              <a:buChar char="q"/>
            </a:pPr>
            <a:r>
              <a:rPr lang="en-US" altLang="zh-CN" sz="1600">
                <a:solidFill>
                  <a:srgbClr val="A50021"/>
                </a:solidFill>
                <a:ea typeface="宋体" panose="02010600030101010101" pitchFamily="2" charset="-122"/>
              </a:rPr>
              <a:t>PROM,EPROM</a:t>
            </a:r>
          </a:p>
          <a:p>
            <a:pPr lvl="2" eaLnBrk="1" hangingPunct="1">
              <a:spcBef>
                <a:spcPct val="20000"/>
              </a:spcBef>
              <a:buClr>
                <a:schemeClr val="tx2"/>
              </a:buClr>
              <a:buSzPct val="65000"/>
              <a:buFont typeface="Wingdings" panose="05000000000000000000" pitchFamily="2" charset="2"/>
              <a:buChar char="q"/>
            </a:pPr>
            <a:r>
              <a:rPr lang="en-US" altLang="zh-CN" sz="1600">
                <a:solidFill>
                  <a:srgbClr val="A50021"/>
                </a:solidFill>
                <a:ea typeface="宋体" panose="02010600030101010101" pitchFamily="2" charset="-122"/>
              </a:rPr>
              <a:t>EEPROM, FLASH</a:t>
            </a:r>
          </a:p>
          <a:p>
            <a:pPr lvl="1" eaLnBrk="1" hangingPunct="1">
              <a:spcBef>
                <a:spcPct val="20000"/>
              </a:spcBef>
              <a:buClr>
                <a:schemeClr val="accent2"/>
              </a:buClr>
              <a:buSzPct val="70000"/>
              <a:buFont typeface="Wingdings" panose="05000000000000000000" pitchFamily="2" charset="2"/>
              <a:buChar char="Ø"/>
            </a:pPr>
            <a:r>
              <a:rPr lang="en-US" altLang="zh-CN" sz="1700">
                <a:solidFill>
                  <a:srgbClr val="008080"/>
                </a:solidFill>
                <a:ea typeface="宋体" panose="02010600030101010101" pitchFamily="2" charset="-122"/>
              </a:rPr>
              <a:t>Application</a:t>
            </a:r>
          </a:p>
          <a:p>
            <a:pPr lvl="2" eaLnBrk="1" hangingPunct="1">
              <a:spcBef>
                <a:spcPct val="20000"/>
              </a:spcBef>
              <a:buClr>
                <a:schemeClr val="tx2"/>
              </a:buClr>
              <a:buSzPct val="65000"/>
              <a:buFont typeface="Wingdings" panose="05000000000000000000" pitchFamily="2" charset="2"/>
              <a:buChar char="q"/>
            </a:pPr>
            <a:r>
              <a:rPr lang="en-US" altLang="zh-CN" sz="1600">
                <a:solidFill>
                  <a:srgbClr val="008080"/>
                </a:solidFill>
                <a:ea typeface="宋体" panose="02010600030101010101" pitchFamily="2" charset="-122"/>
              </a:rPr>
              <a:t>Programs</a:t>
            </a:r>
          </a:p>
          <a:p>
            <a:pPr lvl="2" eaLnBrk="1" hangingPunct="1">
              <a:spcBef>
                <a:spcPct val="20000"/>
              </a:spcBef>
              <a:buClr>
                <a:schemeClr val="tx2"/>
              </a:buClr>
              <a:buSzPct val="65000"/>
              <a:buFont typeface="Wingdings" panose="05000000000000000000" pitchFamily="2" charset="2"/>
              <a:buChar char="q"/>
            </a:pPr>
            <a:r>
              <a:rPr lang="en-US" altLang="zh-CN" sz="1600">
                <a:solidFill>
                  <a:srgbClr val="008080"/>
                </a:solidFill>
                <a:ea typeface="宋体" panose="02010600030101010101" pitchFamily="2" charset="-122"/>
              </a:rPr>
              <a:t>Constants</a:t>
            </a:r>
          </a:p>
          <a:p>
            <a:pPr lvl="2" eaLnBrk="1" hangingPunct="1">
              <a:spcBef>
                <a:spcPct val="20000"/>
              </a:spcBef>
              <a:buClr>
                <a:schemeClr val="tx2"/>
              </a:buClr>
              <a:buSzPct val="65000"/>
              <a:buFont typeface="Wingdings" panose="05000000000000000000" pitchFamily="2" charset="2"/>
              <a:buChar char="q"/>
            </a:pPr>
            <a:r>
              <a:rPr lang="en-US" altLang="zh-CN" sz="1600">
                <a:solidFill>
                  <a:srgbClr val="008080"/>
                </a:solidFill>
                <a:ea typeface="宋体" panose="02010600030101010101" pitchFamily="2" charset="-122"/>
              </a:rPr>
              <a:t>Codes, e.t.c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6">
            <a:extLst>
              <a:ext uri="{FF2B5EF4-FFF2-40B4-BE49-F238E27FC236}">
                <a16:creationId xmlns:a16="http://schemas.microsoft.com/office/drawing/2014/main" id="{384BD1C9-589E-4874-8D55-4F54C22BC2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B8F259B7-94A4-476B-96EB-C9945CC35ADC}" type="slidenum">
              <a:rPr lang="en-US" altLang="en-US" sz="1000" b="0">
                <a:solidFill>
                  <a:schemeClr val="tx1"/>
                </a:solidFill>
              </a:rPr>
              <a:pPr eaLnBrk="1" hangingPunct="1"/>
              <a:t>14</a:t>
            </a:fld>
            <a:endParaRPr lang="en-US" altLang="en-US" sz="1000" b="0">
              <a:solidFill>
                <a:schemeClr val="tx1"/>
              </a:solidFill>
            </a:endParaRPr>
          </a:p>
        </p:txBody>
      </p:sp>
      <p:sp>
        <p:nvSpPr>
          <p:cNvPr id="27652" name="Rectangle 2">
            <a:extLst>
              <a:ext uri="{FF2B5EF4-FFF2-40B4-BE49-F238E27FC236}">
                <a16:creationId xmlns:a16="http://schemas.microsoft.com/office/drawing/2014/main" id="{AB4E00FC-1774-484B-80B8-47EBD24D1B2D}"/>
              </a:ext>
            </a:extLst>
          </p:cNvPr>
          <p:cNvSpPr>
            <a:spLocks noGrp="1" noChangeArrowheads="1"/>
          </p:cNvSpPr>
          <p:nvPr>
            <p:ph type="title"/>
          </p:nvPr>
        </p:nvSpPr>
        <p:spPr>
          <a:xfrm>
            <a:off x="304800" y="228600"/>
            <a:ext cx="7772400" cy="762000"/>
          </a:xfrm>
        </p:spPr>
        <p:txBody>
          <a:bodyPr/>
          <a:lstStyle/>
          <a:p>
            <a:pPr eaLnBrk="1" hangingPunct="1"/>
            <a:r>
              <a:rPr lang="en-US" altLang="zh-CN">
                <a:solidFill>
                  <a:srgbClr val="008080"/>
                </a:solidFill>
                <a:ea typeface="宋体" panose="02010600030101010101" pitchFamily="2" charset="-122"/>
              </a:rPr>
              <a:t>Memory Technologies </a:t>
            </a:r>
          </a:p>
        </p:txBody>
      </p:sp>
      <p:sp>
        <p:nvSpPr>
          <p:cNvPr id="871427" name="Rectangle 3">
            <a:extLst>
              <a:ext uri="{FF2B5EF4-FFF2-40B4-BE49-F238E27FC236}">
                <a16:creationId xmlns:a16="http://schemas.microsoft.com/office/drawing/2014/main" id="{945B65E2-E14C-4329-8C71-0616CA58A560}"/>
              </a:ext>
            </a:extLst>
          </p:cNvPr>
          <p:cNvSpPr>
            <a:spLocks noGrp="1" noChangeArrowheads="1"/>
          </p:cNvSpPr>
          <p:nvPr>
            <p:ph type="body" sz="half" idx="1"/>
          </p:nvPr>
        </p:nvSpPr>
        <p:spPr>
          <a:xfrm>
            <a:off x="457200" y="1295400"/>
            <a:ext cx="8229600" cy="4876800"/>
          </a:xfrm>
        </p:spPr>
        <p:txBody>
          <a:bodyPr/>
          <a:lstStyle/>
          <a:p>
            <a:pPr eaLnBrk="1" hangingPunct="1">
              <a:lnSpc>
                <a:spcPct val="90000"/>
              </a:lnSpc>
              <a:buFont typeface="Wingdings" panose="05000000000000000000" pitchFamily="2" charset="2"/>
              <a:buChar char="Ø"/>
            </a:pPr>
            <a:r>
              <a:rPr lang="en-US" altLang="zh-CN" sz="2000">
                <a:solidFill>
                  <a:srgbClr val="FF0000"/>
                </a:solidFill>
                <a:ea typeface="宋体" panose="02010600030101010101" pitchFamily="2" charset="-122"/>
              </a:rPr>
              <a:t>DRAM: Dynamic Random Access Memory</a:t>
            </a:r>
            <a:r>
              <a:rPr lang="en-US" altLang="zh-CN" sz="2000">
                <a:ea typeface="宋体" panose="02010600030101010101" pitchFamily="2" charset="-122"/>
              </a:rPr>
              <a:t> </a:t>
            </a:r>
          </a:p>
          <a:p>
            <a:pPr marL="742950" lvl="1" indent="-285750" eaLnBrk="1" hangingPunct="1">
              <a:lnSpc>
                <a:spcPct val="90000"/>
              </a:lnSpc>
              <a:buFont typeface="Wingdings" panose="05000000000000000000" pitchFamily="2" charset="2"/>
              <a:buChar char="ü"/>
            </a:pPr>
            <a:r>
              <a:rPr lang="en-US" altLang="zh-CN" sz="2000" i="1">
                <a:ea typeface="宋体" panose="02010600030101010101" pitchFamily="2" charset="-122"/>
              </a:rPr>
              <a:t>upside</a:t>
            </a:r>
            <a:r>
              <a:rPr lang="en-US" altLang="zh-CN" sz="2000">
                <a:ea typeface="宋体" panose="02010600030101010101" pitchFamily="2" charset="-122"/>
              </a:rPr>
              <a:t>: very dense (1 transistor/capacitor per bit) and inexpensive </a:t>
            </a:r>
          </a:p>
          <a:p>
            <a:pPr marL="742950" lvl="1" indent="-285750" eaLnBrk="1" hangingPunct="1">
              <a:lnSpc>
                <a:spcPct val="90000"/>
              </a:lnSpc>
              <a:buFont typeface="Wingdings" panose="05000000000000000000" pitchFamily="2" charset="2"/>
              <a:buChar char="û"/>
            </a:pPr>
            <a:r>
              <a:rPr lang="en-US" altLang="zh-CN" sz="2000" i="1">
                <a:ea typeface="宋体" panose="02010600030101010101" pitchFamily="2" charset="-122"/>
              </a:rPr>
              <a:t>downside</a:t>
            </a:r>
            <a:r>
              <a:rPr lang="en-US" altLang="zh-CN" sz="2000">
                <a:ea typeface="宋体" panose="02010600030101010101" pitchFamily="2" charset="-122"/>
              </a:rPr>
              <a:t>: requires refresh and often not the fastest access times </a:t>
            </a:r>
          </a:p>
          <a:p>
            <a:pPr marL="742950" lvl="1" indent="-285750" eaLnBrk="1" hangingPunct="1">
              <a:lnSpc>
                <a:spcPct val="90000"/>
              </a:lnSpc>
              <a:buFont typeface="Wingdings" panose="05000000000000000000" pitchFamily="2" charset="2"/>
              <a:buChar char="q"/>
            </a:pPr>
            <a:r>
              <a:rPr lang="en-US" altLang="zh-CN" sz="2000">
                <a:solidFill>
                  <a:srgbClr val="3333CC"/>
                </a:solidFill>
                <a:ea typeface="宋体" panose="02010600030101010101" pitchFamily="2" charset="-122"/>
              </a:rPr>
              <a:t>often used for main memories </a:t>
            </a:r>
          </a:p>
          <a:p>
            <a:pPr eaLnBrk="1" hangingPunct="1">
              <a:lnSpc>
                <a:spcPct val="90000"/>
              </a:lnSpc>
              <a:buFont typeface="Wingdings" panose="05000000000000000000" pitchFamily="2" charset="2"/>
              <a:buChar char="Ø"/>
            </a:pPr>
            <a:r>
              <a:rPr lang="en-US" altLang="zh-CN" sz="2000">
                <a:solidFill>
                  <a:srgbClr val="FF0000"/>
                </a:solidFill>
                <a:ea typeface="宋体" panose="02010600030101010101" pitchFamily="2" charset="-122"/>
              </a:rPr>
              <a:t>SRAM: Static Random Access Memory</a:t>
            </a:r>
            <a:r>
              <a:rPr lang="en-US" altLang="zh-CN" sz="2000">
                <a:ea typeface="宋体" panose="02010600030101010101" pitchFamily="2" charset="-122"/>
              </a:rPr>
              <a:t> </a:t>
            </a:r>
          </a:p>
          <a:p>
            <a:pPr marL="742950" lvl="1" indent="-285750" eaLnBrk="1" hangingPunct="1">
              <a:lnSpc>
                <a:spcPct val="90000"/>
              </a:lnSpc>
              <a:buFont typeface="Wingdings" panose="05000000000000000000" pitchFamily="2" charset="2"/>
              <a:buChar char="ü"/>
            </a:pPr>
            <a:r>
              <a:rPr lang="en-US" altLang="zh-CN" sz="2000" i="1">
                <a:ea typeface="宋体" panose="02010600030101010101" pitchFamily="2" charset="-122"/>
              </a:rPr>
              <a:t>upside</a:t>
            </a:r>
            <a:r>
              <a:rPr lang="en-US" altLang="zh-CN" sz="2000">
                <a:ea typeface="宋体" panose="02010600030101010101" pitchFamily="2" charset="-122"/>
              </a:rPr>
              <a:t>: fast and no refresh required </a:t>
            </a:r>
          </a:p>
          <a:p>
            <a:pPr marL="742950" lvl="1" indent="-285750" eaLnBrk="1" hangingPunct="1">
              <a:lnSpc>
                <a:spcPct val="90000"/>
              </a:lnSpc>
              <a:buFont typeface="Wingdings" panose="05000000000000000000" pitchFamily="2" charset="2"/>
              <a:buChar char="û"/>
            </a:pPr>
            <a:r>
              <a:rPr lang="en-US" altLang="zh-CN" sz="2000" i="1">
                <a:ea typeface="宋体" panose="02010600030101010101" pitchFamily="2" charset="-122"/>
              </a:rPr>
              <a:t>downside</a:t>
            </a:r>
            <a:r>
              <a:rPr lang="en-US" altLang="zh-CN" sz="2000">
                <a:ea typeface="宋体" panose="02010600030101010101" pitchFamily="2" charset="-122"/>
              </a:rPr>
              <a:t>: not so dense (6 transistors per cell) and not so cheap </a:t>
            </a:r>
          </a:p>
          <a:p>
            <a:pPr marL="742950" lvl="1" indent="-285750" eaLnBrk="1" hangingPunct="1">
              <a:lnSpc>
                <a:spcPct val="90000"/>
              </a:lnSpc>
              <a:buFont typeface="Wingdings" panose="05000000000000000000" pitchFamily="2" charset="2"/>
              <a:buChar char="q"/>
            </a:pPr>
            <a:r>
              <a:rPr lang="en-US" altLang="zh-CN" sz="2000">
                <a:solidFill>
                  <a:srgbClr val="3333CC"/>
                </a:solidFill>
                <a:ea typeface="宋体" panose="02010600030101010101" pitchFamily="2" charset="-122"/>
              </a:rPr>
              <a:t>often used for caches</a:t>
            </a:r>
            <a:r>
              <a:rPr lang="en-US" altLang="zh-CN" sz="2000">
                <a:ea typeface="宋体" panose="02010600030101010101" pitchFamily="2" charset="-122"/>
              </a:rPr>
              <a:t> </a:t>
            </a:r>
          </a:p>
          <a:p>
            <a:pPr eaLnBrk="1" hangingPunct="1">
              <a:lnSpc>
                <a:spcPct val="90000"/>
              </a:lnSpc>
              <a:buFont typeface="Wingdings" panose="05000000000000000000" pitchFamily="2" charset="2"/>
              <a:buChar char="Ø"/>
            </a:pPr>
            <a:r>
              <a:rPr lang="en-US" altLang="zh-CN" sz="2000">
                <a:solidFill>
                  <a:srgbClr val="FF0000"/>
                </a:solidFill>
                <a:ea typeface="宋体" panose="02010600030101010101" pitchFamily="2" charset="-122"/>
              </a:rPr>
              <a:t>ROM: Read</a:t>
            </a:r>
            <a:r>
              <a:rPr lang="en-US" altLang="zh-CN" sz="2000">
                <a:solidFill>
                  <a:srgbClr val="FF0000"/>
                </a:solidFill>
                <a:latin typeface="Times New Roman" panose="02020603050405020304" pitchFamily="18" charset="0"/>
                <a:ea typeface="宋体" panose="02010600030101010101" pitchFamily="2" charset="-122"/>
              </a:rPr>
              <a:t>­</a:t>
            </a:r>
            <a:r>
              <a:rPr lang="en-US" altLang="zh-CN" sz="2000">
                <a:solidFill>
                  <a:srgbClr val="FF0000"/>
                </a:solidFill>
                <a:ea typeface="宋体" panose="02010600030101010101" pitchFamily="2" charset="-122"/>
              </a:rPr>
              <a:t>Only Memory</a:t>
            </a:r>
            <a:r>
              <a:rPr lang="en-US" altLang="zh-CN" sz="2000">
                <a:ea typeface="宋体" panose="02010600030101010101" pitchFamily="2" charset="-122"/>
              </a:rPr>
              <a:t> (Flash, EPROM, EEPROM)</a:t>
            </a:r>
          </a:p>
          <a:p>
            <a:pPr marL="742950" lvl="1" indent="-285750" eaLnBrk="1" hangingPunct="1">
              <a:lnSpc>
                <a:spcPct val="90000"/>
              </a:lnSpc>
              <a:buFont typeface="Wingdings" panose="05000000000000000000" pitchFamily="2" charset="2"/>
              <a:buChar char="ü"/>
            </a:pPr>
            <a:r>
              <a:rPr lang="en-US" altLang="zh-CN" sz="1800">
                <a:ea typeface="宋体" panose="02010600030101010101" pitchFamily="2" charset="-122"/>
              </a:rPr>
              <a:t>Upside: nonvolatile</a:t>
            </a:r>
          </a:p>
          <a:p>
            <a:pPr marL="742950" lvl="1" indent="-285750" eaLnBrk="1" hangingPunct="1">
              <a:lnSpc>
                <a:spcPct val="90000"/>
              </a:lnSpc>
              <a:buFont typeface="Wingdings" panose="05000000000000000000" pitchFamily="2" charset="2"/>
              <a:buChar char="û"/>
            </a:pPr>
            <a:r>
              <a:rPr lang="en-US" altLang="zh-CN" sz="1800">
                <a:ea typeface="宋体" panose="02010600030101010101" pitchFamily="2" charset="-122"/>
              </a:rPr>
              <a:t>Downside: Slow to write to</a:t>
            </a:r>
          </a:p>
          <a:p>
            <a:pPr marL="742950" lvl="1" indent="-285750" eaLnBrk="1" hangingPunct="1">
              <a:lnSpc>
                <a:spcPct val="90000"/>
              </a:lnSpc>
              <a:buFont typeface="Wingdings" panose="05000000000000000000" pitchFamily="2" charset="2"/>
              <a:buChar char="q"/>
            </a:pPr>
            <a:r>
              <a:rPr lang="en-US" altLang="zh-CN" sz="2000">
                <a:solidFill>
                  <a:srgbClr val="3333CC"/>
                </a:solidFill>
                <a:ea typeface="宋体" panose="02010600030101010101" pitchFamily="2" charset="-122"/>
              </a:rPr>
              <a:t>often used for bootstrapping, implementing functions (SQRT)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a:extLst>
              <a:ext uri="{FF2B5EF4-FFF2-40B4-BE49-F238E27FC236}">
                <a16:creationId xmlns:a16="http://schemas.microsoft.com/office/drawing/2014/main" id="{5CD77DAA-B816-418B-BC5B-52FE95291E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5095392-841C-45AF-BFEE-A48A2AAA551E}" type="slidenum">
              <a:rPr lang="en-US" altLang="en-US" sz="1000" b="0">
                <a:solidFill>
                  <a:schemeClr val="tx1"/>
                </a:solidFill>
              </a:rPr>
              <a:pPr eaLnBrk="1" hangingPunct="1"/>
              <a:t>15</a:t>
            </a:fld>
            <a:endParaRPr lang="en-US" altLang="en-US" sz="1000" b="0">
              <a:solidFill>
                <a:schemeClr val="tx1"/>
              </a:solidFill>
            </a:endParaRPr>
          </a:p>
        </p:txBody>
      </p:sp>
      <p:sp>
        <p:nvSpPr>
          <p:cNvPr id="28676" name="Rectangle 2">
            <a:extLst>
              <a:ext uri="{FF2B5EF4-FFF2-40B4-BE49-F238E27FC236}">
                <a16:creationId xmlns:a16="http://schemas.microsoft.com/office/drawing/2014/main" id="{4C35C12E-2179-4A51-85BC-12B53FB58849}"/>
              </a:ext>
            </a:extLst>
          </p:cNvPr>
          <p:cNvSpPr>
            <a:spLocks noGrp="1" noChangeArrowheads="1"/>
          </p:cNvSpPr>
          <p:nvPr>
            <p:ph type="title"/>
          </p:nvPr>
        </p:nvSpPr>
        <p:spPr>
          <a:xfrm>
            <a:off x="304800" y="228600"/>
            <a:ext cx="7772400" cy="762000"/>
          </a:xfrm>
        </p:spPr>
        <p:txBody>
          <a:bodyPr/>
          <a:lstStyle/>
          <a:p>
            <a:pPr eaLnBrk="1" hangingPunct="1"/>
            <a:r>
              <a:rPr lang="en-US" altLang="zh-CN" sz="4000">
                <a:solidFill>
                  <a:srgbClr val="008080"/>
                </a:solidFill>
                <a:ea typeface="宋体" panose="02010600030101010101" pitchFamily="2" charset="-122"/>
              </a:rPr>
              <a:t>Static RAM</a:t>
            </a:r>
          </a:p>
        </p:txBody>
      </p:sp>
      <p:pic>
        <p:nvPicPr>
          <p:cNvPr id="28677" name="Picture 4">
            <a:extLst>
              <a:ext uri="{FF2B5EF4-FFF2-40B4-BE49-F238E27FC236}">
                <a16:creationId xmlns:a16="http://schemas.microsoft.com/office/drawing/2014/main" id="{C65605DB-76EC-470E-B7E7-53B91DEFC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96" y="1277030"/>
            <a:ext cx="83058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5">
            <a:extLst>
              <a:ext uri="{FF2B5EF4-FFF2-40B4-BE49-F238E27FC236}">
                <a16:creationId xmlns:a16="http://schemas.microsoft.com/office/drawing/2014/main" id="{BFEB174D-552B-479A-B032-90495F58DC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3BB2353-ECE4-4772-8E53-5D1C23730CE6}" type="slidenum">
              <a:rPr lang="en-US" altLang="zh-CN" sz="1000" b="0">
                <a:solidFill>
                  <a:schemeClr val="tx1"/>
                </a:solidFill>
                <a:ea typeface="宋体" panose="02010600030101010101" pitchFamily="2" charset="-122"/>
              </a:rPr>
              <a:pPr eaLnBrk="1" hangingPunct="1"/>
              <a:t>16</a:t>
            </a:fld>
            <a:endParaRPr lang="en-US" altLang="zh-CN" sz="1000" b="0">
              <a:solidFill>
                <a:schemeClr val="tx1"/>
              </a:solidFill>
              <a:ea typeface="宋体" panose="02010600030101010101" pitchFamily="2" charset="-122"/>
            </a:endParaRPr>
          </a:p>
        </p:txBody>
      </p:sp>
      <p:sp>
        <p:nvSpPr>
          <p:cNvPr id="29700" name="Rectangle 2">
            <a:extLst>
              <a:ext uri="{FF2B5EF4-FFF2-40B4-BE49-F238E27FC236}">
                <a16:creationId xmlns:a16="http://schemas.microsoft.com/office/drawing/2014/main" id="{4926750B-1867-4833-B9FD-6E5066A79D0D}"/>
              </a:ext>
            </a:extLst>
          </p:cNvPr>
          <p:cNvSpPr>
            <a:spLocks noGrp="1" noChangeArrowheads="1"/>
          </p:cNvSpPr>
          <p:nvPr>
            <p:ph type="title"/>
          </p:nvPr>
        </p:nvSpPr>
        <p:spPr>
          <a:xfrm>
            <a:off x="825953" y="352447"/>
            <a:ext cx="7313613" cy="682625"/>
          </a:xfrm>
        </p:spPr>
        <p:txBody>
          <a:bodyPr>
            <a:normAutofit fontScale="90000"/>
          </a:bodyPr>
          <a:lstStyle/>
          <a:p>
            <a:pPr eaLnBrk="1" hangingPunct="1"/>
            <a:r>
              <a:rPr lang="en-US" altLang="zh-CN" dirty="0">
                <a:solidFill>
                  <a:srgbClr val="008080"/>
                </a:solidFill>
                <a:ea typeface="宋体" panose="02010600030101010101" pitchFamily="2" charset="-122"/>
              </a:rPr>
              <a:t>16 X 1 RAM</a:t>
            </a:r>
          </a:p>
        </p:txBody>
      </p:sp>
      <p:pic>
        <p:nvPicPr>
          <p:cNvPr id="29701" name="Picture 3">
            <a:extLst>
              <a:ext uri="{FF2B5EF4-FFF2-40B4-BE49-F238E27FC236}">
                <a16:creationId xmlns:a16="http://schemas.microsoft.com/office/drawing/2014/main" id="{C94DC541-0D30-419F-AD80-C4E15A423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0111"/>
            <a:ext cx="533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14084" name="Rectangle 4">
            <a:extLst>
              <a:ext uri="{FF2B5EF4-FFF2-40B4-BE49-F238E27FC236}">
                <a16:creationId xmlns:a16="http://schemas.microsoft.com/office/drawing/2014/main" id="{BB7C0822-DD73-4266-AB9D-3E9351D8CB7C}"/>
              </a:ext>
            </a:extLst>
          </p:cNvPr>
          <p:cNvSpPr>
            <a:spLocks noGrp="1" noChangeArrowheads="1"/>
          </p:cNvSpPr>
          <p:nvPr>
            <p:ph type="body" idx="1"/>
          </p:nvPr>
        </p:nvSpPr>
        <p:spPr>
          <a:xfrm>
            <a:off x="5412920" y="1261382"/>
            <a:ext cx="3453493" cy="3506787"/>
          </a:xfrm>
        </p:spPr>
        <p:txBody>
          <a:bodyPr/>
          <a:lstStyle/>
          <a:p>
            <a:pPr eaLnBrk="1" hangingPunct="1">
              <a:lnSpc>
                <a:spcPct val="80000"/>
              </a:lnSpc>
              <a:buFont typeface="Wingdings" panose="05000000000000000000" pitchFamily="2" charset="2"/>
              <a:buChar char="Ø"/>
            </a:pPr>
            <a:r>
              <a:rPr lang="en-US" altLang="zh-CN" sz="2500" dirty="0">
                <a:solidFill>
                  <a:srgbClr val="006666"/>
                </a:solidFill>
                <a:ea typeface="宋体" panose="02010600030101010101" pitchFamily="2" charset="-122"/>
              </a:rPr>
              <a:t>4 address lines required to access 16 locations.</a:t>
            </a:r>
          </a:p>
          <a:p>
            <a:pPr eaLnBrk="1" hangingPunct="1">
              <a:lnSpc>
                <a:spcPct val="80000"/>
              </a:lnSpc>
              <a:buFont typeface="Wingdings" panose="05000000000000000000" pitchFamily="2" charset="2"/>
              <a:buChar char="Ø"/>
            </a:pPr>
            <a:r>
              <a:rPr lang="en-US" altLang="zh-CN" sz="2500" dirty="0">
                <a:solidFill>
                  <a:srgbClr val="0000FF"/>
                </a:solidFill>
                <a:ea typeface="宋体" panose="02010600030101010101" pitchFamily="2" charset="-122"/>
              </a:rPr>
              <a:t>A Decoder is added to select the different words (each 1 bit wide).</a:t>
            </a:r>
          </a:p>
          <a:p>
            <a:pPr eaLnBrk="1" hangingPunct="1">
              <a:lnSpc>
                <a:spcPct val="80000"/>
              </a:lnSpc>
              <a:buFont typeface="Wingdings" panose="05000000000000000000" pitchFamily="2" charset="2"/>
              <a:buChar char="Ø"/>
            </a:pPr>
            <a:r>
              <a:rPr lang="en-US" altLang="zh-CN" sz="2500" dirty="0">
                <a:solidFill>
                  <a:srgbClr val="0000FF"/>
                </a:solidFill>
                <a:ea typeface="宋体" panose="02010600030101010101" pitchFamily="2" charset="-122"/>
              </a:rPr>
              <a:t>For 16 words we need a 4-to-16 line Decoder</a:t>
            </a:r>
          </a:p>
        </p:txBody>
      </p:sp>
      <p:sp>
        <p:nvSpPr>
          <p:cNvPr id="29703" name="Oval 5">
            <a:extLst>
              <a:ext uri="{FF2B5EF4-FFF2-40B4-BE49-F238E27FC236}">
                <a16:creationId xmlns:a16="http://schemas.microsoft.com/office/drawing/2014/main" id="{0C9FAF17-98D7-40CB-A61C-333DC612D78E}"/>
              </a:ext>
            </a:extLst>
          </p:cNvPr>
          <p:cNvSpPr>
            <a:spLocks noChangeArrowheads="1"/>
          </p:cNvSpPr>
          <p:nvPr/>
        </p:nvSpPr>
        <p:spPr bwMode="auto">
          <a:xfrm>
            <a:off x="4656364" y="5071382"/>
            <a:ext cx="457200" cy="609600"/>
          </a:xfrm>
          <a:prstGeom prst="ellipse">
            <a:avLst/>
          </a:prstGeom>
          <a:noFill/>
          <a:ln w="3810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4086" name="Rectangle 6">
            <a:extLst>
              <a:ext uri="{FF2B5EF4-FFF2-40B4-BE49-F238E27FC236}">
                <a16:creationId xmlns:a16="http://schemas.microsoft.com/office/drawing/2014/main" id="{51E5AAB9-DBC8-42C8-8F05-26EBEEFFBA57}"/>
              </a:ext>
            </a:extLst>
          </p:cNvPr>
          <p:cNvSpPr>
            <a:spLocks noChangeArrowheads="1"/>
          </p:cNvSpPr>
          <p:nvPr/>
        </p:nvSpPr>
        <p:spPr bwMode="auto">
          <a:xfrm>
            <a:off x="465364" y="1566182"/>
            <a:ext cx="381000" cy="1352550"/>
          </a:xfrm>
          <a:prstGeom prst="rect">
            <a:avLst/>
          </a:prstGeom>
          <a:noFill/>
          <a:ln w="38100" cap="sq">
            <a:solidFill>
              <a:srgbClr val="3399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4087" name="Rectangle 7">
            <a:extLst>
              <a:ext uri="{FF2B5EF4-FFF2-40B4-BE49-F238E27FC236}">
                <a16:creationId xmlns:a16="http://schemas.microsoft.com/office/drawing/2014/main" id="{BD884818-269D-4CBF-A035-508688CB2CEC}"/>
              </a:ext>
            </a:extLst>
          </p:cNvPr>
          <p:cNvSpPr>
            <a:spLocks noChangeArrowheads="1"/>
          </p:cNvSpPr>
          <p:nvPr/>
        </p:nvSpPr>
        <p:spPr bwMode="auto">
          <a:xfrm>
            <a:off x="2217964" y="1261382"/>
            <a:ext cx="2895600" cy="4724400"/>
          </a:xfrm>
          <a:prstGeom prst="rect">
            <a:avLst/>
          </a:prstGeom>
          <a:noFill/>
          <a:ln w="38100" algn="ctr">
            <a:solidFill>
              <a:srgbClr val="FF00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4088" name="AutoShape 8">
            <a:extLst>
              <a:ext uri="{FF2B5EF4-FFF2-40B4-BE49-F238E27FC236}">
                <a16:creationId xmlns:a16="http://schemas.microsoft.com/office/drawing/2014/main" id="{689CFDD6-FE5B-4AE7-ACC8-8CDD14DB3971}"/>
              </a:ext>
            </a:extLst>
          </p:cNvPr>
          <p:cNvSpPr>
            <a:spLocks noChangeArrowheads="1"/>
          </p:cNvSpPr>
          <p:nvPr/>
        </p:nvSpPr>
        <p:spPr bwMode="auto">
          <a:xfrm>
            <a:off x="1684564" y="4004582"/>
            <a:ext cx="381000" cy="152400"/>
          </a:xfrm>
          <a:prstGeom prst="leftRightArrow">
            <a:avLst>
              <a:gd name="adj1" fmla="val 50000"/>
              <a:gd name="adj2" fmla="val 50000"/>
            </a:avLst>
          </a:prstGeom>
          <a:solidFill>
            <a:srgbClr val="FF0000"/>
          </a:solidFill>
          <a:ln w="12700" cap="sq" algn="ctr">
            <a:solidFill>
              <a:srgbClr val="FF0000"/>
            </a:solidFill>
            <a:miter lim="800000"/>
            <a:headEnd type="none" w="sm" len="sm"/>
            <a:tailEnd type="none" w="sm" len="sm"/>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5">
            <a:extLst>
              <a:ext uri="{FF2B5EF4-FFF2-40B4-BE49-F238E27FC236}">
                <a16:creationId xmlns:a16="http://schemas.microsoft.com/office/drawing/2014/main" id="{E95671F4-EA70-4845-8B46-A98401B09F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457E454-2852-4087-B87D-1623CF67545B}" type="slidenum">
              <a:rPr lang="en-US" altLang="zh-CN" sz="1000" b="0">
                <a:solidFill>
                  <a:schemeClr val="tx1"/>
                </a:solidFill>
                <a:ea typeface="宋体" panose="02010600030101010101" pitchFamily="2" charset="-122"/>
              </a:rPr>
              <a:pPr eaLnBrk="1" hangingPunct="1"/>
              <a:t>17</a:t>
            </a:fld>
            <a:endParaRPr lang="en-US" altLang="zh-CN" sz="1000" b="0">
              <a:solidFill>
                <a:schemeClr val="tx1"/>
              </a:solidFill>
              <a:ea typeface="宋体" panose="02010600030101010101" pitchFamily="2" charset="-122"/>
            </a:endParaRPr>
          </a:p>
        </p:txBody>
      </p:sp>
      <p:sp>
        <p:nvSpPr>
          <p:cNvPr id="30724" name="Rectangle 2">
            <a:extLst>
              <a:ext uri="{FF2B5EF4-FFF2-40B4-BE49-F238E27FC236}">
                <a16:creationId xmlns:a16="http://schemas.microsoft.com/office/drawing/2014/main" id="{9EF0C1EB-7CE6-492E-99A0-9A4A208BE943}"/>
              </a:ext>
            </a:extLst>
          </p:cNvPr>
          <p:cNvSpPr>
            <a:spLocks noGrp="1" noChangeArrowheads="1"/>
          </p:cNvSpPr>
          <p:nvPr>
            <p:ph type="title"/>
          </p:nvPr>
        </p:nvSpPr>
        <p:spPr>
          <a:xfrm>
            <a:off x="732065" y="306387"/>
            <a:ext cx="7313613" cy="758825"/>
          </a:xfrm>
        </p:spPr>
        <p:txBody>
          <a:bodyPr/>
          <a:lstStyle/>
          <a:p>
            <a:pPr eaLnBrk="1" hangingPunct="1"/>
            <a:r>
              <a:rPr lang="en-US" altLang="zh-CN" dirty="0">
                <a:solidFill>
                  <a:srgbClr val="008080"/>
                </a:solidFill>
                <a:ea typeface="宋体" panose="02010600030101010101" pitchFamily="2" charset="-122"/>
              </a:rPr>
              <a:t>Row/Column</a:t>
            </a:r>
          </a:p>
        </p:txBody>
      </p:sp>
      <p:sp>
        <p:nvSpPr>
          <p:cNvPr id="815107" name="Rectangle 3">
            <a:extLst>
              <a:ext uri="{FF2B5EF4-FFF2-40B4-BE49-F238E27FC236}">
                <a16:creationId xmlns:a16="http://schemas.microsoft.com/office/drawing/2014/main" id="{9B22B042-5445-450F-BBF3-87995FEC7844}"/>
              </a:ext>
            </a:extLst>
          </p:cNvPr>
          <p:cNvSpPr>
            <a:spLocks noGrp="1" noChangeArrowheads="1"/>
          </p:cNvSpPr>
          <p:nvPr>
            <p:ph type="body" idx="1"/>
          </p:nvPr>
        </p:nvSpPr>
        <p:spPr>
          <a:xfrm>
            <a:off x="732064" y="1466850"/>
            <a:ext cx="7313613" cy="4419600"/>
          </a:xfrm>
        </p:spPr>
        <p:txBody>
          <a:bodyPr/>
          <a:lstStyle/>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Practical memories contains thousands of words!!</a:t>
            </a:r>
          </a:p>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If RAM gets large, there is a huge decoder</a:t>
            </a:r>
          </a:p>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Also run into chip layout issues</a:t>
            </a:r>
          </a:p>
          <a:p>
            <a:pPr eaLnBrk="1" hangingPunct="1">
              <a:buFont typeface="Wingdings" panose="05000000000000000000" pitchFamily="2" charset="2"/>
              <a:buChar char="Ø"/>
            </a:pPr>
            <a:r>
              <a:rPr lang="en-US" altLang="zh-CN" dirty="0">
                <a:solidFill>
                  <a:srgbClr val="FF0000"/>
                </a:solidFill>
                <a:ea typeface="宋体" panose="02010600030101010101" pitchFamily="2" charset="-122"/>
              </a:rPr>
              <a:t>How can we change the structure of Memory to solve this problem?</a:t>
            </a:r>
          </a:p>
          <a:p>
            <a:pPr lvl="1" eaLnBrk="1" hangingPunct="1">
              <a:buFont typeface="Wingdings" panose="05000000000000000000" pitchFamily="2" charset="2"/>
              <a:buChar char="q"/>
            </a:pPr>
            <a:r>
              <a:rPr lang="en-US" altLang="zh-CN" dirty="0">
                <a:solidFill>
                  <a:srgbClr val="0000FF"/>
                </a:solidFill>
                <a:ea typeface="宋体" panose="02010600030101010101" pitchFamily="2" charset="-122"/>
              </a:rPr>
              <a:t>Rearrange the memory into “2D” i.e.,  matrix layout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5">
            <a:extLst>
              <a:ext uri="{FF2B5EF4-FFF2-40B4-BE49-F238E27FC236}">
                <a16:creationId xmlns:a16="http://schemas.microsoft.com/office/drawing/2014/main" id="{C792A236-408C-4BDA-8FF5-E95BE2E090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714ADBF-9161-4827-969D-2B83F024712B}" type="slidenum">
              <a:rPr lang="en-US" altLang="zh-CN" sz="1000" b="0">
                <a:solidFill>
                  <a:schemeClr val="tx1"/>
                </a:solidFill>
                <a:ea typeface="宋体" panose="02010600030101010101" pitchFamily="2" charset="-122"/>
              </a:rPr>
              <a:pPr eaLnBrk="1" hangingPunct="1"/>
              <a:t>18</a:t>
            </a:fld>
            <a:endParaRPr lang="en-US" altLang="zh-CN" sz="1000" b="0">
              <a:solidFill>
                <a:schemeClr val="tx1"/>
              </a:solidFill>
              <a:ea typeface="宋体" panose="02010600030101010101" pitchFamily="2" charset="-122"/>
            </a:endParaRPr>
          </a:p>
        </p:txBody>
      </p:sp>
      <p:sp>
        <p:nvSpPr>
          <p:cNvPr id="31748" name="Rectangle 2">
            <a:extLst>
              <a:ext uri="{FF2B5EF4-FFF2-40B4-BE49-F238E27FC236}">
                <a16:creationId xmlns:a16="http://schemas.microsoft.com/office/drawing/2014/main" id="{A28924EB-0E9A-4C5A-9B83-D71292EE887C}"/>
              </a:ext>
            </a:extLst>
          </p:cNvPr>
          <p:cNvSpPr>
            <a:spLocks noGrp="1" noChangeArrowheads="1"/>
          </p:cNvSpPr>
          <p:nvPr>
            <p:ph type="title"/>
          </p:nvPr>
        </p:nvSpPr>
        <p:spPr>
          <a:xfrm>
            <a:off x="1219200" y="304800"/>
            <a:ext cx="7313613" cy="835025"/>
          </a:xfrm>
        </p:spPr>
        <p:txBody>
          <a:bodyPr/>
          <a:lstStyle/>
          <a:p>
            <a:pPr eaLnBrk="1" hangingPunct="1"/>
            <a:r>
              <a:rPr lang="en-US" altLang="zh-CN">
                <a:solidFill>
                  <a:srgbClr val="008080"/>
                </a:solidFill>
                <a:ea typeface="宋体" panose="02010600030101010101" pitchFamily="2" charset="-122"/>
              </a:rPr>
              <a:t>16 X 1 as 4 X 4 Array</a:t>
            </a:r>
          </a:p>
        </p:txBody>
      </p:sp>
      <p:pic>
        <p:nvPicPr>
          <p:cNvPr id="31749" name="Picture 3">
            <a:extLst>
              <a:ext uri="{FF2B5EF4-FFF2-40B4-BE49-F238E27FC236}">
                <a16:creationId xmlns:a16="http://schemas.microsoft.com/office/drawing/2014/main" id="{4753B034-3FDC-480F-B310-6DFA55B69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32" y="1371600"/>
            <a:ext cx="502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16132" name="Rectangle 4">
            <a:extLst>
              <a:ext uri="{FF2B5EF4-FFF2-40B4-BE49-F238E27FC236}">
                <a16:creationId xmlns:a16="http://schemas.microsoft.com/office/drawing/2014/main" id="{5AF444AD-48A9-4066-A9C3-56D257F0A626}"/>
              </a:ext>
            </a:extLst>
          </p:cNvPr>
          <p:cNvSpPr>
            <a:spLocks noGrp="1" noChangeArrowheads="1"/>
          </p:cNvSpPr>
          <p:nvPr>
            <p:ph type="body" idx="1"/>
          </p:nvPr>
        </p:nvSpPr>
        <p:spPr>
          <a:xfrm>
            <a:off x="5519738" y="1827213"/>
            <a:ext cx="3163887" cy="3582987"/>
          </a:xfrm>
        </p:spPr>
        <p:txBody>
          <a:bodyPr/>
          <a:lstStyle/>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Two decoders</a:t>
            </a:r>
          </a:p>
          <a:p>
            <a:pPr lvl="1" eaLnBrk="1" hangingPunct="1">
              <a:buFont typeface="Wingdings" panose="05000000000000000000" pitchFamily="2" charset="2"/>
              <a:buChar char="q"/>
            </a:pPr>
            <a:r>
              <a:rPr lang="en-US" altLang="zh-CN" dirty="0">
                <a:solidFill>
                  <a:srgbClr val="0000FF"/>
                </a:solidFill>
                <a:ea typeface="宋体" panose="02010600030101010101" pitchFamily="2" charset="-122"/>
              </a:rPr>
              <a:t>Row</a:t>
            </a:r>
          </a:p>
          <a:p>
            <a:pPr lvl="1" eaLnBrk="1" hangingPunct="1">
              <a:buFont typeface="Wingdings" panose="05000000000000000000" pitchFamily="2" charset="2"/>
              <a:buChar char="q"/>
            </a:pPr>
            <a:r>
              <a:rPr lang="en-US" altLang="zh-CN" dirty="0">
                <a:solidFill>
                  <a:srgbClr val="0000FF"/>
                </a:solidFill>
                <a:ea typeface="宋体" panose="02010600030101010101" pitchFamily="2" charset="-122"/>
              </a:rPr>
              <a:t>Column</a:t>
            </a:r>
          </a:p>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Address just broken up</a:t>
            </a:r>
          </a:p>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Not visible from outside</a:t>
            </a:r>
          </a:p>
        </p:txBody>
      </p:sp>
      <p:sp>
        <p:nvSpPr>
          <p:cNvPr id="816133" name="Line 5">
            <a:extLst>
              <a:ext uri="{FF2B5EF4-FFF2-40B4-BE49-F238E27FC236}">
                <a16:creationId xmlns:a16="http://schemas.microsoft.com/office/drawing/2014/main" id="{A6FBDF29-7BF4-4634-AB84-379F899D9018}"/>
              </a:ext>
            </a:extLst>
          </p:cNvPr>
          <p:cNvSpPr>
            <a:spLocks noChangeShapeType="1"/>
          </p:cNvSpPr>
          <p:nvPr/>
        </p:nvSpPr>
        <p:spPr bwMode="auto">
          <a:xfrm flipV="1">
            <a:off x="269421" y="3733800"/>
            <a:ext cx="609600" cy="762000"/>
          </a:xfrm>
          <a:prstGeom prst="line">
            <a:avLst/>
          </a:prstGeom>
          <a:noFill/>
          <a:ln w="762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816134" name="Line 6">
            <a:extLst>
              <a:ext uri="{FF2B5EF4-FFF2-40B4-BE49-F238E27FC236}">
                <a16:creationId xmlns:a16="http://schemas.microsoft.com/office/drawing/2014/main" id="{CBD6A7F3-D1B9-4DEC-ABE6-5C205F55950A}"/>
              </a:ext>
            </a:extLst>
          </p:cNvPr>
          <p:cNvSpPr>
            <a:spLocks noChangeShapeType="1"/>
          </p:cNvSpPr>
          <p:nvPr/>
        </p:nvSpPr>
        <p:spPr bwMode="auto">
          <a:xfrm flipV="1">
            <a:off x="353786" y="5411561"/>
            <a:ext cx="914400" cy="228600"/>
          </a:xfrm>
          <a:prstGeom prst="line">
            <a:avLst/>
          </a:prstGeom>
          <a:noFill/>
          <a:ln w="762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5">
            <a:extLst>
              <a:ext uri="{FF2B5EF4-FFF2-40B4-BE49-F238E27FC236}">
                <a16:creationId xmlns:a16="http://schemas.microsoft.com/office/drawing/2014/main" id="{3ADDDA1F-92E0-4685-B055-24D3955CD3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22887B9-2EFA-452F-827F-EA9CA0E967EF}" type="slidenum">
              <a:rPr lang="en-US" altLang="en-US" sz="1000" b="0">
                <a:solidFill>
                  <a:schemeClr val="tx1"/>
                </a:solidFill>
              </a:rPr>
              <a:pPr eaLnBrk="1" hangingPunct="1"/>
              <a:t>19</a:t>
            </a:fld>
            <a:endParaRPr lang="en-US" altLang="en-US" sz="1000" b="0">
              <a:solidFill>
                <a:schemeClr val="tx1"/>
              </a:solidFill>
            </a:endParaRPr>
          </a:p>
        </p:txBody>
      </p:sp>
      <p:sp>
        <p:nvSpPr>
          <p:cNvPr id="32772" name="Rectangle 2">
            <a:extLst>
              <a:ext uri="{FF2B5EF4-FFF2-40B4-BE49-F238E27FC236}">
                <a16:creationId xmlns:a16="http://schemas.microsoft.com/office/drawing/2014/main" id="{501B61EA-EEDA-4DF2-8E43-C7F456CB84E4}"/>
              </a:ext>
            </a:extLst>
          </p:cNvPr>
          <p:cNvSpPr>
            <a:spLocks noGrp="1" noChangeArrowheads="1"/>
          </p:cNvSpPr>
          <p:nvPr>
            <p:ph type="title"/>
          </p:nvPr>
        </p:nvSpPr>
        <p:spPr/>
        <p:txBody>
          <a:bodyPr/>
          <a:lstStyle/>
          <a:p>
            <a:pPr eaLnBrk="1" hangingPunct="1"/>
            <a:r>
              <a:rPr lang="en-US" altLang="zh-CN" sz="3200" dirty="0">
                <a:solidFill>
                  <a:srgbClr val="008080"/>
                </a:solidFill>
                <a:ea typeface="宋体" panose="02010600030101010101" pitchFamily="2" charset="-122"/>
              </a:rPr>
              <a:t>MCM6264C 8K x 8 Static RAM</a:t>
            </a:r>
          </a:p>
        </p:txBody>
      </p:sp>
      <p:pic>
        <p:nvPicPr>
          <p:cNvPr id="32773" name="Picture 3">
            <a:extLst>
              <a:ext uri="{FF2B5EF4-FFF2-40B4-BE49-F238E27FC236}">
                <a16:creationId xmlns:a16="http://schemas.microsoft.com/office/drawing/2014/main" id="{C80C3EB2-A7FB-4A6A-98FE-7894EF400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1138"/>
            <a:ext cx="8077200"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
            <a:extLst>
              <a:ext uri="{FF2B5EF4-FFF2-40B4-BE49-F238E27FC236}">
                <a16:creationId xmlns:a16="http://schemas.microsoft.com/office/drawing/2014/main" id="{63C5A5E8-2724-44A7-968B-EEE674ABBF1B}"/>
              </a:ext>
            </a:extLst>
          </p:cNvPr>
          <p:cNvSpPr>
            <a:spLocks noGrp="1" noChangeArrowheads="1"/>
          </p:cNvSpPr>
          <p:nvPr>
            <p:ph type="title"/>
          </p:nvPr>
        </p:nvSpPr>
        <p:spPr>
          <a:xfrm>
            <a:off x="625249" y="500064"/>
            <a:ext cx="7400243" cy="504825"/>
          </a:xfrm>
        </p:spPr>
        <p:txBody>
          <a:bodyPr vert="horz" lIns="91440" tIns="45720" rIns="91440" bIns="45720" rtlCol="0" anchor="b">
            <a:normAutofit fontScale="90000"/>
          </a:bodyPr>
          <a:lstStyle/>
          <a:p>
            <a:r>
              <a:rPr lang="zh-CN" altLang="en-US" sz="4000" dirty="0"/>
              <a:t>第六章 存储器</a:t>
            </a:r>
          </a:p>
        </p:txBody>
      </p:sp>
      <p:sp>
        <p:nvSpPr>
          <p:cNvPr id="175107" name="Rectangle 3">
            <a:extLst>
              <a:ext uri="{FF2B5EF4-FFF2-40B4-BE49-F238E27FC236}">
                <a16:creationId xmlns:a16="http://schemas.microsoft.com/office/drawing/2014/main" id="{A8A340D9-F37C-4715-BB85-527655DCB694}"/>
              </a:ext>
            </a:extLst>
          </p:cNvPr>
          <p:cNvSpPr>
            <a:spLocks noGrp="1" noChangeArrowheads="1"/>
          </p:cNvSpPr>
          <p:nvPr>
            <p:ph idx="1"/>
          </p:nvPr>
        </p:nvSpPr>
        <p:spPr>
          <a:xfrm>
            <a:off x="203200" y="1204913"/>
            <a:ext cx="8780463" cy="4730750"/>
          </a:xfrm>
        </p:spPr>
        <p:txBody>
          <a:bodyPr>
            <a:normAutofit fontScale="92500" lnSpcReduction="20000"/>
          </a:bodyPr>
          <a:lstStyle/>
          <a:p>
            <a:pPr algn="ctr" eaLnBrk="1" hangingPunct="1">
              <a:lnSpc>
                <a:spcPct val="124000"/>
              </a:lnSpc>
              <a:spcAft>
                <a:spcPts val="1800"/>
              </a:spcAft>
              <a:buFontTx/>
              <a:buNone/>
            </a:pPr>
            <a:r>
              <a:rPr lang="zh-CN" altLang="en-US" sz="3600" dirty="0"/>
              <a:t>本章学习目标</a:t>
            </a:r>
          </a:p>
          <a:p>
            <a:pPr eaLnBrk="1" hangingPunct="1">
              <a:lnSpc>
                <a:spcPct val="80000"/>
              </a:lnSpc>
              <a:spcBef>
                <a:spcPct val="20000"/>
              </a:spcBef>
              <a:buClr>
                <a:schemeClr val="tx2"/>
              </a:buClr>
              <a:buSzPct val="70000"/>
              <a:buFont typeface="Wingdings" panose="05000000000000000000" pitchFamily="2" charset="2"/>
              <a:buChar char="Ø"/>
            </a:pPr>
            <a:r>
              <a:rPr lang="en-US" altLang="zh-CN" sz="3200" dirty="0">
                <a:solidFill>
                  <a:srgbClr val="0000FF"/>
                </a:solidFill>
                <a:ea typeface="宋体" panose="02010600030101010101" pitchFamily="2" charset="-122"/>
              </a:rPr>
              <a:t>Types of Memory</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dirty="0">
                <a:solidFill>
                  <a:srgbClr val="0000FF"/>
                </a:solidFill>
                <a:ea typeface="宋体" panose="02010600030101010101" pitchFamily="2" charset="-122"/>
              </a:rPr>
              <a:t>Volatile Memory (RAM)</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dirty="0">
                <a:solidFill>
                  <a:srgbClr val="0000FF"/>
                </a:solidFill>
                <a:ea typeface="宋体" panose="02010600030101010101" pitchFamily="2" charset="-122"/>
              </a:rPr>
              <a:t>Non Volatile Memory (ROM, Flash)</a:t>
            </a:r>
          </a:p>
          <a:p>
            <a:pPr eaLnBrk="1" hangingPunct="1">
              <a:lnSpc>
                <a:spcPct val="80000"/>
              </a:lnSpc>
              <a:spcBef>
                <a:spcPct val="20000"/>
              </a:spcBef>
              <a:buClr>
                <a:schemeClr val="tx2"/>
              </a:buClr>
              <a:buSzPct val="70000"/>
              <a:buFont typeface="Wingdings" panose="05000000000000000000" pitchFamily="2" charset="2"/>
              <a:buChar char="Ø"/>
            </a:pPr>
            <a:endParaRPr lang="en-US" altLang="zh-CN" sz="3200" dirty="0">
              <a:solidFill>
                <a:srgbClr val="0000FF"/>
              </a:solidFill>
              <a:ea typeface="宋体" panose="02010600030101010101" pitchFamily="2" charset="-122"/>
            </a:endParaRPr>
          </a:p>
          <a:p>
            <a:pPr eaLnBrk="1" hangingPunct="1">
              <a:lnSpc>
                <a:spcPct val="80000"/>
              </a:lnSpc>
              <a:spcBef>
                <a:spcPct val="20000"/>
              </a:spcBef>
              <a:buClr>
                <a:schemeClr val="tx2"/>
              </a:buClr>
              <a:buSzPct val="70000"/>
              <a:buFont typeface="Wingdings" panose="05000000000000000000" pitchFamily="2" charset="2"/>
              <a:buChar char="Ø"/>
            </a:pPr>
            <a:r>
              <a:rPr lang="en-US" altLang="zh-CN" sz="3200" i="1" dirty="0">
                <a:solidFill>
                  <a:srgbClr val="C00000"/>
                </a:solidFill>
                <a:ea typeface="宋体" panose="02010600030101010101" pitchFamily="2" charset="-122"/>
              </a:rPr>
              <a:t>Larger/Wider Memories</a:t>
            </a:r>
          </a:p>
          <a:p>
            <a:pPr eaLnBrk="1" hangingPunct="1">
              <a:lnSpc>
                <a:spcPct val="80000"/>
              </a:lnSpc>
              <a:spcBef>
                <a:spcPct val="20000"/>
              </a:spcBef>
              <a:buClr>
                <a:schemeClr val="tx2"/>
              </a:buClr>
              <a:buSzPct val="70000"/>
              <a:buFont typeface="Wingdings" panose="05000000000000000000" pitchFamily="2" charset="2"/>
              <a:buChar char="Ø"/>
            </a:pPr>
            <a:r>
              <a:rPr lang="en-US" altLang="zh-CN" sz="3200" i="1" dirty="0">
                <a:solidFill>
                  <a:srgbClr val="C00000"/>
                </a:solidFill>
                <a:ea typeface="宋体" panose="02010600030101010101" pitchFamily="2" charset="-122"/>
              </a:rPr>
              <a:t>Memory Interfacing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Full Address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Partial Address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Block Address Decoding</a:t>
            </a:r>
          </a:p>
        </p:txBody>
      </p:sp>
      <p:sp>
        <p:nvSpPr>
          <p:cNvPr id="3" name="灯片编号占位符 2">
            <a:extLst>
              <a:ext uri="{FF2B5EF4-FFF2-40B4-BE49-F238E27FC236}">
                <a16:creationId xmlns:a16="http://schemas.microsoft.com/office/drawing/2014/main" id="{C46A706E-2ADE-4991-AEAE-8C8D1500BD53}"/>
              </a:ext>
            </a:extLst>
          </p:cNvPr>
          <p:cNvSpPr>
            <a:spLocks noGrp="1"/>
          </p:cNvSpPr>
          <p:nvPr>
            <p:ph type="sldNum" sz="quarter" idx="12"/>
          </p:nvPr>
        </p:nvSpPr>
        <p:spPr/>
        <p:txBody>
          <a:bodyPr/>
          <a:lstStyle/>
          <a:p>
            <a:fld id="{22E77DEE-32E4-4009-988B-F2758F7B8AC2}"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5">
            <a:extLst>
              <a:ext uri="{FF2B5EF4-FFF2-40B4-BE49-F238E27FC236}">
                <a16:creationId xmlns:a16="http://schemas.microsoft.com/office/drawing/2014/main" id="{CD461787-75D0-4E92-8144-81C5D671A7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EBFEFB8-283A-4FD7-B72F-18A93109F936}" type="slidenum">
              <a:rPr lang="en-US" altLang="en-US" sz="1000" b="0">
                <a:solidFill>
                  <a:schemeClr val="tx1"/>
                </a:solidFill>
              </a:rPr>
              <a:pPr eaLnBrk="1" hangingPunct="1"/>
              <a:t>20</a:t>
            </a:fld>
            <a:endParaRPr lang="en-US" altLang="en-US" sz="1000" b="0">
              <a:solidFill>
                <a:schemeClr val="tx1"/>
              </a:solidFill>
            </a:endParaRPr>
          </a:p>
        </p:txBody>
      </p:sp>
      <p:sp>
        <p:nvSpPr>
          <p:cNvPr id="33796" name="Rectangle 2">
            <a:extLst>
              <a:ext uri="{FF2B5EF4-FFF2-40B4-BE49-F238E27FC236}">
                <a16:creationId xmlns:a16="http://schemas.microsoft.com/office/drawing/2014/main" id="{A400A948-CFC1-41D0-84A7-AAA2CAC3EE7F}"/>
              </a:ext>
            </a:extLst>
          </p:cNvPr>
          <p:cNvSpPr>
            <a:spLocks noGrp="1" noChangeArrowheads="1"/>
          </p:cNvSpPr>
          <p:nvPr>
            <p:ph type="title"/>
          </p:nvPr>
        </p:nvSpPr>
        <p:spPr>
          <a:xfrm>
            <a:off x="609600" y="393246"/>
            <a:ext cx="7473043" cy="685800"/>
          </a:xfrm>
        </p:spPr>
        <p:txBody>
          <a:bodyPr/>
          <a:lstStyle/>
          <a:p>
            <a:pPr eaLnBrk="1" hangingPunct="1"/>
            <a:r>
              <a:rPr lang="en-US" altLang="zh-CN" sz="3200" dirty="0">
                <a:solidFill>
                  <a:srgbClr val="008080"/>
                </a:solidFill>
                <a:ea typeface="宋体" panose="02010600030101010101" pitchFamily="2" charset="-122"/>
              </a:rPr>
              <a:t>SRAM Memory Timing for Read Accesses </a:t>
            </a:r>
          </a:p>
        </p:txBody>
      </p:sp>
      <p:pic>
        <p:nvPicPr>
          <p:cNvPr id="33797" name="Picture 84">
            <a:extLst>
              <a:ext uri="{FF2B5EF4-FFF2-40B4-BE49-F238E27FC236}">
                <a16:creationId xmlns:a16="http://schemas.microsoft.com/office/drawing/2014/main" id="{85EE9A86-11BB-402C-A5ED-C0DEB6143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335542"/>
            <a:ext cx="769620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5">
            <a:extLst>
              <a:ext uri="{FF2B5EF4-FFF2-40B4-BE49-F238E27FC236}">
                <a16:creationId xmlns:a16="http://schemas.microsoft.com/office/drawing/2014/main" id="{EC8757EF-EB06-4552-8536-81E6B3BD85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7F8BEB8-39A7-4F78-BC43-F05AEF3EB760}" type="slidenum">
              <a:rPr lang="en-US" altLang="en-US" sz="1000" b="0">
                <a:solidFill>
                  <a:schemeClr val="tx1"/>
                </a:solidFill>
              </a:rPr>
              <a:pPr eaLnBrk="1" hangingPunct="1"/>
              <a:t>21</a:t>
            </a:fld>
            <a:endParaRPr lang="en-US" altLang="en-US" sz="1000" b="0">
              <a:solidFill>
                <a:schemeClr val="tx1"/>
              </a:solidFill>
            </a:endParaRPr>
          </a:p>
        </p:txBody>
      </p:sp>
      <p:sp>
        <p:nvSpPr>
          <p:cNvPr id="34820" name="Rectangle 2">
            <a:extLst>
              <a:ext uri="{FF2B5EF4-FFF2-40B4-BE49-F238E27FC236}">
                <a16:creationId xmlns:a16="http://schemas.microsoft.com/office/drawing/2014/main" id="{07AAF164-0E12-42F4-A145-71B19A331951}"/>
              </a:ext>
            </a:extLst>
          </p:cNvPr>
          <p:cNvSpPr>
            <a:spLocks noGrp="1" noChangeArrowheads="1"/>
          </p:cNvSpPr>
          <p:nvPr>
            <p:ph type="title"/>
          </p:nvPr>
        </p:nvSpPr>
        <p:spPr>
          <a:xfrm>
            <a:off x="533400" y="323850"/>
            <a:ext cx="8534400" cy="685800"/>
          </a:xfrm>
        </p:spPr>
        <p:txBody>
          <a:bodyPr/>
          <a:lstStyle/>
          <a:p>
            <a:pPr eaLnBrk="1" hangingPunct="1"/>
            <a:r>
              <a:rPr lang="en-US" altLang="zh-CN" sz="3200" dirty="0">
                <a:solidFill>
                  <a:srgbClr val="008080"/>
                </a:solidFill>
                <a:ea typeface="宋体" panose="02010600030101010101" pitchFamily="2" charset="-122"/>
              </a:rPr>
              <a:t>SRAM Memory Timing for Write Accesses </a:t>
            </a:r>
          </a:p>
        </p:txBody>
      </p:sp>
      <p:pic>
        <p:nvPicPr>
          <p:cNvPr id="34821" name="Picture 4">
            <a:extLst>
              <a:ext uri="{FF2B5EF4-FFF2-40B4-BE49-F238E27FC236}">
                <a16:creationId xmlns:a16="http://schemas.microsoft.com/office/drawing/2014/main" id="{1F45062F-F732-49C9-B136-5E7A701E8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34418"/>
            <a:ext cx="80772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6">
            <a:extLst>
              <a:ext uri="{FF2B5EF4-FFF2-40B4-BE49-F238E27FC236}">
                <a16:creationId xmlns:a16="http://schemas.microsoft.com/office/drawing/2014/main" id="{77269702-FE9D-4A2A-AAC8-9A3E1D2CAA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51BE9F1-2DB9-43BB-91E8-D0972E554F65}" type="slidenum">
              <a:rPr lang="en-US" altLang="en-US" sz="1000" b="0">
                <a:solidFill>
                  <a:schemeClr val="tx1"/>
                </a:solidFill>
              </a:rPr>
              <a:pPr eaLnBrk="1" hangingPunct="1"/>
              <a:t>22</a:t>
            </a:fld>
            <a:endParaRPr lang="en-US" altLang="en-US" sz="1000" b="0">
              <a:solidFill>
                <a:schemeClr val="tx1"/>
              </a:solidFill>
            </a:endParaRPr>
          </a:p>
        </p:txBody>
      </p:sp>
      <p:sp>
        <p:nvSpPr>
          <p:cNvPr id="35844" name="Rectangle 2">
            <a:extLst>
              <a:ext uri="{FF2B5EF4-FFF2-40B4-BE49-F238E27FC236}">
                <a16:creationId xmlns:a16="http://schemas.microsoft.com/office/drawing/2014/main" id="{8414283E-2821-4924-9DDD-C87555817D8C}"/>
              </a:ext>
            </a:extLst>
          </p:cNvPr>
          <p:cNvSpPr>
            <a:spLocks noGrp="1" noChangeArrowheads="1"/>
          </p:cNvSpPr>
          <p:nvPr>
            <p:ph type="title"/>
          </p:nvPr>
        </p:nvSpPr>
        <p:spPr>
          <a:xfrm>
            <a:off x="457200" y="228600"/>
            <a:ext cx="7772400" cy="609600"/>
          </a:xfrm>
        </p:spPr>
        <p:txBody>
          <a:bodyPr/>
          <a:lstStyle/>
          <a:p>
            <a:pPr eaLnBrk="1" hangingPunct="1"/>
            <a:r>
              <a:rPr lang="en-US" altLang="zh-CN" sz="3200">
                <a:solidFill>
                  <a:srgbClr val="008080"/>
                </a:solidFill>
                <a:ea typeface="宋体" panose="02010600030101010101" pitchFamily="2" charset="-122"/>
              </a:rPr>
              <a:t>DRAM Organization and Operations</a:t>
            </a:r>
          </a:p>
        </p:txBody>
      </p:sp>
      <p:sp>
        <p:nvSpPr>
          <p:cNvPr id="865283" name="Rectangle 3">
            <a:extLst>
              <a:ext uri="{FF2B5EF4-FFF2-40B4-BE49-F238E27FC236}">
                <a16:creationId xmlns:a16="http://schemas.microsoft.com/office/drawing/2014/main" id="{1F2607CD-D6C2-4EF7-BCED-EC24CDB49A32}"/>
              </a:ext>
            </a:extLst>
          </p:cNvPr>
          <p:cNvSpPr>
            <a:spLocks noGrp="1" noChangeArrowheads="1"/>
          </p:cNvSpPr>
          <p:nvPr>
            <p:ph type="body" sz="half" idx="1"/>
          </p:nvPr>
        </p:nvSpPr>
        <p:spPr>
          <a:xfrm>
            <a:off x="329293" y="1359353"/>
            <a:ext cx="8305800" cy="3649436"/>
          </a:xfrm>
        </p:spPr>
        <p:txBody>
          <a:bodyPr/>
          <a:lstStyle/>
          <a:p>
            <a:pPr eaLnBrk="1" hangingPunct="1">
              <a:buFont typeface="Wingdings" panose="05000000000000000000" pitchFamily="2" charset="2"/>
              <a:buChar char="Ø"/>
              <a:defRPr/>
            </a:pPr>
            <a:r>
              <a:rPr lang="en-US" altLang="zh-CN" sz="2000" dirty="0">
                <a:solidFill>
                  <a:srgbClr val="3333CC"/>
                </a:solidFill>
                <a:ea typeface="SimSun" pitchFamily="2" charset="-122"/>
              </a:rPr>
              <a:t>In the traditional DRAM, any storage location can be randomly accessed for read/write by inputting the address of the corresponding storage location. </a:t>
            </a:r>
          </a:p>
          <a:p>
            <a:pPr eaLnBrk="1" hangingPunct="1">
              <a:buFont typeface="Wingdings" panose="05000000000000000000" pitchFamily="2" charset="2"/>
              <a:buChar char="Ø"/>
              <a:defRPr/>
            </a:pPr>
            <a:endParaRPr lang="en-US" altLang="zh-CN" sz="2000" dirty="0">
              <a:solidFill>
                <a:srgbClr val="3333CC"/>
              </a:solidFill>
              <a:ea typeface="SimSun" pitchFamily="2" charset="-122"/>
            </a:endParaRPr>
          </a:p>
          <a:p>
            <a:pPr marL="742950" lvl="1" indent="-285750" eaLnBrk="1" hangingPunct="1">
              <a:buFont typeface="Wingdings" panose="05000000000000000000" pitchFamily="2" charset="2"/>
              <a:buChar char="q"/>
              <a:defRPr/>
            </a:pPr>
            <a:r>
              <a:rPr lang="en-US" altLang="zh-CN" sz="2000" dirty="0">
                <a:solidFill>
                  <a:srgbClr val="3333CC"/>
                </a:solidFill>
                <a:ea typeface="SimSun" pitchFamily="2" charset="-122"/>
              </a:rPr>
              <a:t>Memory cell consists of a </a:t>
            </a:r>
            <a:r>
              <a:rPr lang="en-US" altLang="zh-CN" sz="2000" b="1" i="1" u="sng" dirty="0">
                <a:solidFill>
                  <a:srgbClr val="3333CC"/>
                </a:solidFill>
                <a:effectLst>
                  <a:outerShdw blurRad="38100" dist="38100" dir="2700000" algn="tl">
                    <a:srgbClr val="C0C0C0"/>
                  </a:outerShdw>
                </a:effectLst>
                <a:ea typeface="SimSun" pitchFamily="2" charset="-122"/>
              </a:rPr>
              <a:t>transistor and a capacitor</a:t>
            </a:r>
            <a:r>
              <a:rPr lang="en-US" altLang="zh-CN" sz="2000" dirty="0">
                <a:solidFill>
                  <a:srgbClr val="3333CC"/>
                </a:solidFill>
                <a:ea typeface="SimSun" pitchFamily="2" charset="-122"/>
              </a:rPr>
              <a:t>. The charge on the capacitor represents 0 or 1 for the memory cell. The support circuitry for the DRAM chip is used to read/write to a memory cell. </a:t>
            </a:r>
          </a:p>
          <a:p>
            <a:pPr marL="742950" lvl="1" indent="-285750" eaLnBrk="1" hangingPunct="1">
              <a:buFont typeface="Wingdings" panose="05000000000000000000" pitchFamily="2" charset="2"/>
              <a:buChar char="q"/>
              <a:defRPr/>
            </a:pPr>
            <a:r>
              <a:rPr lang="en-US" altLang="zh-CN" sz="2000" dirty="0">
                <a:solidFill>
                  <a:srgbClr val="3333CC"/>
                </a:solidFill>
                <a:ea typeface="SimSun" pitchFamily="2" charset="-122"/>
              </a:rPr>
              <a:t>A typical DRAM of bit capacity 2N * 2M consists of an array of memory cells arranged in 2N rows (word-lines) and 2M columns (bit-lines).</a:t>
            </a:r>
          </a:p>
          <a:p>
            <a:pPr marL="742950" lvl="1" indent="-285750" eaLnBrk="1" hangingPunct="1">
              <a:buFont typeface="Wingdings" panose="05000000000000000000" pitchFamily="2" charset="2"/>
              <a:buChar char="q"/>
              <a:defRPr/>
            </a:pPr>
            <a:r>
              <a:rPr lang="en-US" altLang="zh-CN" sz="2000" dirty="0">
                <a:solidFill>
                  <a:srgbClr val="3333CC"/>
                </a:solidFill>
                <a:ea typeface="SimSun" pitchFamily="2" charset="-122"/>
              </a:rPr>
              <a:t>Each memory cell has a </a:t>
            </a:r>
            <a:r>
              <a:rPr lang="en-US" altLang="zh-CN" sz="2000" b="1" dirty="0">
                <a:solidFill>
                  <a:srgbClr val="3333CC"/>
                </a:solidFill>
                <a:ea typeface="SimSun" pitchFamily="2" charset="-122"/>
              </a:rPr>
              <a:t>unique location </a:t>
            </a:r>
            <a:r>
              <a:rPr lang="en-US" altLang="zh-CN" sz="2000" dirty="0">
                <a:solidFill>
                  <a:srgbClr val="3333CC"/>
                </a:solidFill>
                <a:ea typeface="SimSun" pitchFamily="2" charset="-122"/>
              </a:rPr>
              <a:t>represented by the intersection of word and bit line.</a:t>
            </a:r>
          </a:p>
          <a:p>
            <a:pPr marL="742950" lvl="1" indent="-285750" eaLnBrk="1" hangingPunct="1">
              <a:buFont typeface="Wingdings" panose="05000000000000000000" pitchFamily="2" charset="2"/>
              <a:buChar char="q"/>
              <a:defRPr/>
            </a:pPr>
            <a:endParaRPr lang="en-US" altLang="zh-CN" sz="2000" dirty="0">
              <a:solidFill>
                <a:srgbClr val="3333CC"/>
              </a:solidFill>
              <a:ea typeface="SimSun"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6">
            <a:extLst>
              <a:ext uri="{FF2B5EF4-FFF2-40B4-BE49-F238E27FC236}">
                <a16:creationId xmlns:a16="http://schemas.microsoft.com/office/drawing/2014/main" id="{34FC8B52-4B0E-4BA8-80F0-CFE82CE065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4E5C187-CB89-4BCD-8E02-660741F79F0F}" type="slidenum">
              <a:rPr lang="en-US" altLang="en-US" sz="1000" b="0">
                <a:solidFill>
                  <a:schemeClr val="tx1"/>
                </a:solidFill>
              </a:rPr>
              <a:pPr eaLnBrk="1" hangingPunct="1"/>
              <a:t>23</a:t>
            </a:fld>
            <a:endParaRPr lang="en-US" altLang="en-US" sz="1000" b="0">
              <a:solidFill>
                <a:schemeClr val="tx1"/>
              </a:solidFill>
            </a:endParaRPr>
          </a:p>
        </p:txBody>
      </p:sp>
      <p:sp>
        <p:nvSpPr>
          <p:cNvPr id="36868" name="Rectangle 2">
            <a:extLst>
              <a:ext uri="{FF2B5EF4-FFF2-40B4-BE49-F238E27FC236}">
                <a16:creationId xmlns:a16="http://schemas.microsoft.com/office/drawing/2014/main" id="{24E9580F-AF22-4165-981F-B79BDC558DD3}"/>
              </a:ext>
            </a:extLst>
          </p:cNvPr>
          <p:cNvSpPr>
            <a:spLocks noGrp="1" noChangeArrowheads="1"/>
          </p:cNvSpPr>
          <p:nvPr>
            <p:ph type="title"/>
          </p:nvPr>
        </p:nvSpPr>
        <p:spPr>
          <a:xfrm>
            <a:off x="714375" y="473137"/>
            <a:ext cx="7772400" cy="609600"/>
          </a:xfrm>
        </p:spPr>
        <p:txBody>
          <a:bodyPr>
            <a:normAutofit fontScale="90000"/>
          </a:bodyPr>
          <a:lstStyle/>
          <a:p>
            <a:pPr eaLnBrk="1" hangingPunct="1"/>
            <a:r>
              <a:rPr lang="en-US" altLang="zh-CN" dirty="0">
                <a:solidFill>
                  <a:srgbClr val="008080"/>
                </a:solidFill>
                <a:ea typeface="宋体" panose="02010600030101010101" pitchFamily="2" charset="-122"/>
              </a:rPr>
              <a:t>DRAM Cell</a:t>
            </a:r>
          </a:p>
        </p:txBody>
      </p:sp>
      <p:pic>
        <p:nvPicPr>
          <p:cNvPr id="36869" name="Picture 5">
            <a:extLst>
              <a:ext uri="{FF2B5EF4-FFF2-40B4-BE49-F238E27FC236}">
                <a16:creationId xmlns:a16="http://schemas.microsoft.com/office/drawing/2014/main" id="{DF300C62-2998-4C57-862C-959CBBA28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36" y="1327274"/>
            <a:ext cx="800100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a:extLst>
              <a:ext uri="{FF2B5EF4-FFF2-40B4-BE49-F238E27FC236}">
                <a16:creationId xmlns:a16="http://schemas.microsoft.com/office/drawing/2014/main" id="{298B2D84-A625-455D-A9F7-957C2E8161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C739E1C-851B-42A0-AF63-04D4A81A94A0}" type="slidenum">
              <a:rPr lang="en-US" altLang="en-US" sz="1000" b="0">
                <a:solidFill>
                  <a:schemeClr val="tx1"/>
                </a:solidFill>
              </a:rPr>
              <a:pPr eaLnBrk="1" hangingPunct="1"/>
              <a:t>24</a:t>
            </a:fld>
            <a:endParaRPr lang="en-US" altLang="en-US" sz="1000" b="0">
              <a:solidFill>
                <a:schemeClr val="tx1"/>
              </a:solidFill>
            </a:endParaRPr>
          </a:p>
        </p:txBody>
      </p:sp>
      <p:sp>
        <p:nvSpPr>
          <p:cNvPr id="37892" name="Rectangle 2">
            <a:extLst>
              <a:ext uri="{FF2B5EF4-FFF2-40B4-BE49-F238E27FC236}">
                <a16:creationId xmlns:a16="http://schemas.microsoft.com/office/drawing/2014/main" id="{14DA1145-1C4C-49C9-8A92-E4A40263503B}"/>
              </a:ext>
            </a:extLst>
          </p:cNvPr>
          <p:cNvSpPr>
            <a:spLocks noGrp="1" noChangeArrowheads="1"/>
          </p:cNvSpPr>
          <p:nvPr>
            <p:ph type="title"/>
          </p:nvPr>
        </p:nvSpPr>
        <p:spPr>
          <a:xfrm>
            <a:off x="228600" y="228600"/>
            <a:ext cx="7772400" cy="609600"/>
          </a:xfrm>
        </p:spPr>
        <p:txBody>
          <a:bodyPr>
            <a:normAutofit fontScale="90000"/>
          </a:bodyPr>
          <a:lstStyle/>
          <a:p>
            <a:pPr eaLnBrk="1" hangingPunct="1"/>
            <a:r>
              <a:rPr lang="en-US" altLang="zh-CN">
                <a:solidFill>
                  <a:srgbClr val="008080"/>
                </a:solidFill>
                <a:ea typeface="宋体" panose="02010600030101010101" pitchFamily="2" charset="-122"/>
              </a:rPr>
              <a:t>Memory Array Architecture</a:t>
            </a:r>
          </a:p>
        </p:txBody>
      </p:sp>
      <p:pic>
        <p:nvPicPr>
          <p:cNvPr id="37893" name="Picture 6">
            <a:extLst>
              <a:ext uri="{FF2B5EF4-FFF2-40B4-BE49-F238E27FC236}">
                <a16:creationId xmlns:a16="http://schemas.microsoft.com/office/drawing/2014/main" id="{963CEB50-4876-4FA3-B35F-905FB318A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5682"/>
            <a:ext cx="7367588"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6">
            <a:extLst>
              <a:ext uri="{FF2B5EF4-FFF2-40B4-BE49-F238E27FC236}">
                <a16:creationId xmlns:a16="http://schemas.microsoft.com/office/drawing/2014/main" id="{9CC19899-1687-4FD6-AA5E-EC3B5F26B0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D7EB4A0E-05E2-485F-A3BC-FD6021168670}" type="slidenum">
              <a:rPr lang="en-US" altLang="en-US" sz="1000" b="0">
                <a:solidFill>
                  <a:schemeClr val="tx1"/>
                </a:solidFill>
              </a:rPr>
              <a:pPr eaLnBrk="1" hangingPunct="1"/>
              <a:t>25</a:t>
            </a:fld>
            <a:endParaRPr lang="en-US" altLang="en-US" sz="1000" b="0">
              <a:solidFill>
                <a:schemeClr val="tx1"/>
              </a:solidFill>
            </a:endParaRPr>
          </a:p>
        </p:txBody>
      </p:sp>
      <p:sp>
        <p:nvSpPr>
          <p:cNvPr id="38916" name="Rectangle 2">
            <a:extLst>
              <a:ext uri="{FF2B5EF4-FFF2-40B4-BE49-F238E27FC236}">
                <a16:creationId xmlns:a16="http://schemas.microsoft.com/office/drawing/2014/main" id="{5F732F31-F97D-4109-A76B-89F5F4594B87}"/>
              </a:ext>
            </a:extLst>
          </p:cNvPr>
          <p:cNvSpPr>
            <a:spLocks noGrp="1" noChangeArrowheads="1"/>
          </p:cNvSpPr>
          <p:nvPr>
            <p:ph type="title"/>
          </p:nvPr>
        </p:nvSpPr>
        <p:spPr>
          <a:xfrm>
            <a:off x="457200" y="228600"/>
            <a:ext cx="7772400" cy="609600"/>
          </a:xfrm>
        </p:spPr>
        <p:txBody>
          <a:bodyPr/>
          <a:lstStyle/>
          <a:p>
            <a:pPr eaLnBrk="1" hangingPunct="1"/>
            <a:r>
              <a:rPr lang="en-US" altLang="zh-CN" sz="3200">
                <a:solidFill>
                  <a:srgbClr val="008080"/>
                </a:solidFill>
                <a:ea typeface="宋体" panose="02010600030101010101" pitchFamily="2" charset="-122"/>
              </a:rPr>
              <a:t>Symbolic Representation of DRAM </a:t>
            </a:r>
          </a:p>
        </p:txBody>
      </p:sp>
      <p:pic>
        <p:nvPicPr>
          <p:cNvPr id="38917" name="Picture 3">
            <a:extLst>
              <a:ext uri="{FF2B5EF4-FFF2-40B4-BE49-F238E27FC236}">
                <a16:creationId xmlns:a16="http://schemas.microsoft.com/office/drawing/2014/main" id="{B5D86131-58FB-4E8F-85CD-034F0EC69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4256">
            <a:off x="1344386" y="4048598"/>
            <a:ext cx="63817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35940" name="Rectangle 4">
            <a:extLst>
              <a:ext uri="{FF2B5EF4-FFF2-40B4-BE49-F238E27FC236}">
                <a16:creationId xmlns:a16="http://schemas.microsoft.com/office/drawing/2014/main" id="{D10BF68B-075F-4B3E-AF6E-4D10DEBAF1D9}"/>
              </a:ext>
            </a:extLst>
          </p:cNvPr>
          <p:cNvSpPr>
            <a:spLocks noGrp="1" noChangeArrowheads="1"/>
          </p:cNvSpPr>
          <p:nvPr>
            <p:ph type="body" sz="half" idx="1"/>
          </p:nvPr>
        </p:nvSpPr>
        <p:spPr>
          <a:xfrm>
            <a:off x="304800" y="1143000"/>
            <a:ext cx="8305800" cy="3352800"/>
          </a:xfrm>
          <a:noFill/>
        </p:spPr>
        <p:txBody>
          <a:bodyPr/>
          <a:lstStyle/>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To write data: </a:t>
            </a:r>
          </a:p>
          <a:p>
            <a:pPr marL="742950" lvl="1" indent="-285750" eaLnBrk="1" hangingPunct="1">
              <a:buFont typeface="Wingdings" panose="05000000000000000000" pitchFamily="2" charset="2"/>
              <a:buChar char="q"/>
            </a:pPr>
            <a:r>
              <a:rPr lang="en-US" altLang="zh-CN" sz="1800">
                <a:solidFill>
                  <a:srgbClr val="3333CC"/>
                </a:solidFill>
                <a:ea typeface="宋体" panose="02010600030101010101" pitchFamily="2" charset="-122"/>
              </a:rPr>
              <a:t>Signals from address decoding R/W logic will close switches S1, S2 while keeping S3,S4 open</a:t>
            </a:r>
          </a:p>
          <a:p>
            <a:pPr marL="742950" lvl="1" indent="-285750" eaLnBrk="1" hangingPunct="1">
              <a:buFont typeface="Wingdings" panose="05000000000000000000" pitchFamily="2" charset="2"/>
              <a:buChar char="q"/>
            </a:pPr>
            <a:r>
              <a:rPr lang="en-US" altLang="zh-CN" sz="1800">
                <a:solidFill>
                  <a:srgbClr val="3333CC"/>
                </a:solidFill>
                <a:ea typeface="宋体" panose="02010600030101010101" pitchFamily="2" charset="-122"/>
              </a:rPr>
              <a:t>So input data is connected to C then switches (S1, S2) are disconnected.</a:t>
            </a:r>
          </a:p>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To read data:</a:t>
            </a:r>
          </a:p>
          <a:p>
            <a:pPr marL="742950" lvl="1" indent="-285750" eaLnBrk="1" hangingPunct="1">
              <a:buFont typeface="Wingdings" panose="05000000000000000000" pitchFamily="2" charset="2"/>
              <a:buChar char="q"/>
            </a:pPr>
            <a:r>
              <a:rPr lang="en-US" altLang="zh-CN" sz="1800">
                <a:solidFill>
                  <a:srgbClr val="3333CC"/>
                </a:solidFill>
                <a:ea typeface="宋体" panose="02010600030101010101" pitchFamily="2" charset="-122"/>
              </a:rPr>
              <a:t>Switches S2,S3,S4 are closed while S1 is open</a:t>
            </a:r>
          </a:p>
          <a:p>
            <a:pPr marL="742950" lvl="1" indent="-285750" eaLnBrk="1" hangingPunct="1">
              <a:buFont typeface="Wingdings" panose="05000000000000000000" pitchFamily="2" charset="2"/>
              <a:buChar char="q"/>
            </a:pPr>
            <a:r>
              <a:rPr lang="en-US" altLang="zh-CN" sz="1800">
                <a:solidFill>
                  <a:srgbClr val="3333CC"/>
                </a:solidFill>
                <a:ea typeface="宋体" panose="02010600030101010101" pitchFamily="2" charset="-122"/>
              </a:rPr>
              <a:t>This connects stored capacitor voltage to sense amplifier </a:t>
            </a:r>
          </a:p>
          <a:p>
            <a:pPr marL="742950" lvl="1" indent="-285750" eaLnBrk="1" hangingPunct="1">
              <a:buFont typeface="Wingdings" panose="05000000000000000000" pitchFamily="2" charset="2"/>
              <a:buChar char="q"/>
            </a:pPr>
            <a:r>
              <a:rPr lang="en-US" altLang="zh-CN" sz="1800">
                <a:solidFill>
                  <a:srgbClr val="3333CC"/>
                </a:solidFill>
                <a:ea typeface="宋体" panose="02010600030101010101" pitchFamily="2" charset="-122"/>
              </a:rPr>
              <a:t>The sense amplifier will compare the capacitor voltage to a reference voltage and produce a solid ‘0’ or ‘1’ and C gets refreshed.</a:t>
            </a:r>
          </a:p>
        </p:txBody>
      </p:sp>
      <p:sp>
        <p:nvSpPr>
          <p:cNvPr id="935941" name="Line 5">
            <a:extLst>
              <a:ext uri="{FF2B5EF4-FFF2-40B4-BE49-F238E27FC236}">
                <a16:creationId xmlns:a16="http://schemas.microsoft.com/office/drawing/2014/main" id="{CF8AA7C2-029C-4EFF-AB66-4099DBCC4040}"/>
              </a:ext>
            </a:extLst>
          </p:cNvPr>
          <p:cNvSpPr>
            <a:spLocks noChangeShapeType="1"/>
          </p:cNvSpPr>
          <p:nvPr/>
        </p:nvSpPr>
        <p:spPr bwMode="auto">
          <a:xfrm>
            <a:off x="2514600" y="4618263"/>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35942" name="Line 6">
            <a:extLst>
              <a:ext uri="{FF2B5EF4-FFF2-40B4-BE49-F238E27FC236}">
                <a16:creationId xmlns:a16="http://schemas.microsoft.com/office/drawing/2014/main" id="{F4DCAB18-CB7B-47A0-A9BF-30E6FB9268DC}"/>
              </a:ext>
            </a:extLst>
          </p:cNvPr>
          <p:cNvSpPr>
            <a:spLocks noChangeShapeType="1"/>
          </p:cNvSpPr>
          <p:nvPr/>
        </p:nvSpPr>
        <p:spPr bwMode="auto">
          <a:xfrm>
            <a:off x="3581400" y="4618263"/>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35943" name="Line 7">
            <a:extLst>
              <a:ext uri="{FF2B5EF4-FFF2-40B4-BE49-F238E27FC236}">
                <a16:creationId xmlns:a16="http://schemas.microsoft.com/office/drawing/2014/main" id="{1B985F09-4D55-4855-84CE-FDCBECDF43BA}"/>
              </a:ext>
            </a:extLst>
          </p:cNvPr>
          <p:cNvSpPr>
            <a:spLocks noChangeShapeType="1"/>
          </p:cNvSpPr>
          <p:nvPr/>
        </p:nvSpPr>
        <p:spPr bwMode="auto">
          <a:xfrm>
            <a:off x="3657600" y="4770663"/>
            <a:ext cx="0" cy="533400"/>
          </a:xfrm>
          <a:prstGeom prst="line">
            <a:avLst/>
          </a:prstGeom>
          <a:noFill/>
          <a:ln w="38100">
            <a:solidFill>
              <a:srgbClr val="339966"/>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35944" name="Line 8">
            <a:extLst>
              <a:ext uri="{FF2B5EF4-FFF2-40B4-BE49-F238E27FC236}">
                <a16:creationId xmlns:a16="http://schemas.microsoft.com/office/drawing/2014/main" id="{34B23C17-7645-4892-AB0F-DD67AD8BC415}"/>
              </a:ext>
            </a:extLst>
          </p:cNvPr>
          <p:cNvSpPr>
            <a:spLocks noChangeShapeType="1"/>
          </p:cNvSpPr>
          <p:nvPr/>
        </p:nvSpPr>
        <p:spPr bwMode="auto">
          <a:xfrm>
            <a:off x="4724400" y="4770663"/>
            <a:ext cx="0" cy="533400"/>
          </a:xfrm>
          <a:prstGeom prst="line">
            <a:avLst/>
          </a:prstGeom>
          <a:noFill/>
          <a:ln w="38100">
            <a:solidFill>
              <a:srgbClr val="339966"/>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35945" name="Line 9">
            <a:extLst>
              <a:ext uri="{FF2B5EF4-FFF2-40B4-BE49-F238E27FC236}">
                <a16:creationId xmlns:a16="http://schemas.microsoft.com/office/drawing/2014/main" id="{AEF37880-1507-4F2E-8036-9FFB1FB6553C}"/>
              </a:ext>
            </a:extLst>
          </p:cNvPr>
          <p:cNvSpPr>
            <a:spLocks noChangeShapeType="1"/>
          </p:cNvSpPr>
          <p:nvPr/>
        </p:nvSpPr>
        <p:spPr bwMode="auto">
          <a:xfrm flipH="1">
            <a:off x="6019800" y="4770663"/>
            <a:ext cx="762000" cy="0"/>
          </a:xfrm>
          <a:prstGeom prst="line">
            <a:avLst/>
          </a:prstGeom>
          <a:noFill/>
          <a:ln w="38100">
            <a:solidFill>
              <a:srgbClr val="339966"/>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a:extLst>
              <a:ext uri="{FF2B5EF4-FFF2-40B4-BE49-F238E27FC236}">
                <a16:creationId xmlns:a16="http://schemas.microsoft.com/office/drawing/2014/main" id="{EF48814F-009C-4854-96F3-5B09F396D3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D626CEE-713B-4F6A-8D12-AEE522BC1B99}" type="slidenum">
              <a:rPr lang="en-US" altLang="en-US" sz="1000" b="0">
                <a:solidFill>
                  <a:schemeClr val="tx1"/>
                </a:solidFill>
              </a:rPr>
              <a:pPr eaLnBrk="1" hangingPunct="1"/>
              <a:t>26</a:t>
            </a:fld>
            <a:endParaRPr lang="en-US" altLang="en-US" sz="1000" b="0">
              <a:solidFill>
                <a:schemeClr val="tx1"/>
              </a:solidFill>
            </a:endParaRPr>
          </a:p>
        </p:txBody>
      </p:sp>
      <p:sp>
        <p:nvSpPr>
          <p:cNvPr id="39940" name="Rectangle 2">
            <a:extLst>
              <a:ext uri="{FF2B5EF4-FFF2-40B4-BE49-F238E27FC236}">
                <a16:creationId xmlns:a16="http://schemas.microsoft.com/office/drawing/2014/main" id="{F40C0CF5-A792-40ED-99A1-0F6A3CE4E586}"/>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DRAM Characteristics</a:t>
            </a:r>
          </a:p>
        </p:txBody>
      </p:sp>
      <p:sp>
        <p:nvSpPr>
          <p:cNvPr id="39941" name="Rectangle 3">
            <a:extLst>
              <a:ext uri="{FF2B5EF4-FFF2-40B4-BE49-F238E27FC236}">
                <a16:creationId xmlns:a16="http://schemas.microsoft.com/office/drawing/2014/main" id="{84C829E2-F741-4622-868B-81EC5C31DDD4}"/>
              </a:ext>
            </a:extLst>
          </p:cNvPr>
          <p:cNvSpPr>
            <a:spLocks noGrp="1" noChangeArrowheads="1"/>
          </p:cNvSpPr>
          <p:nvPr>
            <p:ph type="body" idx="1"/>
          </p:nvPr>
        </p:nvSpPr>
        <p:spPr>
          <a:xfrm>
            <a:off x="381000" y="1524000"/>
            <a:ext cx="8458200" cy="4343400"/>
          </a:xfrm>
        </p:spPr>
        <p:txBody>
          <a:bodyPr/>
          <a:lstStyle/>
          <a:p>
            <a:pPr eaLnBrk="1" hangingPunct="1">
              <a:lnSpc>
                <a:spcPct val="90000"/>
              </a:lnSpc>
              <a:buFont typeface="Wingdings" panose="05000000000000000000" pitchFamily="2" charset="2"/>
              <a:buChar char="Ø"/>
            </a:pPr>
            <a:r>
              <a:rPr lang="en-US" altLang="zh-CN" sz="2400" b="1" i="1" u="sng">
                <a:solidFill>
                  <a:srgbClr val="0000FF"/>
                </a:solidFill>
                <a:ea typeface="宋体" panose="02010600030101010101" pitchFamily="2" charset="-122"/>
              </a:rPr>
              <a:t>Destructive Read</a:t>
            </a:r>
          </a:p>
          <a:p>
            <a:pPr marL="742950" lvl="1" indent="-285750" eaLnBrk="1" hangingPunct="1">
              <a:lnSpc>
                <a:spcPct val="90000"/>
              </a:lnSpc>
              <a:buFont typeface="Wingdings" panose="05000000000000000000" pitchFamily="2" charset="2"/>
              <a:buChar char="q"/>
            </a:pPr>
            <a:r>
              <a:rPr lang="en-US" altLang="zh-CN" sz="2400">
                <a:solidFill>
                  <a:srgbClr val="0000FF"/>
                </a:solidFill>
                <a:ea typeface="宋体" panose="02010600030101010101" pitchFamily="2" charset="-122"/>
              </a:rPr>
              <a:t>When cell read, charge removed</a:t>
            </a:r>
          </a:p>
          <a:p>
            <a:pPr marL="742950" lvl="1" indent="-285750" eaLnBrk="1" hangingPunct="1">
              <a:lnSpc>
                <a:spcPct val="90000"/>
              </a:lnSpc>
              <a:buFont typeface="Wingdings" panose="05000000000000000000" pitchFamily="2" charset="2"/>
              <a:buChar char="q"/>
            </a:pPr>
            <a:r>
              <a:rPr lang="en-US" altLang="zh-CN" sz="2400">
                <a:solidFill>
                  <a:srgbClr val="0000FF"/>
                </a:solidFill>
                <a:ea typeface="宋体" panose="02010600030101010101" pitchFamily="2" charset="-122"/>
              </a:rPr>
              <a:t>Must be restored after a read</a:t>
            </a:r>
          </a:p>
          <a:p>
            <a:pPr eaLnBrk="1" hangingPunct="1">
              <a:lnSpc>
                <a:spcPct val="90000"/>
              </a:lnSpc>
              <a:buFont typeface="Wingdings" panose="05000000000000000000" pitchFamily="2" charset="2"/>
              <a:buChar char="Ø"/>
            </a:pPr>
            <a:r>
              <a:rPr lang="en-US" altLang="zh-CN" sz="2400" b="1" i="1" u="sng">
                <a:solidFill>
                  <a:srgbClr val="0000FF"/>
                </a:solidFill>
                <a:ea typeface="宋体" panose="02010600030101010101" pitchFamily="2" charset="-122"/>
              </a:rPr>
              <a:t>Refresh</a:t>
            </a:r>
          </a:p>
          <a:p>
            <a:pPr marL="742950" lvl="1" indent="-285750" eaLnBrk="1" hangingPunct="1">
              <a:lnSpc>
                <a:spcPct val="90000"/>
              </a:lnSpc>
              <a:buFont typeface="Wingdings" panose="05000000000000000000" pitchFamily="2" charset="2"/>
              <a:buChar char="q"/>
            </a:pPr>
            <a:r>
              <a:rPr lang="en-US" altLang="zh-CN" sz="2400">
                <a:solidFill>
                  <a:srgbClr val="0000FF"/>
                </a:solidFill>
                <a:ea typeface="宋体" panose="02010600030101010101" pitchFamily="2" charset="-122"/>
              </a:rPr>
              <a:t>Also, there’s steady leakage</a:t>
            </a:r>
          </a:p>
          <a:p>
            <a:pPr marL="742950" lvl="1" indent="-285750" eaLnBrk="1" hangingPunct="1">
              <a:lnSpc>
                <a:spcPct val="90000"/>
              </a:lnSpc>
              <a:buFont typeface="Wingdings" panose="05000000000000000000" pitchFamily="2" charset="2"/>
              <a:buChar char="q"/>
            </a:pPr>
            <a:r>
              <a:rPr lang="en-US" altLang="zh-CN" sz="2400">
                <a:solidFill>
                  <a:srgbClr val="0000FF"/>
                </a:solidFill>
                <a:ea typeface="宋体" panose="02010600030101010101" pitchFamily="2" charset="-122"/>
              </a:rPr>
              <a:t>Charge must be restored periodically</a:t>
            </a:r>
          </a:p>
          <a:p>
            <a:pPr eaLnBrk="1" hangingPunct="1">
              <a:lnSpc>
                <a:spcPct val="90000"/>
              </a:lnSpc>
              <a:buFont typeface="Wingdings" panose="05000000000000000000" pitchFamily="2" charset="2"/>
              <a:buChar char="Ø"/>
            </a:pPr>
            <a:r>
              <a:rPr lang="en-US" altLang="zh-CN" sz="2400">
                <a:solidFill>
                  <a:srgbClr val="0000FF"/>
                </a:solidFill>
                <a:ea typeface="宋体" panose="02010600030101010101" pitchFamily="2" charset="-122"/>
              </a:rPr>
              <a:t>DRAM are </a:t>
            </a:r>
            <a:r>
              <a:rPr lang="en-US" altLang="zh-CN" sz="2400" b="1" i="1" u="sng">
                <a:solidFill>
                  <a:srgbClr val="0000FF"/>
                </a:solidFill>
                <a:ea typeface="宋体" panose="02010600030101010101" pitchFamily="2" charset="-122"/>
              </a:rPr>
              <a:t>dense</a:t>
            </a:r>
            <a:r>
              <a:rPr lang="en-US" altLang="zh-CN" sz="2400">
                <a:solidFill>
                  <a:srgbClr val="0000FF"/>
                </a:solidFill>
                <a:ea typeface="宋体" panose="02010600030101010101" pitchFamily="2" charset="-122"/>
              </a:rPr>
              <a:t> (lots of cells) so there are many address lines.</a:t>
            </a:r>
          </a:p>
          <a:p>
            <a:pPr marL="742950" lvl="1" indent="-285750" eaLnBrk="1" hangingPunct="1">
              <a:lnSpc>
                <a:spcPct val="90000"/>
              </a:lnSpc>
              <a:buFont typeface="Wingdings" panose="05000000000000000000" pitchFamily="2" charset="2"/>
              <a:buChar char="q"/>
            </a:pPr>
            <a:r>
              <a:rPr lang="en-US" altLang="zh-CN" sz="2000">
                <a:solidFill>
                  <a:srgbClr val="0000FF"/>
                </a:solidFill>
                <a:ea typeface="宋体" panose="02010600030101010101" pitchFamily="2" charset="-122"/>
              </a:rPr>
              <a:t>To reduce the physical size of DRAM we can reduce the number of pins by applying the address lines serially in to parts (Row Address and then Column Address)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6">
            <a:extLst>
              <a:ext uri="{FF2B5EF4-FFF2-40B4-BE49-F238E27FC236}">
                <a16:creationId xmlns:a16="http://schemas.microsoft.com/office/drawing/2014/main" id="{CA7E6688-475E-4AC1-B506-5A657546FB4A}"/>
              </a:ext>
            </a:extLst>
          </p:cNvPr>
          <p:cNvSpPr txBox="1">
            <a:spLocks noGrp="1"/>
          </p:cNvSpPr>
          <p:nvPr/>
        </p:nvSpPr>
        <p:spPr bwMode="auto">
          <a:xfrm>
            <a:off x="7010400" y="64008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09DCBA21-C2AA-42EB-9F07-77B6CE72D22D}" type="slidenum">
              <a:rPr lang="en-US" altLang="en-US" sz="1000" b="0">
                <a:solidFill>
                  <a:schemeClr val="tx1"/>
                </a:solidFill>
              </a:rPr>
              <a:pPr algn="r" eaLnBrk="1" hangingPunct="1"/>
              <a:t>27</a:t>
            </a:fld>
            <a:endParaRPr lang="en-US" altLang="en-US" sz="1000" b="0">
              <a:solidFill>
                <a:schemeClr val="tx1"/>
              </a:solidFill>
            </a:endParaRPr>
          </a:p>
        </p:txBody>
      </p:sp>
      <p:sp>
        <p:nvSpPr>
          <p:cNvPr id="40963" name="Rectangle 2">
            <a:extLst>
              <a:ext uri="{FF2B5EF4-FFF2-40B4-BE49-F238E27FC236}">
                <a16:creationId xmlns:a16="http://schemas.microsoft.com/office/drawing/2014/main" id="{127E41FC-CF0F-4F88-9F32-CAF8B1C8CDA8}"/>
              </a:ext>
            </a:extLst>
          </p:cNvPr>
          <p:cNvSpPr>
            <a:spLocks noGrp="1" noChangeArrowheads="1"/>
          </p:cNvSpPr>
          <p:nvPr>
            <p:ph type="title" idx="4294967295"/>
          </p:nvPr>
        </p:nvSpPr>
        <p:spPr>
          <a:xfrm>
            <a:off x="457200" y="228600"/>
            <a:ext cx="7772400" cy="609600"/>
          </a:xfrm>
        </p:spPr>
        <p:txBody>
          <a:bodyPr>
            <a:normAutofit fontScale="90000"/>
          </a:bodyPr>
          <a:lstStyle/>
          <a:p>
            <a:pPr eaLnBrk="1" hangingPunct="1"/>
            <a:r>
              <a:rPr lang="en-US" altLang="zh-CN">
                <a:solidFill>
                  <a:srgbClr val="008080"/>
                </a:solidFill>
                <a:ea typeface="宋体" panose="02010600030101010101" pitchFamily="2" charset="-122"/>
              </a:rPr>
              <a:t>Address Multiplexing </a:t>
            </a:r>
          </a:p>
        </p:txBody>
      </p:sp>
      <p:sp>
        <p:nvSpPr>
          <p:cNvPr id="41988" name="Rectangle 3">
            <a:extLst>
              <a:ext uri="{FF2B5EF4-FFF2-40B4-BE49-F238E27FC236}">
                <a16:creationId xmlns:a16="http://schemas.microsoft.com/office/drawing/2014/main" id="{FD43E7AD-B8B5-427F-B0B4-5384259C0D3F}"/>
              </a:ext>
            </a:extLst>
          </p:cNvPr>
          <p:cNvSpPr>
            <a:spLocks noGrp="1" noChangeArrowheads="1"/>
          </p:cNvSpPr>
          <p:nvPr>
            <p:ph type="body" sz="half" idx="4294967295"/>
          </p:nvPr>
        </p:nvSpPr>
        <p:spPr>
          <a:xfrm>
            <a:off x="304800" y="1143000"/>
            <a:ext cx="8305800" cy="4572000"/>
          </a:xfrm>
          <a:noFill/>
        </p:spPr>
        <p:txBody>
          <a:bodyPr>
            <a:normAutofit lnSpcReduction="10000"/>
          </a:bodyPr>
          <a:lstStyle/>
          <a:p>
            <a:pPr marL="495300" indent="-495300" eaLnBrk="1" hangingPunct="1">
              <a:lnSpc>
                <a:spcPct val="90000"/>
              </a:lnSpc>
              <a:buFont typeface="Wingdings" panose="05000000000000000000" pitchFamily="2" charset="2"/>
              <a:buChar char="Ø"/>
            </a:pPr>
            <a:r>
              <a:rPr lang="en-US" altLang="zh-CN" sz="2000">
                <a:solidFill>
                  <a:srgbClr val="3333CC"/>
                </a:solidFill>
                <a:ea typeface="宋体" panose="02010600030101010101" pitchFamily="2" charset="-122"/>
              </a:rPr>
              <a:t>16K x 1 DRAM </a:t>
            </a:r>
            <a:r>
              <a:rPr lang="en-US" altLang="zh-CN" sz="2000">
                <a:solidFill>
                  <a:srgbClr val="3333CC"/>
                </a:solidFill>
                <a:ea typeface="宋体" panose="02010600030101010101" pitchFamily="2" charset="-122"/>
                <a:sym typeface="Wingdings" panose="05000000000000000000" pitchFamily="2" charset="2"/>
              </a:rPr>
              <a:t> 14 address lines</a:t>
            </a:r>
          </a:p>
          <a:p>
            <a:pPr marL="495300" indent="-495300" eaLnBrk="1" hangingPunct="1">
              <a:lnSpc>
                <a:spcPct val="90000"/>
              </a:lnSpc>
              <a:buFont typeface="Wingdings" panose="05000000000000000000" pitchFamily="2" charset="2"/>
              <a:buChar char="Ø"/>
            </a:pPr>
            <a:r>
              <a:rPr lang="en-US" altLang="zh-CN" sz="2000">
                <a:solidFill>
                  <a:srgbClr val="3333CC"/>
                </a:solidFill>
                <a:ea typeface="宋体" panose="02010600030101010101" pitchFamily="2" charset="-122"/>
                <a:sym typeface="Wingdings" panose="05000000000000000000" pitchFamily="2" charset="2"/>
              </a:rPr>
              <a:t>64K x 1 DRAM  16 address lines</a:t>
            </a:r>
          </a:p>
          <a:p>
            <a:pPr marL="495300" indent="-495300" eaLnBrk="1" hangingPunct="1">
              <a:lnSpc>
                <a:spcPct val="90000"/>
              </a:lnSpc>
              <a:buFont typeface="Wingdings" panose="05000000000000000000" pitchFamily="2" charset="2"/>
              <a:buChar char="Ø"/>
            </a:pPr>
            <a:r>
              <a:rPr lang="en-US" altLang="zh-CN" sz="2000">
                <a:solidFill>
                  <a:srgbClr val="3333CC"/>
                </a:solidFill>
                <a:ea typeface="宋体" panose="02010600030101010101" pitchFamily="2" charset="-122"/>
                <a:sym typeface="Wingdings" panose="05000000000000000000" pitchFamily="2" charset="2"/>
              </a:rPr>
              <a:t>4M x 1 DRAM  22 address lines</a:t>
            </a:r>
          </a:p>
          <a:p>
            <a:pPr marL="495300" indent="-495300" eaLnBrk="1" hangingPunct="1">
              <a:lnSpc>
                <a:spcPct val="90000"/>
              </a:lnSpc>
              <a:buFont typeface="Wingdings" panose="05000000000000000000" pitchFamily="2" charset="2"/>
              <a:buChar char="Ø"/>
            </a:pPr>
            <a:r>
              <a:rPr lang="en-US" altLang="zh-CN" sz="2000">
                <a:solidFill>
                  <a:srgbClr val="3333CC"/>
                </a:solidFill>
                <a:ea typeface="宋体" panose="02010600030101010101" pitchFamily="2" charset="-122"/>
                <a:sym typeface="Wingdings" panose="05000000000000000000" pitchFamily="2" charset="2"/>
              </a:rPr>
              <a:t>High capacity memory chips require many pins if each address required a separate pin</a:t>
            </a:r>
          </a:p>
          <a:p>
            <a:pPr marL="495300" indent="-495300" eaLnBrk="1" hangingPunct="1">
              <a:lnSpc>
                <a:spcPct val="90000"/>
              </a:lnSpc>
              <a:buFont typeface="Wingdings" panose="05000000000000000000" pitchFamily="2" charset="2"/>
              <a:buChar char="Ø"/>
            </a:pPr>
            <a:r>
              <a:rPr lang="en-US" altLang="zh-CN" sz="2000">
                <a:solidFill>
                  <a:srgbClr val="3333CC"/>
                </a:solidFill>
                <a:ea typeface="宋体" panose="02010600030101010101" pitchFamily="2" charset="-122"/>
                <a:sym typeface="Wingdings" panose="05000000000000000000" pitchFamily="2" charset="2"/>
              </a:rPr>
              <a:t>Solution: In order to reduce # of pins on DRAM chips manufacturers utilize address multiplexing  whereby each address input pin can accommodate two different address bits.</a:t>
            </a:r>
          </a:p>
          <a:p>
            <a:pPr marL="495300" indent="-495300" eaLnBrk="1" hangingPunct="1">
              <a:lnSpc>
                <a:spcPct val="90000"/>
              </a:lnSpc>
              <a:buFont typeface="Wingdings" panose="05000000000000000000" pitchFamily="2" charset="2"/>
              <a:buChar char="Ø"/>
            </a:pPr>
            <a:r>
              <a:rPr lang="en-US" altLang="zh-CN" sz="2000">
                <a:solidFill>
                  <a:srgbClr val="FF0000"/>
                </a:solidFill>
                <a:ea typeface="宋体" panose="02010600030101010101" pitchFamily="2" charset="-122"/>
                <a:sym typeface="Wingdings" panose="05000000000000000000" pitchFamily="2" charset="2"/>
              </a:rPr>
              <a:t>What does this translate to?</a:t>
            </a:r>
          </a:p>
          <a:p>
            <a:pPr marL="876300" lvl="1" indent="-419100" eaLnBrk="1" hangingPunct="1">
              <a:lnSpc>
                <a:spcPct val="90000"/>
              </a:lnSpc>
              <a:buFont typeface="Wingdings" panose="05000000000000000000" pitchFamily="2" charset="2"/>
              <a:buAutoNum type="arabicPeriod"/>
            </a:pPr>
            <a:r>
              <a:rPr lang="en-US" altLang="zh-CN" sz="2200">
                <a:solidFill>
                  <a:srgbClr val="3333CC"/>
                </a:solidFill>
                <a:ea typeface="宋体" panose="02010600030101010101" pitchFamily="2" charset="-122"/>
                <a:sym typeface="Wingdings" panose="05000000000000000000" pitchFamily="2" charset="2"/>
              </a:rPr>
              <a:t>Significant decrease in size of IC package</a:t>
            </a:r>
          </a:p>
          <a:p>
            <a:pPr marL="876300" lvl="1" indent="-419100" eaLnBrk="1" hangingPunct="1">
              <a:lnSpc>
                <a:spcPct val="90000"/>
              </a:lnSpc>
              <a:buFont typeface="Wingdings" panose="05000000000000000000" pitchFamily="2" charset="2"/>
              <a:buAutoNum type="arabicPeriod"/>
            </a:pPr>
            <a:r>
              <a:rPr lang="en-US" altLang="zh-CN" sz="2200">
                <a:solidFill>
                  <a:srgbClr val="3333CC"/>
                </a:solidFill>
                <a:ea typeface="宋体" panose="02010600030101010101" pitchFamily="2" charset="-122"/>
                <a:sym typeface="Wingdings" panose="05000000000000000000" pitchFamily="2" charset="2"/>
              </a:rPr>
              <a:t>Better yield</a:t>
            </a:r>
          </a:p>
          <a:p>
            <a:pPr marL="876300" lvl="1" indent="-419100" eaLnBrk="1" hangingPunct="1">
              <a:lnSpc>
                <a:spcPct val="90000"/>
              </a:lnSpc>
              <a:buFont typeface="Wingdings" panose="05000000000000000000" pitchFamily="2" charset="2"/>
              <a:buAutoNum type="arabicPeriod"/>
            </a:pPr>
            <a:r>
              <a:rPr lang="en-US" altLang="zh-CN" sz="2200">
                <a:solidFill>
                  <a:srgbClr val="3333CC"/>
                </a:solidFill>
                <a:ea typeface="宋体" panose="02010600030101010101" pitchFamily="2" charset="-122"/>
                <a:sym typeface="Wingdings" panose="05000000000000000000" pitchFamily="2" charset="2"/>
              </a:rPr>
              <a:t>Maximize the amount of memory that can fit on one board</a:t>
            </a:r>
          </a:p>
          <a:p>
            <a:pPr marL="876300" lvl="1" indent="-419100" eaLnBrk="1" hangingPunct="1">
              <a:lnSpc>
                <a:spcPct val="90000"/>
              </a:lnSpc>
              <a:buFont typeface="Wingdings" panose="05000000000000000000" pitchFamily="2" charset="2"/>
              <a:buAutoNum type="arabicPeriod"/>
            </a:pPr>
            <a:r>
              <a:rPr lang="en-US" altLang="zh-CN" sz="2200">
                <a:solidFill>
                  <a:srgbClr val="3333CC"/>
                </a:solidFill>
                <a:ea typeface="宋体" panose="02010600030101010101" pitchFamily="2" charset="-122"/>
              </a:rPr>
              <a:t>Cheaper ICs</a:t>
            </a:r>
          </a:p>
        </p:txBody>
      </p:sp>
      <p:sp>
        <p:nvSpPr>
          <p:cNvPr id="40965" name="Slide Number Placeholder 5">
            <a:extLst>
              <a:ext uri="{FF2B5EF4-FFF2-40B4-BE49-F238E27FC236}">
                <a16:creationId xmlns:a16="http://schemas.microsoft.com/office/drawing/2014/main" id="{61B59256-3381-49F2-9A48-455ADCFA3C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DEA8E448-5376-4500-A7B1-DCD09827A036}" type="slidenum">
              <a:rPr lang="en-US" altLang="en-US" sz="1000" b="0">
                <a:solidFill>
                  <a:schemeClr val="tx1"/>
                </a:solidFill>
              </a:rPr>
              <a:pPr eaLnBrk="1" hangingPunct="1"/>
              <a:t>27</a:t>
            </a:fld>
            <a:endParaRPr lang="en-US" altLang="en-US" sz="1000" b="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a:extLst>
              <a:ext uri="{FF2B5EF4-FFF2-40B4-BE49-F238E27FC236}">
                <a16:creationId xmlns:a16="http://schemas.microsoft.com/office/drawing/2014/main" id="{5B9EF98F-5650-4B1D-9A28-1C8191EA8E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C5EF60D-3E90-486C-8FCC-A7E9CCE52EC8}" type="slidenum">
              <a:rPr lang="en-US" altLang="en-US" sz="1000" b="0">
                <a:solidFill>
                  <a:schemeClr val="tx1"/>
                </a:solidFill>
              </a:rPr>
              <a:pPr eaLnBrk="1" hangingPunct="1"/>
              <a:t>28</a:t>
            </a:fld>
            <a:endParaRPr lang="en-US" altLang="en-US" sz="1000" b="0">
              <a:solidFill>
                <a:schemeClr val="tx1"/>
              </a:solidFill>
            </a:endParaRPr>
          </a:p>
        </p:txBody>
      </p:sp>
      <p:sp>
        <p:nvSpPr>
          <p:cNvPr id="41988" name="Rectangle 2">
            <a:extLst>
              <a:ext uri="{FF2B5EF4-FFF2-40B4-BE49-F238E27FC236}">
                <a16:creationId xmlns:a16="http://schemas.microsoft.com/office/drawing/2014/main" id="{6A043652-8C6E-49AC-B11D-73DC89D50910}"/>
              </a:ext>
            </a:extLst>
          </p:cNvPr>
          <p:cNvSpPr>
            <a:spLocks noGrp="1" noChangeArrowheads="1"/>
          </p:cNvSpPr>
          <p:nvPr>
            <p:ph type="title"/>
          </p:nvPr>
        </p:nvSpPr>
        <p:spPr>
          <a:xfrm>
            <a:off x="304800" y="152400"/>
            <a:ext cx="7772400" cy="685800"/>
          </a:xfrm>
        </p:spPr>
        <p:txBody>
          <a:bodyPr/>
          <a:lstStyle/>
          <a:p>
            <a:pPr eaLnBrk="1" hangingPunct="1"/>
            <a:r>
              <a:rPr lang="en-US" altLang="zh-CN" sz="3200">
                <a:solidFill>
                  <a:srgbClr val="008080"/>
                </a:solidFill>
                <a:ea typeface="宋体" panose="02010600030101010101" pitchFamily="2" charset="-122"/>
              </a:rPr>
              <a:t>DRAM Memory Access</a:t>
            </a:r>
          </a:p>
        </p:txBody>
      </p:sp>
      <p:sp>
        <p:nvSpPr>
          <p:cNvPr id="867331" name="Rectangle 3">
            <a:extLst>
              <a:ext uri="{FF2B5EF4-FFF2-40B4-BE49-F238E27FC236}">
                <a16:creationId xmlns:a16="http://schemas.microsoft.com/office/drawing/2014/main" id="{9E38CFAF-B29F-46BD-A16E-79E4CAF7E460}"/>
              </a:ext>
            </a:extLst>
          </p:cNvPr>
          <p:cNvSpPr>
            <a:spLocks noGrp="1" noChangeArrowheads="1"/>
          </p:cNvSpPr>
          <p:nvPr>
            <p:ph type="body" idx="1"/>
          </p:nvPr>
        </p:nvSpPr>
        <p:spPr>
          <a:xfrm>
            <a:off x="457200" y="1295400"/>
            <a:ext cx="8229600" cy="4876800"/>
          </a:xfrm>
        </p:spPr>
        <p:txBody>
          <a:bodyPr/>
          <a:lstStyle/>
          <a:p>
            <a:pPr eaLnBrk="1" hangingPunct="1">
              <a:buFont typeface="Wingdings" panose="05000000000000000000" pitchFamily="2" charset="2"/>
              <a:buChar char="Ø"/>
            </a:pPr>
            <a:r>
              <a:rPr lang="en-US" altLang="zh-CN" sz="2400">
                <a:solidFill>
                  <a:srgbClr val="3333CC"/>
                </a:solidFill>
                <a:ea typeface="宋体" panose="02010600030101010101" pitchFamily="2" charset="-122"/>
              </a:rPr>
              <a:t>DRAM Memory is arranged in a XY grid pattern of rows and columns. </a:t>
            </a:r>
          </a:p>
          <a:p>
            <a:pPr lvl="1" eaLnBrk="1" hangingPunct="1">
              <a:buFont typeface="Wingdings" panose="05000000000000000000" pitchFamily="2" charset="2"/>
              <a:buChar char="v"/>
            </a:pPr>
            <a:r>
              <a:rPr lang="en-US" altLang="zh-CN" sz="2000" b="1" u="sng">
                <a:solidFill>
                  <a:srgbClr val="3333CC"/>
                </a:solidFill>
                <a:ea typeface="宋体" panose="02010600030101010101" pitchFamily="2" charset="-122"/>
              </a:rPr>
              <a:t>First, the row address is sent</a:t>
            </a:r>
            <a:r>
              <a:rPr lang="en-US" altLang="zh-CN" sz="2000">
                <a:solidFill>
                  <a:srgbClr val="3333CC"/>
                </a:solidFill>
                <a:ea typeface="宋体" panose="02010600030101010101" pitchFamily="2" charset="-122"/>
              </a:rPr>
              <a:t> to the memory chip and latched, </a:t>
            </a:r>
          </a:p>
          <a:p>
            <a:pPr lvl="1" eaLnBrk="1" hangingPunct="1">
              <a:buFont typeface="Wingdings" panose="05000000000000000000" pitchFamily="2" charset="2"/>
              <a:buChar char="v"/>
            </a:pPr>
            <a:r>
              <a:rPr lang="en-US" altLang="zh-CN" sz="2000">
                <a:solidFill>
                  <a:srgbClr val="3333CC"/>
                </a:solidFill>
                <a:ea typeface="宋体" panose="02010600030101010101" pitchFamily="2" charset="-122"/>
              </a:rPr>
              <a:t>then the </a:t>
            </a:r>
            <a:r>
              <a:rPr lang="en-US" altLang="zh-CN" sz="2000" b="1" u="sng">
                <a:solidFill>
                  <a:srgbClr val="3333CC"/>
                </a:solidFill>
                <a:ea typeface="宋体" panose="02010600030101010101" pitchFamily="2" charset="-122"/>
              </a:rPr>
              <a:t>column address is sent</a:t>
            </a:r>
            <a:r>
              <a:rPr lang="en-US" altLang="zh-CN" sz="2000">
                <a:solidFill>
                  <a:srgbClr val="3333CC"/>
                </a:solidFill>
                <a:ea typeface="宋体" panose="02010600030101010101" pitchFamily="2" charset="-122"/>
              </a:rPr>
              <a:t> in a similar fashion. </a:t>
            </a:r>
          </a:p>
          <a:p>
            <a:pPr eaLnBrk="1" hangingPunct="1">
              <a:buFont typeface="Wingdings" panose="05000000000000000000" pitchFamily="2" charset="2"/>
              <a:buChar char="Ø"/>
            </a:pPr>
            <a:r>
              <a:rPr lang="en-US" altLang="zh-CN" sz="2400">
                <a:solidFill>
                  <a:srgbClr val="3333CC"/>
                </a:solidFill>
                <a:ea typeface="宋体" panose="02010600030101010101" pitchFamily="2" charset="-122"/>
              </a:rPr>
              <a:t>This row and column-addressing scheme (called </a:t>
            </a:r>
            <a:r>
              <a:rPr lang="en-US" altLang="zh-CN" sz="2400" b="1">
                <a:solidFill>
                  <a:srgbClr val="3333CC"/>
                </a:solidFill>
                <a:ea typeface="宋体" panose="02010600030101010101" pitchFamily="2" charset="-122"/>
              </a:rPr>
              <a:t>multiplexing</a:t>
            </a:r>
            <a:r>
              <a:rPr lang="en-US" altLang="zh-CN" sz="2400">
                <a:solidFill>
                  <a:srgbClr val="3333CC"/>
                </a:solidFill>
                <a:ea typeface="宋体" panose="02010600030101010101" pitchFamily="2" charset="-122"/>
              </a:rPr>
              <a:t>) allows a large memory address to use fewer pins. </a:t>
            </a:r>
          </a:p>
          <a:p>
            <a:pPr eaLnBrk="1" hangingPunct="1">
              <a:buFont typeface="Wingdings" panose="05000000000000000000" pitchFamily="2" charset="2"/>
              <a:buChar char="Ø"/>
            </a:pPr>
            <a:r>
              <a:rPr lang="en-US" altLang="zh-CN" sz="2400">
                <a:solidFill>
                  <a:srgbClr val="3333CC"/>
                </a:solidFill>
                <a:ea typeface="宋体" panose="02010600030101010101" pitchFamily="2" charset="-122"/>
              </a:rPr>
              <a:t>The </a:t>
            </a:r>
            <a:r>
              <a:rPr lang="en-US" altLang="zh-CN" sz="2400" b="1" u="sng">
                <a:solidFill>
                  <a:srgbClr val="3333CC"/>
                </a:solidFill>
                <a:ea typeface="宋体" panose="02010600030101010101" pitchFamily="2" charset="-122"/>
              </a:rPr>
              <a:t>charge stored</a:t>
            </a:r>
            <a:r>
              <a:rPr lang="en-US" altLang="zh-CN" sz="2400">
                <a:solidFill>
                  <a:srgbClr val="3333CC"/>
                </a:solidFill>
                <a:ea typeface="宋体" panose="02010600030101010101" pitchFamily="2" charset="-122"/>
              </a:rPr>
              <a:t> in the chosen memory cell is </a:t>
            </a:r>
            <a:r>
              <a:rPr lang="en-US" altLang="zh-CN" sz="2400" b="1" u="sng">
                <a:solidFill>
                  <a:srgbClr val="3333CC"/>
                </a:solidFill>
                <a:ea typeface="宋体" panose="02010600030101010101" pitchFamily="2" charset="-122"/>
              </a:rPr>
              <a:t>amplified</a:t>
            </a:r>
            <a:r>
              <a:rPr lang="en-US" altLang="zh-CN" sz="2400">
                <a:solidFill>
                  <a:srgbClr val="3333CC"/>
                </a:solidFill>
                <a:ea typeface="宋体" panose="02010600030101010101" pitchFamily="2" charset="-122"/>
              </a:rPr>
              <a:t> using the sense amplifier and then routed to the output pin. </a:t>
            </a:r>
          </a:p>
          <a:p>
            <a:pPr eaLnBrk="1" hangingPunct="1">
              <a:buFont typeface="Wingdings" panose="05000000000000000000" pitchFamily="2" charset="2"/>
              <a:buChar char="Ø"/>
            </a:pPr>
            <a:r>
              <a:rPr lang="en-US" altLang="zh-CN" sz="2400">
                <a:solidFill>
                  <a:srgbClr val="3333CC"/>
                </a:solidFill>
                <a:ea typeface="宋体" panose="02010600030101010101" pitchFamily="2" charset="-122"/>
              </a:rPr>
              <a:t>Read/Write is controlled using the read/write logic.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6">
            <a:extLst>
              <a:ext uri="{FF2B5EF4-FFF2-40B4-BE49-F238E27FC236}">
                <a16:creationId xmlns:a16="http://schemas.microsoft.com/office/drawing/2014/main" id="{E22D5921-47B8-4AE8-8870-FAD019C584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DC029AF-B7FA-40E0-9B91-E42B5ED410D5}" type="slidenum">
              <a:rPr lang="en-US" altLang="en-US" sz="1000" b="0">
                <a:solidFill>
                  <a:schemeClr val="tx1"/>
                </a:solidFill>
              </a:rPr>
              <a:pPr eaLnBrk="1" hangingPunct="1"/>
              <a:t>29</a:t>
            </a:fld>
            <a:endParaRPr lang="en-US" altLang="en-US" sz="1000" b="0">
              <a:solidFill>
                <a:schemeClr val="tx1"/>
              </a:solidFill>
            </a:endParaRPr>
          </a:p>
        </p:txBody>
      </p:sp>
      <p:sp>
        <p:nvSpPr>
          <p:cNvPr id="43012" name="Rectangle 2">
            <a:extLst>
              <a:ext uri="{FF2B5EF4-FFF2-40B4-BE49-F238E27FC236}">
                <a16:creationId xmlns:a16="http://schemas.microsoft.com/office/drawing/2014/main" id="{B2992CF7-1C3A-4237-A5AF-41A584325A7B}"/>
              </a:ext>
            </a:extLst>
          </p:cNvPr>
          <p:cNvSpPr>
            <a:spLocks noGrp="1" noChangeArrowheads="1"/>
          </p:cNvSpPr>
          <p:nvPr>
            <p:ph type="title"/>
          </p:nvPr>
        </p:nvSpPr>
        <p:spPr>
          <a:xfrm>
            <a:off x="381000" y="228600"/>
            <a:ext cx="7772400" cy="685800"/>
          </a:xfrm>
        </p:spPr>
        <p:txBody>
          <a:bodyPr/>
          <a:lstStyle/>
          <a:p>
            <a:pPr eaLnBrk="1" hangingPunct="1"/>
            <a:r>
              <a:rPr lang="en-US" altLang="zh-CN" sz="3200">
                <a:solidFill>
                  <a:srgbClr val="008080"/>
                </a:solidFill>
                <a:ea typeface="宋体" panose="02010600030101010101" pitchFamily="2" charset="-122"/>
              </a:rPr>
              <a:t>How DRAM Works</a:t>
            </a:r>
          </a:p>
        </p:txBody>
      </p:sp>
      <p:pic>
        <p:nvPicPr>
          <p:cNvPr id="988163" name="Picture 3" descr="figure4_CAS">
            <a:extLst>
              <a:ext uri="{FF2B5EF4-FFF2-40B4-BE49-F238E27FC236}">
                <a16:creationId xmlns:a16="http://schemas.microsoft.com/office/drawing/2014/main" id="{9DF91954-9980-4400-8EFD-13B558B528E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933068" y="2031670"/>
            <a:ext cx="3476295" cy="4090308"/>
          </a:xfrm>
          <a:noFill/>
        </p:spPr>
      </p:pic>
      <p:pic>
        <p:nvPicPr>
          <p:cNvPr id="988164" name="Picture 4" descr="figure4_RAS2">
            <a:extLst>
              <a:ext uri="{FF2B5EF4-FFF2-40B4-BE49-F238E27FC236}">
                <a16:creationId xmlns:a16="http://schemas.microsoft.com/office/drawing/2014/main" id="{A8C94D49-66CD-47BF-B897-DDA2643DD73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4186" y="1842512"/>
            <a:ext cx="3818392" cy="4346386"/>
          </a:xfrm>
          <a:noFill/>
        </p:spPr>
      </p:pic>
      <p:sp>
        <p:nvSpPr>
          <p:cNvPr id="988165" name="Text Box 5">
            <a:extLst>
              <a:ext uri="{FF2B5EF4-FFF2-40B4-BE49-F238E27FC236}">
                <a16:creationId xmlns:a16="http://schemas.microsoft.com/office/drawing/2014/main" id="{523BA2D7-C5B7-4219-B89F-52BAABDA527A}"/>
              </a:ext>
            </a:extLst>
          </p:cNvPr>
          <p:cNvSpPr txBox="1">
            <a:spLocks noChangeArrowheads="1"/>
          </p:cNvSpPr>
          <p:nvPr/>
        </p:nvSpPr>
        <p:spPr bwMode="auto">
          <a:xfrm>
            <a:off x="4495802" y="1134268"/>
            <a:ext cx="1981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spcBef>
                <a:spcPct val="50000"/>
              </a:spcBef>
            </a:pP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7</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6</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5</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4</a:t>
            </a:r>
          </a:p>
          <a:p>
            <a:pPr>
              <a:spcBef>
                <a:spcPct val="50000"/>
              </a:spcBef>
            </a:pP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3</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2</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1</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0</a:t>
            </a:r>
          </a:p>
        </p:txBody>
      </p:sp>
      <p:sp>
        <p:nvSpPr>
          <p:cNvPr id="988166" name="Text Box 6">
            <a:extLst>
              <a:ext uri="{FF2B5EF4-FFF2-40B4-BE49-F238E27FC236}">
                <a16:creationId xmlns:a16="http://schemas.microsoft.com/office/drawing/2014/main" id="{93E7C29B-5C02-4760-83DC-A445EA40A583}"/>
              </a:ext>
            </a:extLst>
          </p:cNvPr>
          <p:cNvSpPr txBox="1">
            <a:spLocks noChangeArrowheads="1"/>
          </p:cNvSpPr>
          <p:nvPr/>
        </p:nvSpPr>
        <p:spPr bwMode="auto">
          <a:xfrm>
            <a:off x="381000" y="1235632"/>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spcBef>
                <a:spcPct val="50000"/>
              </a:spcBef>
            </a:pP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7</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6</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5</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4</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3</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2</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1</a:t>
            </a:r>
            <a:r>
              <a:rPr lang="en-US" altLang="zh-CN" sz="1800" b="0" dirty="0">
                <a:solidFill>
                  <a:schemeClr val="tx1"/>
                </a:solidFill>
                <a:latin typeface="Verdana" panose="020B0604030504040204" pitchFamily="34" charset="0"/>
                <a:ea typeface="宋体" panose="02010600030101010101" pitchFamily="2" charset="-122"/>
              </a:rPr>
              <a:t>A</a:t>
            </a:r>
            <a:r>
              <a:rPr lang="en-US" altLang="zh-CN" sz="1800" b="0" baseline="-25000" dirty="0">
                <a:solidFill>
                  <a:schemeClr val="tx1"/>
                </a:solidFill>
                <a:latin typeface="Verdana" panose="020B0604030504040204" pitchFamily="34" charset="0"/>
                <a:ea typeface="宋体" panose="02010600030101010101" pitchFamily="2" charset="-122"/>
              </a:rPr>
              <a:t>0</a:t>
            </a:r>
          </a:p>
        </p:txBody>
      </p:sp>
      <p:sp>
        <p:nvSpPr>
          <p:cNvPr id="988167" name="Line 7">
            <a:extLst>
              <a:ext uri="{FF2B5EF4-FFF2-40B4-BE49-F238E27FC236}">
                <a16:creationId xmlns:a16="http://schemas.microsoft.com/office/drawing/2014/main" id="{202A7501-9825-437D-8D52-498D645A8AE2}"/>
              </a:ext>
            </a:extLst>
          </p:cNvPr>
          <p:cNvSpPr>
            <a:spLocks noChangeShapeType="1"/>
          </p:cNvSpPr>
          <p:nvPr/>
        </p:nvSpPr>
        <p:spPr bwMode="auto">
          <a:xfrm flipH="1">
            <a:off x="2880632" y="1524000"/>
            <a:ext cx="1676400" cy="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88168" name="Line 8">
            <a:extLst>
              <a:ext uri="{FF2B5EF4-FFF2-40B4-BE49-F238E27FC236}">
                <a16:creationId xmlns:a16="http://schemas.microsoft.com/office/drawing/2014/main" id="{7B7E025D-8F6C-4354-A977-D0D661F5B4F2}"/>
              </a:ext>
            </a:extLst>
          </p:cNvPr>
          <p:cNvSpPr>
            <a:spLocks noChangeShapeType="1"/>
          </p:cNvSpPr>
          <p:nvPr/>
        </p:nvSpPr>
        <p:spPr bwMode="auto">
          <a:xfrm>
            <a:off x="2880632" y="1524000"/>
            <a:ext cx="0" cy="3048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88169" name="Line 9">
            <a:extLst>
              <a:ext uri="{FF2B5EF4-FFF2-40B4-BE49-F238E27FC236}">
                <a16:creationId xmlns:a16="http://schemas.microsoft.com/office/drawing/2014/main" id="{11BCB2F1-210F-474B-9436-FB487782EEEA}"/>
              </a:ext>
            </a:extLst>
          </p:cNvPr>
          <p:cNvSpPr>
            <a:spLocks noChangeShapeType="1"/>
          </p:cNvSpPr>
          <p:nvPr/>
        </p:nvSpPr>
        <p:spPr bwMode="auto">
          <a:xfrm>
            <a:off x="5715000" y="1524000"/>
            <a:ext cx="1066800" cy="0"/>
          </a:xfrm>
          <a:prstGeom prst="line">
            <a:avLst/>
          </a:prstGeom>
          <a:noFill/>
          <a:ln w="38100" cap="sq">
            <a:solidFill>
              <a:srgbClr val="0000FF"/>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5">
            <a:extLst>
              <a:ext uri="{FF2B5EF4-FFF2-40B4-BE49-F238E27FC236}">
                <a16:creationId xmlns:a16="http://schemas.microsoft.com/office/drawing/2014/main" id="{B0F4DF17-9037-4E77-A3EF-E2532E5A8B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417DB34-388B-45A3-9C24-9812273CCB0C}" type="slidenum">
              <a:rPr lang="en-US" altLang="en-US" sz="1000" b="0">
                <a:solidFill>
                  <a:schemeClr val="tx1"/>
                </a:solidFill>
              </a:rPr>
              <a:pPr eaLnBrk="1" hangingPunct="1"/>
              <a:t>3</a:t>
            </a:fld>
            <a:endParaRPr lang="en-US" altLang="en-US" sz="1000" b="0">
              <a:solidFill>
                <a:schemeClr val="tx1"/>
              </a:solidFill>
            </a:endParaRPr>
          </a:p>
        </p:txBody>
      </p:sp>
      <p:sp>
        <p:nvSpPr>
          <p:cNvPr id="18436" name="Rectangle 2">
            <a:extLst>
              <a:ext uri="{FF2B5EF4-FFF2-40B4-BE49-F238E27FC236}">
                <a16:creationId xmlns:a16="http://schemas.microsoft.com/office/drawing/2014/main" id="{64A63954-9223-4F1D-9A47-091F4F0CAF95}"/>
              </a:ext>
            </a:extLst>
          </p:cNvPr>
          <p:cNvSpPr>
            <a:spLocks noGrp="1" noChangeArrowheads="1"/>
          </p:cNvSpPr>
          <p:nvPr>
            <p:ph type="title"/>
          </p:nvPr>
        </p:nvSpPr>
        <p:spPr>
          <a:xfrm>
            <a:off x="457200" y="381000"/>
            <a:ext cx="7772400" cy="762000"/>
          </a:xfrm>
        </p:spPr>
        <p:txBody>
          <a:bodyPr/>
          <a:lstStyle/>
          <a:p>
            <a:pPr eaLnBrk="1" hangingPunct="1"/>
            <a:r>
              <a:rPr lang="en-US" altLang="zh-CN" sz="4400">
                <a:solidFill>
                  <a:srgbClr val="006666"/>
                </a:solidFill>
                <a:ea typeface="宋体" panose="02010600030101010101" pitchFamily="2" charset="-122"/>
              </a:rPr>
              <a:t>Topics</a:t>
            </a:r>
          </a:p>
        </p:txBody>
      </p:sp>
      <p:sp>
        <p:nvSpPr>
          <p:cNvPr id="18437" name="Rectangle 3">
            <a:extLst>
              <a:ext uri="{FF2B5EF4-FFF2-40B4-BE49-F238E27FC236}">
                <a16:creationId xmlns:a16="http://schemas.microsoft.com/office/drawing/2014/main" id="{1356C056-F4EF-4363-BA58-98B166050081}"/>
              </a:ext>
            </a:extLst>
          </p:cNvPr>
          <p:cNvSpPr>
            <a:spLocks noChangeArrowheads="1"/>
          </p:cNvSpPr>
          <p:nvPr/>
        </p:nvSpPr>
        <p:spPr bwMode="auto">
          <a:xfrm>
            <a:off x="457200" y="1524000"/>
            <a:ext cx="8458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sz="3600" b="1">
                <a:solidFill>
                  <a:schemeClr val="accent1"/>
                </a:solidFill>
                <a:latin typeface="Arial" panose="020B0604020202020204" pitchFamily="34" charset="0"/>
                <a:cs typeface="Arial" panose="020B0604020202020204" pitchFamily="34" charset="0"/>
              </a:defRPr>
            </a:lvl1pPr>
            <a:lvl2pPr marL="1066800" indent="-60960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lnSpc>
                <a:spcPct val="80000"/>
              </a:lnSpc>
              <a:spcBef>
                <a:spcPct val="20000"/>
              </a:spcBef>
              <a:buClr>
                <a:schemeClr val="tx2"/>
              </a:buClr>
              <a:buSzPct val="70000"/>
              <a:buFont typeface="Wingdings" panose="05000000000000000000" pitchFamily="2" charset="2"/>
              <a:buChar char="Ø"/>
            </a:pPr>
            <a:r>
              <a:rPr lang="en-US" altLang="zh-CN" sz="3200" dirty="0">
                <a:solidFill>
                  <a:srgbClr val="0000FF"/>
                </a:solidFill>
                <a:ea typeface="宋体" panose="02010600030101010101" pitchFamily="2" charset="-122"/>
              </a:rPr>
              <a:t>Types of Memory</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dirty="0">
                <a:solidFill>
                  <a:srgbClr val="0000FF"/>
                </a:solidFill>
                <a:ea typeface="宋体" panose="02010600030101010101" pitchFamily="2" charset="-122"/>
              </a:rPr>
              <a:t>Volatile Memory (RAM)</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dirty="0">
                <a:solidFill>
                  <a:srgbClr val="0000FF"/>
                </a:solidFill>
                <a:ea typeface="宋体" panose="02010600030101010101" pitchFamily="2" charset="-122"/>
              </a:rPr>
              <a:t>Non Volatile Memory (ROM, Flash)</a:t>
            </a:r>
          </a:p>
          <a:p>
            <a:pPr eaLnBrk="1" hangingPunct="1">
              <a:lnSpc>
                <a:spcPct val="80000"/>
              </a:lnSpc>
              <a:spcBef>
                <a:spcPct val="20000"/>
              </a:spcBef>
              <a:buClr>
                <a:schemeClr val="tx2"/>
              </a:buClr>
              <a:buSzPct val="70000"/>
              <a:buFont typeface="Wingdings" panose="05000000000000000000" pitchFamily="2" charset="2"/>
              <a:buChar char="Ø"/>
            </a:pPr>
            <a:endParaRPr lang="en-US" altLang="zh-CN" sz="3200" dirty="0">
              <a:solidFill>
                <a:srgbClr val="0000FF"/>
              </a:solidFill>
              <a:ea typeface="宋体" panose="02010600030101010101" pitchFamily="2" charset="-122"/>
            </a:endParaRPr>
          </a:p>
          <a:p>
            <a:pPr eaLnBrk="1" hangingPunct="1">
              <a:lnSpc>
                <a:spcPct val="80000"/>
              </a:lnSpc>
              <a:spcBef>
                <a:spcPct val="20000"/>
              </a:spcBef>
              <a:buClr>
                <a:schemeClr val="tx2"/>
              </a:buClr>
              <a:buSzPct val="70000"/>
              <a:buFont typeface="Wingdings" panose="05000000000000000000" pitchFamily="2" charset="2"/>
              <a:buChar char="Ø"/>
            </a:pPr>
            <a:r>
              <a:rPr lang="en-US" altLang="zh-CN" sz="3200" i="1" dirty="0">
                <a:solidFill>
                  <a:srgbClr val="C00000"/>
                </a:solidFill>
                <a:ea typeface="宋体" panose="02010600030101010101" pitchFamily="2" charset="-122"/>
              </a:rPr>
              <a:t>Larger/Wider Memories</a:t>
            </a:r>
          </a:p>
          <a:p>
            <a:pPr eaLnBrk="1" hangingPunct="1">
              <a:lnSpc>
                <a:spcPct val="80000"/>
              </a:lnSpc>
              <a:spcBef>
                <a:spcPct val="20000"/>
              </a:spcBef>
              <a:buClr>
                <a:schemeClr val="tx2"/>
              </a:buClr>
              <a:buSzPct val="70000"/>
              <a:buFont typeface="Wingdings" panose="05000000000000000000" pitchFamily="2" charset="2"/>
              <a:buChar char="Ø"/>
            </a:pPr>
            <a:r>
              <a:rPr lang="en-US" altLang="zh-CN" sz="3200" i="1" dirty="0">
                <a:solidFill>
                  <a:srgbClr val="C00000"/>
                </a:solidFill>
                <a:ea typeface="宋体" panose="02010600030101010101" pitchFamily="2" charset="-122"/>
              </a:rPr>
              <a:t>Memory Interfacing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Full Address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Partial Address Decoding</a:t>
            </a:r>
          </a:p>
          <a:p>
            <a:pPr lvl="1" eaLnBrk="1" hangingPunct="1">
              <a:lnSpc>
                <a:spcPct val="80000"/>
              </a:lnSpc>
              <a:spcBef>
                <a:spcPct val="20000"/>
              </a:spcBef>
              <a:buClr>
                <a:schemeClr val="tx2"/>
              </a:buClr>
              <a:buSzPct val="70000"/>
              <a:buFont typeface="Arial" panose="020B0604020202020204" pitchFamily="34" charset="0"/>
              <a:buAutoNum type="romanUcPeriod"/>
            </a:pPr>
            <a:r>
              <a:rPr lang="en-US" altLang="zh-CN" sz="3200" i="1" dirty="0">
                <a:solidFill>
                  <a:srgbClr val="C00000"/>
                </a:solidFill>
                <a:ea typeface="宋体" panose="02010600030101010101" pitchFamily="2" charset="-122"/>
              </a:rPr>
              <a:t>Block Address Decoding</a:t>
            </a:r>
          </a:p>
          <a:p>
            <a:pPr eaLnBrk="1" hangingPunct="1">
              <a:lnSpc>
                <a:spcPct val="80000"/>
              </a:lnSpc>
              <a:spcBef>
                <a:spcPct val="20000"/>
              </a:spcBef>
              <a:buClr>
                <a:schemeClr val="tx2"/>
              </a:buClr>
              <a:buSzPct val="70000"/>
              <a:buFont typeface="Wingdings" panose="05000000000000000000" pitchFamily="2" charset="2"/>
              <a:buNone/>
            </a:pPr>
            <a:endParaRPr lang="en-US" altLang="zh-CN" sz="3200" dirty="0">
              <a:solidFill>
                <a:srgbClr val="0000FF"/>
              </a:solidFill>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5">
            <a:extLst>
              <a:ext uri="{FF2B5EF4-FFF2-40B4-BE49-F238E27FC236}">
                <a16:creationId xmlns:a16="http://schemas.microsoft.com/office/drawing/2014/main" id="{CEBCE430-EF3A-4F17-8E50-CF73261DE1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EB97DA8-2B8F-45E9-8C3E-DF49B6CAF604}" type="slidenum">
              <a:rPr lang="en-US" altLang="en-US" sz="1000" b="0">
                <a:solidFill>
                  <a:schemeClr val="tx1"/>
                </a:solidFill>
              </a:rPr>
              <a:pPr eaLnBrk="1" hangingPunct="1"/>
              <a:t>30</a:t>
            </a:fld>
            <a:endParaRPr lang="en-US" altLang="en-US" sz="1000" b="0">
              <a:solidFill>
                <a:schemeClr val="tx1"/>
              </a:solidFill>
            </a:endParaRPr>
          </a:p>
        </p:txBody>
      </p:sp>
      <p:sp>
        <p:nvSpPr>
          <p:cNvPr id="44036" name="Rectangle 2">
            <a:extLst>
              <a:ext uri="{FF2B5EF4-FFF2-40B4-BE49-F238E27FC236}">
                <a16:creationId xmlns:a16="http://schemas.microsoft.com/office/drawing/2014/main" id="{6ADA7270-3119-44A8-9192-595031BE362F}"/>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DRAM Logical Diagram</a:t>
            </a:r>
          </a:p>
        </p:txBody>
      </p:sp>
      <p:pic>
        <p:nvPicPr>
          <p:cNvPr id="44037" name="Picture 4">
            <a:extLst>
              <a:ext uri="{FF2B5EF4-FFF2-40B4-BE49-F238E27FC236}">
                <a16:creationId xmlns:a16="http://schemas.microsoft.com/office/drawing/2014/main" id="{0C53E45C-8674-4C3B-A212-0517B95FA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1343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97031" name="Rectangle 7">
            <a:extLst>
              <a:ext uri="{FF2B5EF4-FFF2-40B4-BE49-F238E27FC236}">
                <a16:creationId xmlns:a16="http://schemas.microsoft.com/office/drawing/2014/main" id="{E89E16DA-71DC-4788-9C54-3BBFA958F1E7}"/>
              </a:ext>
            </a:extLst>
          </p:cNvPr>
          <p:cNvSpPr>
            <a:spLocks noChangeArrowheads="1"/>
          </p:cNvSpPr>
          <p:nvPr/>
        </p:nvSpPr>
        <p:spPr bwMode="auto">
          <a:xfrm>
            <a:off x="1600200" y="1295400"/>
            <a:ext cx="2438400" cy="1524000"/>
          </a:xfrm>
          <a:prstGeom prst="rect">
            <a:avLst/>
          </a:prstGeom>
          <a:noFill/>
          <a:ln w="38100"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97032" name="Rectangle 8">
            <a:extLst>
              <a:ext uri="{FF2B5EF4-FFF2-40B4-BE49-F238E27FC236}">
                <a16:creationId xmlns:a16="http://schemas.microsoft.com/office/drawing/2014/main" id="{B8EC38CB-E085-496E-8F4D-7D0E6F457A49}"/>
              </a:ext>
            </a:extLst>
          </p:cNvPr>
          <p:cNvSpPr>
            <a:spLocks noChangeArrowheads="1"/>
          </p:cNvSpPr>
          <p:nvPr/>
        </p:nvSpPr>
        <p:spPr bwMode="auto">
          <a:xfrm>
            <a:off x="4572000" y="1981200"/>
            <a:ext cx="3352800" cy="2209800"/>
          </a:xfrm>
          <a:prstGeom prst="rect">
            <a:avLst/>
          </a:prstGeom>
          <a:noFill/>
          <a:ln w="38100" algn="ctr">
            <a:solidFill>
              <a:srgbClr val="339966"/>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97033" name="Rectangle 9">
            <a:extLst>
              <a:ext uri="{FF2B5EF4-FFF2-40B4-BE49-F238E27FC236}">
                <a16:creationId xmlns:a16="http://schemas.microsoft.com/office/drawing/2014/main" id="{823C0C9D-C47C-4FA5-A2E4-19C9DA3CA14A}"/>
              </a:ext>
            </a:extLst>
          </p:cNvPr>
          <p:cNvSpPr>
            <a:spLocks noChangeArrowheads="1"/>
          </p:cNvSpPr>
          <p:nvPr/>
        </p:nvSpPr>
        <p:spPr bwMode="auto">
          <a:xfrm>
            <a:off x="457200" y="2895600"/>
            <a:ext cx="4038600" cy="1371600"/>
          </a:xfrm>
          <a:prstGeom prst="rect">
            <a:avLst/>
          </a:prstGeom>
          <a:noFill/>
          <a:ln w="38100" algn="ctr">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97034" name="Rectangle 10">
            <a:extLst>
              <a:ext uri="{FF2B5EF4-FFF2-40B4-BE49-F238E27FC236}">
                <a16:creationId xmlns:a16="http://schemas.microsoft.com/office/drawing/2014/main" id="{BE8BBFC2-6CFE-4D85-BAF6-5A9078F1A5DD}"/>
              </a:ext>
            </a:extLst>
          </p:cNvPr>
          <p:cNvSpPr>
            <a:spLocks noChangeArrowheads="1"/>
          </p:cNvSpPr>
          <p:nvPr/>
        </p:nvSpPr>
        <p:spPr bwMode="auto">
          <a:xfrm>
            <a:off x="457200" y="4343400"/>
            <a:ext cx="7696200" cy="1295400"/>
          </a:xfrm>
          <a:prstGeom prst="rect">
            <a:avLst/>
          </a:prstGeom>
          <a:noFill/>
          <a:ln w="3810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a:extLst>
              <a:ext uri="{FF2B5EF4-FFF2-40B4-BE49-F238E27FC236}">
                <a16:creationId xmlns:a16="http://schemas.microsoft.com/office/drawing/2014/main" id="{C2148301-C935-4114-8877-99C1E7460D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8279D60-A84A-4CFA-A326-052A231A2B48}" type="slidenum">
              <a:rPr lang="en-US" altLang="en-US" sz="1000" b="0">
                <a:solidFill>
                  <a:schemeClr val="tx1"/>
                </a:solidFill>
              </a:rPr>
              <a:pPr eaLnBrk="1" hangingPunct="1"/>
              <a:t>31</a:t>
            </a:fld>
            <a:endParaRPr lang="en-US" altLang="en-US" sz="1000" b="0">
              <a:solidFill>
                <a:schemeClr val="tx1"/>
              </a:solidFill>
            </a:endParaRPr>
          </a:p>
        </p:txBody>
      </p:sp>
      <p:sp>
        <p:nvSpPr>
          <p:cNvPr id="45060" name="Rectangle 2">
            <a:extLst>
              <a:ext uri="{FF2B5EF4-FFF2-40B4-BE49-F238E27FC236}">
                <a16:creationId xmlns:a16="http://schemas.microsoft.com/office/drawing/2014/main" id="{FDB4568C-D91A-4DEF-8EA4-FC84D87ACBFC}"/>
              </a:ext>
            </a:extLst>
          </p:cNvPr>
          <p:cNvSpPr>
            <a:spLocks noGrp="1" noChangeArrowheads="1"/>
          </p:cNvSpPr>
          <p:nvPr>
            <p:ph type="title"/>
          </p:nvPr>
        </p:nvSpPr>
        <p:spPr>
          <a:xfrm>
            <a:off x="457200" y="381000"/>
            <a:ext cx="7772400" cy="762000"/>
          </a:xfrm>
        </p:spPr>
        <p:txBody>
          <a:bodyPr/>
          <a:lstStyle/>
          <a:p>
            <a:pPr eaLnBrk="1" hangingPunct="1"/>
            <a:r>
              <a:rPr lang="en-US" altLang="zh-CN">
                <a:solidFill>
                  <a:srgbClr val="006666"/>
                </a:solidFill>
                <a:ea typeface="宋体" panose="02010600030101010101" pitchFamily="2" charset="-122"/>
              </a:rPr>
              <a:t>DRAM `Read’ Timing Waveform</a:t>
            </a:r>
          </a:p>
        </p:txBody>
      </p:sp>
      <p:sp>
        <p:nvSpPr>
          <p:cNvPr id="45061" name="Rectangle 3">
            <a:extLst>
              <a:ext uri="{FF2B5EF4-FFF2-40B4-BE49-F238E27FC236}">
                <a16:creationId xmlns:a16="http://schemas.microsoft.com/office/drawing/2014/main" id="{DD8700F8-FBBF-40C6-BB1F-934F5EF3F8A7}"/>
              </a:ext>
            </a:extLst>
          </p:cNvPr>
          <p:cNvSpPr>
            <a:spLocks noGrp="1" noChangeArrowheads="1"/>
          </p:cNvSpPr>
          <p:nvPr>
            <p:ph type="body" idx="1"/>
          </p:nvPr>
        </p:nvSpPr>
        <p:spPr>
          <a:xfrm>
            <a:off x="533400" y="1371600"/>
            <a:ext cx="7924800" cy="990600"/>
          </a:xfrm>
        </p:spPr>
        <p:txBody>
          <a:bodyPr/>
          <a:lstStyle/>
          <a:p>
            <a:pPr eaLnBrk="1" hangingPunct="1">
              <a:buFont typeface="Wingdings" panose="05000000000000000000" pitchFamily="2" charset="2"/>
              <a:buChar char="Ø"/>
            </a:pPr>
            <a:r>
              <a:rPr lang="en-US" altLang="zh-CN" sz="2600">
                <a:solidFill>
                  <a:srgbClr val="0000FF"/>
                </a:solidFill>
                <a:ea typeface="宋体" panose="02010600030101010101" pitchFamily="2" charset="-122"/>
              </a:rPr>
              <a:t>After Applying RAS and CAS the output enable is applied to access the data</a:t>
            </a:r>
          </a:p>
        </p:txBody>
      </p:sp>
      <p:pic>
        <p:nvPicPr>
          <p:cNvPr id="45062" name="Picture 4">
            <a:extLst>
              <a:ext uri="{FF2B5EF4-FFF2-40B4-BE49-F238E27FC236}">
                <a16:creationId xmlns:a16="http://schemas.microsoft.com/office/drawing/2014/main" id="{A8B55CCA-D168-45E3-8BF4-3F6963FBB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58" y="2239736"/>
            <a:ext cx="63246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5063" name="AutoShape 5">
            <a:extLst>
              <a:ext uri="{FF2B5EF4-FFF2-40B4-BE49-F238E27FC236}">
                <a16:creationId xmlns:a16="http://schemas.microsoft.com/office/drawing/2014/main" id="{E11B602F-F0C9-40F8-851B-FF91580868AF}"/>
              </a:ext>
            </a:extLst>
          </p:cNvPr>
          <p:cNvSpPr>
            <a:spLocks/>
          </p:cNvSpPr>
          <p:nvPr/>
        </p:nvSpPr>
        <p:spPr bwMode="auto">
          <a:xfrm>
            <a:off x="7470321" y="4140767"/>
            <a:ext cx="1295400" cy="990600"/>
          </a:xfrm>
          <a:prstGeom prst="borderCallout2">
            <a:avLst>
              <a:gd name="adj1" fmla="val 11537"/>
              <a:gd name="adj2" fmla="val -5884"/>
              <a:gd name="adj3" fmla="val 11537"/>
              <a:gd name="adj4" fmla="val -87009"/>
              <a:gd name="adj5" fmla="val 126444"/>
              <a:gd name="adj6" fmla="val -171569"/>
            </a:avLst>
          </a:prstGeom>
          <a:solidFill>
            <a:schemeClr val="accent1"/>
          </a:solidFill>
          <a:ln w="28575" cap="sq">
            <a:solidFill>
              <a:schemeClr val="accent1"/>
            </a:solidFill>
            <a:miter lim="800000"/>
            <a:headEnd type="none" w="sm" len="sm"/>
            <a:tailEnd type="triangle" w="med" len="med"/>
          </a:ln>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800" b="0">
                <a:solidFill>
                  <a:schemeClr val="tx1"/>
                </a:solidFill>
                <a:ea typeface="宋体" panose="02010600030101010101" pitchFamily="2" charset="-122"/>
              </a:rPr>
              <a:t>Delay until data available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5">
            <a:extLst>
              <a:ext uri="{FF2B5EF4-FFF2-40B4-BE49-F238E27FC236}">
                <a16:creationId xmlns:a16="http://schemas.microsoft.com/office/drawing/2014/main" id="{90479E60-5B7E-40B9-BFBC-8E86176440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BA4845C-4E14-40E3-AA7C-C26AE5EEF956}" type="slidenum">
              <a:rPr lang="en-US" altLang="en-US" sz="1000" b="0">
                <a:solidFill>
                  <a:schemeClr val="tx1"/>
                </a:solidFill>
              </a:rPr>
              <a:pPr eaLnBrk="1" hangingPunct="1"/>
              <a:t>32</a:t>
            </a:fld>
            <a:endParaRPr lang="en-US" altLang="en-US" sz="1000" b="0">
              <a:solidFill>
                <a:schemeClr val="tx1"/>
              </a:solidFill>
            </a:endParaRPr>
          </a:p>
        </p:txBody>
      </p:sp>
      <p:sp>
        <p:nvSpPr>
          <p:cNvPr id="46084" name="Rectangle 2">
            <a:extLst>
              <a:ext uri="{FF2B5EF4-FFF2-40B4-BE49-F238E27FC236}">
                <a16:creationId xmlns:a16="http://schemas.microsoft.com/office/drawing/2014/main" id="{81327958-C491-487B-9BBD-525B9B4B8181}"/>
              </a:ext>
            </a:extLst>
          </p:cNvPr>
          <p:cNvSpPr>
            <a:spLocks noGrp="1" noChangeArrowheads="1"/>
          </p:cNvSpPr>
          <p:nvPr>
            <p:ph type="title"/>
          </p:nvPr>
        </p:nvSpPr>
        <p:spPr>
          <a:xfrm>
            <a:off x="457200" y="381000"/>
            <a:ext cx="7772400" cy="762000"/>
          </a:xfrm>
        </p:spPr>
        <p:txBody>
          <a:bodyPr/>
          <a:lstStyle/>
          <a:p>
            <a:pPr eaLnBrk="1" hangingPunct="1"/>
            <a:r>
              <a:rPr lang="en-US" altLang="zh-CN" sz="4000">
                <a:solidFill>
                  <a:srgbClr val="006666"/>
                </a:solidFill>
                <a:ea typeface="宋体" panose="02010600030101010101" pitchFamily="2" charset="-122"/>
              </a:rPr>
              <a:t>DRAM `Write’ Timing</a:t>
            </a:r>
          </a:p>
        </p:txBody>
      </p:sp>
      <p:pic>
        <p:nvPicPr>
          <p:cNvPr id="46085" name="Picture 3">
            <a:extLst>
              <a:ext uri="{FF2B5EF4-FFF2-40B4-BE49-F238E27FC236}">
                <a16:creationId xmlns:a16="http://schemas.microsoft.com/office/drawing/2014/main" id="{2B8AA198-5746-4730-ACB0-82C186B3B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200" cy="424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94308" name="Line 4">
            <a:extLst>
              <a:ext uri="{FF2B5EF4-FFF2-40B4-BE49-F238E27FC236}">
                <a16:creationId xmlns:a16="http://schemas.microsoft.com/office/drawing/2014/main" id="{D28349C1-0604-4175-A412-72D08E28372A}"/>
              </a:ext>
            </a:extLst>
          </p:cNvPr>
          <p:cNvSpPr>
            <a:spLocks noChangeShapeType="1"/>
          </p:cNvSpPr>
          <p:nvPr/>
        </p:nvSpPr>
        <p:spPr bwMode="auto">
          <a:xfrm>
            <a:off x="3886200" y="4343400"/>
            <a:ext cx="0" cy="4572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94309" name="Line 5">
            <a:extLst>
              <a:ext uri="{FF2B5EF4-FFF2-40B4-BE49-F238E27FC236}">
                <a16:creationId xmlns:a16="http://schemas.microsoft.com/office/drawing/2014/main" id="{BF248F99-C884-4EA2-A8AA-1736343BC298}"/>
              </a:ext>
            </a:extLst>
          </p:cNvPr>
          <p:cNvSpPr>
            <a:spLocks noChangeShapeType="1"/>
          </p:cNvSpPr>
          <p:nvPr/>
        </p:nvSpPr>
        <p:spPr bwMode="auto">
          <a:xfrm>
            <a:off x="3505200" y="2743200"/>
            <a:ext cx="0" cy="4572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94310" name="Line 6">
            <a:extLst>
              <a:ext uri="{FF2B5EF4-FFF2-40B4-BE49-F238E27FC236}">
                <a16:creationId xmlns:a16="http://schemas.microsoft.com/office/drawing/2014/main" id="{7B0AF790-88C8-4F7E-BD0B-3B6231D4CC13}"/>
              </a:ext>
            </a:extLst>
          </p:cNvPr>
          <p:cNvSpPr>
            <a:spLocks noChangeShapeType="1"/>
          </p:cNvSpPr>
          <p:nvPr/>
        </p:nvSpPr>
        <p:spPr bwMode="auto">
          <a:xfrm>
            <a:off x="4572000" y="3276600"/>
            <a:ext cx="0" cy="4572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94311" name="Line 7">
            <a:extLst>
              <a:ext uri="{FF2B5EF4-FFF2-40B4-BE49-F238E27FC236}">
                <a16:creationId xmlns:a16="http://schemas.microsoft.com/office/drawing/2014/main" id="{35087A1D-BC41-47AC-BABA-0C8CD9D28FF1}"/>
              </a:ext>
            </a:extLst>
          </p:cNvPr>
          <p:cNvSpPr>
            <a:spLocks noChangeShapeType="1"/>
          </p:cNvSpPr>
          <p:nvPr/>
        </p:nvSpPr>
        <p:spPr bwMode="auto">
          <a:xfrm>
            <a:off x="3733800" y="4724400"/>
            <a:ext cx="0" cy="457200"/>
          </a:xfrm>
          <a:prstGeom prst="line">
            <a:avLst/>
          </a:prstGeom>
          <a:noFill/>
          <a:ln w="38100" cap="sq">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Slide Number Placeholder 5">
            <a:extLst>
              <a:ext uri="{FF2B5EF4-FFF2-40B4-BE49-F238E27FC236}">
                <a16:creationId xmlns:a16="http://schemas.microsoft.com/office/drawing/2014/main" id="{613272BB-138D-447C-B8BE-A27031AB61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F587119-C1F8-43B0-8034-3DDF79560DCE}" type="slidenum">
              <a:rPr lang="en-US" altLang="en-US" sz="1000" b="0">
                <a:solidFill>
                  <a:schemeClr val="tx1"/>
                </a:solidFill>
              </a:rPr>
              <a:pPr eaLnBrk="1" hangingPunct="1"/>
              <a:t>33</a:t>
            </a:fld>
            <a:endParaRPr lang="en-US" altLang="en-US" sz="1000" b="0">
              <a:solidFill>
                <a:schemeClr val="tx1"/>
              </a:solidFill>
            </a:endParaRPr>
          </a:p>
        </p:txBody>
      </p:sp>
      <p:sp>
        <p:nvSpPr>
          <p:cNvPr id="894979" name="Rectangle 3">
            <a:extLst>
              <a:ext uri="{FF2B5EF4-FFF2-40B4-BE49-F238E27FC236}">
                <a16:creationId xmlns:a16="http://schemas.microsoft.com/office/drawing/2014/main" id="{1F0F2060-9D65-43C4-9054-83C630D82138}"/>
              </a:ext>
            </a:extLst>
          </p:cNvPr>
          <p:cNvSpPr>
            <a:spLocks noGrp="1" noChangeArrowheads="1"/>
          </p:cNvSpPr>
          <p:nvPr>
            <p:ph type="body" idx="1"/>
          </p:nvPr>
        </p:nvSpPr>
        <p:spPr>
          <a:xfrm>
            <a:off x="835478" y="1401536"/>
            <a:ext cx="6957333" cy="4191000"/>
          </a:xfrm>
        </p:spPr>
        <p:txBody>
          <a:bodyPr>
            <a:normAutofit lnSpcReduction="10000"/>
          </a:bodyPr>
          <a:lstStyle/>
          <a:p>
            <a:pPr defTabSz="762000" eaLnBrk="1" hangingPunct="1">
              <a:buFont typeface="Wingdings" panose="05000000000000000000" pitchFamily="2" charset="2"/>
              <a:buNone/>
            </a:pPr>
            <a:r>
              <a:rPr lang="en-US" altLang="zh-CN" sz="2400" dirty="0">
                <a:solidFill>
                  <a:srgbClr val="3333CC"/>
                </a:solidFill>
                <a:ea typeface="宋体" panose="02010600030101010101" pitchFamily="2" charset="-122"/>
              </a:rPr>
              <a:t>DRAM		- Dynamic RAM</a:t>
            </a:r>
          </a:p>
          <a:p>
            <a:pPr defTabSz="762000" eaLnBrk="1" hangingPunct="1">
              <a:buFont typeface="Wingdings" panose="05000000000000000000" pitchFamily="2" charset="2"/>
              <a:buNone/>
            </a:pPr>
            <a:r>
              <a:rPr lang="en-US" altLang="zh-CN" sz="2400" dirty="0">
                <a:solidFill>
                  <a:srgbClr val="3333CC"/>
                </a:solidFill>
                <a:ea typeface="宋体" panose="02010600030101010101" pitchFamily="2" charset="-122"/>
              </a:rPr>
              <a:t>FPM  DRAM	- Fast page-mode RAM</a:t>
            </a:r>
          </a:p>
          <a:p>
            <a:pPr defTabSz="762000" eaLnBrk="1" hangingPunct="1">
              <a:buFont typeface="Wingdings" panose="05000000000000000000" pitchFamily="2" charset="2"/>
              <a:buNone/>
            </a:pPr>
            <a:r>
              <a:rPr lang="en-US" altLang="zh-CN" sz="2400" dirty="0">
                <a:solidFill>
                  <a:srgbClr val="3333CC"/>
                </a:solidFill>
                <a:ea typeface="宋体" panose="02010600030101010101" pitchFamily="2" charset="-122"/>
              </a:rPr>
              <a:t>EDO DRAM	- Extended Data Out RAM</a:t>
            </a:r>
          </a:p>
          <a:p>
            <a:pPr defTabSz="762000" eaLnBrk="1" hangingPunct="1">
              <a:buFont typeface="Wingdings" panose="05000000000000000000" pitchFamily="2" charset="2"/>
              <a:buNone/>
            </a:pPr>
            <a:r>
              <a:rPr lang="en-US" altLang="zh-CN" sz="2400" dirty="0">
                <a:solidFill>
                  <a:srgbClr val="3333CC"/>
                </a:solidFill>
                <a:ea typeface="宋体" panose="02010600030101010101" pitchFamily="2" charset="-122"/>
              </a:rPr>
              <a:t>BEDO DRAM	- Burst Extended-data-out RAM</a:t>
            </a:r>
          </a:p>
          <a:p>
            <a:pPr defTabSz="762000" eaLnBrk="1" hangingPunct="1">
              <a:buFont typeface="Wingdings" panose="05000000000000000000" pitchFamily="2" charset="2"/>
              <a:buNone/>
            </a:pPr>
            <a:r>
              <a:rPr lang="en-US" altLang="zh-CN" sz="2400" dirty="0">
                <a:solidFill>
                  <a:srgbClr val="A50021"/>
                </a:solidFill>
                <a:ea typeface="宋体" panose="02010600030101010101" pitchFamily="2" charset="-122"/>
              </a:rPr>
              <a:t>SDRAM		- Synchronous Dynamic RAM</a:t>
            </a:r>
          </a:p>
          <a:p>
            <a:pPr defTabSz="762000" eaLnBrk="1" hangingPunct="1">
              <a:buFont typeface="Wingdings" panose="05000000000000000000" pitchFamily="2" charset="2"/>
              <a:buNone/>
            </a:pPr>
            <a:r>
              <a:rPr lang="en-US" altLang="zh-CN" sz="2400" dirty="0">
                <a:solidFill>
                  <a:srgbClr val="A50021"/>
                </a:solidFill>
                <a:ea typeface="宋体" panose="02010600030101010101" pitchFamily="2" charset="-122"/>
              </a:rPr>
              <a:t>DDRRAM            - Double Data Rate RAM</a:t>
            </a:r>
          </a:p>
          <a:p>
            <a:pPr defTabSz="762000" eaLnBrk="1" hangingPunct="1">
              <a:buFont typeface="Wingdings" panose="05000000000000000000" pitchFamily="2" charset="2"/>
              <a:buNone/>
            </a:pPr>
            <a:r>
              <a:rPr lang="en-US" altLang="zh-CN" sz="2400" dirty="0">
                <a:solidFill>
                  <a:srgbClr val="A50021"/>
                </a:solidFill>
                <a:ea typeface="宋体" panose="02010600030101010101" pitchFamily="2" charset="-122"/>
              </a:rPr>
              <a:t>DDR2 (Twice the speed of DDR SDRAM)</a:t>
            </a:r>
          </a:p>
          <a:p>
            <a:pPr defTabSz="762000" eaLnBrk="1" hangingPunct="1">
              <a:buFont typeface="Wingdings" panose="05000000000000000000" pitchFamily="2" charset="2"/>
              <a:buNone/>
            </a:pPr>
            <a:r>
              <a:rPr lang="en-US" altLang="zh-CN" sz="2400" dirty="0">
                <a:solidFill>
                  <a:srgbClr val="A50021"/>
                </a:solidFill>
                <a:ea typeface="宋体" panose="02010600030101010101" pitchFamily="2" charset="-122"/>
              </a:rPr>
              <a:t>DDR3 (Twice the speed of DDR2 SDRAM)</a:t>
            </a:r>
          </a:p>
          <a:p>
            <a:pPr defTabSz="762000" eaLnBrk="1" hangingPunct="1">
              <a:buFont typeface="Wingdings" panose="05000000000000000000" pitchFamily="2" charset="2"/>
              <a:buNone/>
            </a:pPr>
            <a:r>
              <a:rPr lang="en-US" altLang="zh-CN" sz="2400" dirty="0">
                <a:solidFill>
                  <a:srgbClr val="A50021"/>
                </a:solidFill>
                <a:ea typeface="宋体" panose="02010600030101010101" pitchFamily="2" charset="-122"/>
              </a:rPr>
              <a:t>DDR4 (In Production ??)</a:t>
            </a:r>
          </a:p>
          <a:p>
            <a:pPr defTabSz="762000" eaLnBrk="1" hangingPunct="1">
              <a:buFont typeface="Wingdings" panose="05000000000000000000" pitchFamily="2" charset="2"/>
              <a:buNone/>
            </a:pPr>
            <a:endParaRPr lang="en-US" altLang="zh-CN" sz="2400" dirty="0">
              <a:solidFill>
                <a:srgbClr val="C00000"/>
              </a:solidFill>
              <a:ea typeface="宋体" panose="02010600030101010101" pitchFamily="2" charset="-122"/>
            </a:endParaRPr>
          </a:p>
        </p:txBody>
      </p:sp>
      <p:sp>
        <p:nvSpPr>
          <p:cNvPr id="47109" name="Rectangle 5">
            <a:extLst>
              <a:ext uri="{FF2B5EF4-FFF2-40B4-BE49-F238E27FC236}">
                <a16:creationId xmlns:a16="http://schemas.microsoft.com/office/drawing/2014/main" id="{9072B779-4F82-4D28-9C49-C3DC2F301AC6}"/>
              </a:ext>
            </a:extLst>
          </p:cNvPr>
          <p:cNvSpPr>
            <a:spLocks noGrp="1" noChangeArrowheads="1"/>
          </p:cNvSpPr>
          <p:nvPr>
            <p:ph type="title"/>
          </p:nvPr>
        </p:nvSpPr>
        <p:spPr>
          <a:xfrm>
            <a:off x="590550" y="-63954"/>
            <a:ext cx="7043057" cy="1143000"/>
          </a:xfrm>
          <a:noFill/>
        </p:spPr>
        <p:txBody>
          <a:bodyPr/>
          <a:lstStyle/>
          <a:p>
            <a:pPr eaLnBrk="1" hangingPunct="1"/>
            <a:r>
              <a:rPr lang="en-US" altLang="zh-CN" sz="3200" dirty="0">
                <a:solidFill>
                  <a:srgbClr val="006666"/>
                </a:solidFill>
                <a:ea typeface="宋体" panose="02010600030101010101" pitchFamily="2" charset="-122"/>
              </a:rPr>
              <a:t>DRAM Types: </a:t>
            </a:r>
            <a:br>
              <a:rPr lang="en-US" altLang="zh-CN" sz="3200" dirty="0">
                <a:solidFill>
                  <a:srgbClr val="006666"/>
                </a:solidFill>
                <a:ea typeface="宋体" panose="02010600030101010101" pitchFamily="2" charset="-122"/>
              </a:rPr>
            </a:br>
            <a:r>
              <a:rPr lang="en-US" altLang="zh-CN" sz="3200" dirty="0">
                <a:solidFill>
                  <a:srgbClr val="006666"/>
                </a:solidFill>
                <a:ea typeface="宋体" panose="02010600030101010101" pitchFamily="2" charset="-122"/>
              </a:rPr>
              <a:t>         Synchronous vs. </a:t>
            </a:r>
            <a:r>
              <a:rPr lang="en-US" altLang="zh-CN" sz="3200" dirty="0" err="1">
                <a:solidFill>
                  <a:srgbClr val="006666"/>
                </a:solidFill>
                <a:ea typeface="宋体" panose="02010600030101010101" pitchFamily="2" charset="-122"/>
              </a:rPr>
              <a:t>Asynchrnous</a:t>
            </a:r>
            <a:endParaRPr lang="en-US" altLang="zh-CN" sz="3200" dirty="0">
              <a:solidFill>
                <a:srgbClr val="006666"/>
              </a:solidFill>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E5CC332-2C80-48B2-ABEB-A7A6073FC387}"/>
              </a:ext>
            </a:extLst>
          </p:cNvPr>
          <p:cNvSpPr>
            <a:spLocks noGrp="1" noChangeArrowheads="1"/>
          </p:cNvSpPr>
          <p:nvPr>
            <p:ph type="title" idx="4294967295"/>
          </p:nvPr>
        </p:nvSpPr>
        <p:spPr>
          <a:xfrm>
            <a:off x="676003" y="152400"/>
            <a:ext cx="7543800" cy="831478"/>
          </a:xfrm>
        </p:spPr>
        <p:txBody>
          <a:bodyPr/>
          <a:lstStyle/>
          <a:p>
            <a:pPr eaLnBrk="1" hangingPunct="1"/>
            <a:r>
              <a:rPr lang="en-US" altLang="zh-CN" dirty="0">
                <a:solidFill>
                  <a:srgbClr val="008080"/>
                </a:solidFill>
                <a:ea typeface="宋体" panose="02010600030101010101" pitchFamily="2" charset="-122"/>
              </a:rPr>
              <a:t>Page Mode DRAM</a:t>
            </a:r>
          </a:p>
        </p:txBody>
      </p:sp>
      <p:sp>
        <p:nvSpPr>
          <p:cNvPr id="48131" name="Rectangle 3">
            <a:extLst>
              <a:ext uri="{FF2B5EF4-FFF2-40B4-BE49-F238E27FC236}">
                <a16:creationId xmlns:a16="http://schemas.microsoft.com/office/drawing/2014/main" id="{1B7A685C-ACED-4109-B904-F0533C7BACB1}"/>
              </a:ext>
            </a:extLst>
          </p:cNvPr>
          <p:cNvSpPr>
            <a:spLocks noGrp="1" noChangeArrowheads="1"/>
          </p:cNvSpPr>
          <p:nvPr>
            <p:ph type="body" idx="4294967295"/>
          </p:nvPr>
        </p:nvSpPr>
        <p:spPr>
          <a:xfrm>
            <a:off x="915193" y="1212478"/>
            <a:ext cx="7313613" cy="2286000"/>
          </a:xfrm>
        </p:spPr>
        <p:txBody>
          <a:bodyPr/>
          <a:lstStyle/>
          <a:p>
            <a:pPr eaLnBrk="1" hangingPunct="1">
              <a:buFont typeface="Wingdings" panose="05000000000000000000" pitchFamily="2" charset="2"/>
              <a:buChar char="Ø"/>
            </a:pPr>
            <a:r>
              <a:rPr lang="en-US" altLang="zh-CN" sz="2100" dirty="0">
                <a:solidFill>
                  <a:srgbClr val="0000FF"/>
                </a:solidFill>
                <a:ea typeface="宋体" panose="02010600030101010101" pitchFamily="2" charset="-122"/>
              </a:rPr>
              <a:t>DRAMs made to read &amp; write blocks</a:t>
            </a:r>
          </a:p>
          <a:p>
            <a:pPr eaLnBrk="1" hangingPunct="1">
              <a:buFont typeface="Wingdings" panose="05000000000000000000" pitchFamily="2" charset="2"/>
              <a:buChar char="Ø"/>
            </a:pPr>
            <a:r>
              <a:rPr lang="en-US" altLang="zh-CN" sz="2100" dirty="0">
                <a:solidFill>
                  <a:srgbClr val="0000FF"/>
                </a:solidFill>
                <a:ea typeface="宋体" panose="02010600030101010101" pitchFamily="2" charset="-122"/>
              </a:rPr>
              <a:t>Example</a:t>
            </a:r>
          </a:p>
          <a:p>
            <a:pPr lvl="1" eaLnBrk="1" hangingPunct="1">
              <a:buFont typeface="Wingdings" panose="05000000000000000000" pitchFamily="2" charset="2"/>
              <a:buChar char="q"/>
            </a:pPr>
            <a:r>
              <a:rPr lang="en-US" altLang="zh-CN" sz="2100" dirty="0">
                <a:solidFill>
                  <a:srgbClr val="0000FF"/>
                </a:solidFill>
                <a:ea typeface="宋体" panose="02010600030101010101" pitchFamily="2" charset="-122"/>
              </a:rPr>
              <a:t>Assert RAS, leave asserted</a:t>
            </a:r>
          </a:p>
          <a:p>
            <a:pPr lvl="1" eaLnBrk="1" hangingPunct="1">
              <a:buFont typeface="Wingdings" panose="05000000000000000000" pitchFamily="2" charset="2"/>
              <a:buChar char="q"/>
            </a:pPr>
            <a:r>
              <a:rPr lang="en-US" altLang="zh-CN" sz="2100" dirty="0">
                <a:solidFill>
                  <a:srgbClr val="0000FF"/>
                </a:solidFill>
                <a:ea typeface="宋体" panose="02010600030101010101" pitchFamily="2" charset="-122"/>
              </a:rPr>
              <a:t>Assert CAS multiple times  to read sequence of data</a:t>
            </a:r>
          </a:p>
          <a:p>
            <a:pPr eaLnBrk="1" hangingPunct="1">
              <a:buFont typeface="Wingdings" panose="05000000000000000000" pitchFamily="2" charset="2"/>
              <a:buChar char="Ø"/>
            </a:pPr>
            <a:r>
              <a:rPr lang="en-US" altLang="zh-CN" sz="2100" dirty="0">
                <a:solidFill>
                  <a:srgbClr val="0000FF"/>
                </a:solidFill>
                <a:ea typeface="宋体" panose="02010600030101010101" pitchFamily="2" charset="-122"/>
              </a:rPr>
              <a:t>Similar for writes</a:t>
            </a:r>
          </a:p>
        </p:txBody>
      </p:sp>
      <p:pic>
        <p:nvPicPr>
          <p:cNvPr id="48132" name="Picture 4">
            <a:extLst>
              <a:ext uri="{FF2B5EF4-FFF2-40B4-BE49-F238E27FC236}">
                <a16:creationId xmlns:a16="http://schemas.microsoft.com/office/drawing/2014/main" id="{3D3C6316-5726-4222-8DAD-664B3FC10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1" y="3508003"/>
            <a:ext cx="68770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8133" name="Slide Number Placeholder 7">
            <a:extLst>
              <a:ext uri="{FF2B5EF4-FFF2-40B4-BE49-F238E27FC236}">
                <a16:creationId xmlns:a16="http://schemas.microsoft.com/office/drawing/2014/main" id="{8BFDD15B-58DD-46BE-9830-F3C314B91932}"/>
              </a:ext>
            </a:extLst>
          </p:cNvPr>
          <p:cNvSpPr>
            <a:spLocks noGrp="1"/>
          </p:cNvSpPr>
          <p:nvPr>
            <p:ph type="sldNum" sz="quarter" idx="12"/>
          </p:nvPr>
        </p:nvSpPr>
        <p:spPr>
          <a:xfrm>
            <a:off x="7154635" y="6491967"/>
            <a:ext cx="1676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7197928-CB89-4602-A1FB-5D405D0258F6}" type="slidenum">
              <a:rPr lang="en-US" altLang="en-US" sz="1000" b="0">
                <a:solidFill>
                  <a:schemeClr val="tx1"/>
                </a:solidFill>
              </a:rPr>
              <a:pPr eaLnBrk="1" hangingPunct="1"/>
              <a:t>34</a:t>
            </a:fld>
            <a:endParaRPr lang="en-US" altLang="en-US" sz="1000" b="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5">
            <a:extLst>
              <a:ext uri="{FF2B5EF4-FFF2-40B4-BE49-F238E27FC236}">
                <a16:creationId xmlns:a16="http://schemas.microsoft.com/office/drawing/2014/main" id="{B0A396BE-CA57-400A-99EF-37A80E559785}"/>
              </a:ext>
            </a:extLst>
          </p:cNvPr>
          <p:cNvSpPr>
            <a:spLocks noGrp="1" noChangeArrowheads="1"/>
          </p:cNvSpPr>
          <p:nvPr>
            <p:ph type="title" idx="4294967295"/>
          </p:nvPr>
        </p:nvSpPr>
        <p:spPr>
          <a:xfrm>
            <a:off x="457200" y="334963"/>
            <a:ext cx="7294563" cy="854075"/>
          </a:xfrm>
          <a:noFill/>
        </p:spPr>
        <p:txBody>
          <a:bodyPr>
            <a:normAutofit fontScale="90000"/>
          </a:bodyPr>
          <a:lstStyle/>
          <a:p>
            <a:pPr eaLnBrk="1" hangingPunct="1"/>
            <a:r>
              <a:rPr lang="en-US" altLang="zh-CN" dirty="0">
                <a:solidFill>
                  <a:srgbClr val="006666"/>
                </a:solidFill>
                <a:ea typeface="宋体" panose="02010600030101010101" pitchFamily="2" charset="-122"/>
              </a:rPr>
              <a:t>DRAM Evolution (Synchronous)</a:t>
            </a:r>
          </a:p>
        </p:txBody>
      </p:sp>
      <p:sp>
        <p:nvSpPr>
          <p:cNvPr id="49158" name="Rectangle 3">
            <a:extLst>
              <a:ext uri="{FF2B5EF4-FFF2-40B4-BE49-F238E27FC236}">
                <a16:creationId xmlns:a16="http://schemas.microsoft.com/office/drawing/2014/main" id="{1E8211E2-26EA-4DB8-94D8-C4543CAA74B9}"/>
              </a:ext>
            </a:extLst>
          </p:cNvPr>
          <p:cNvSpPr txBox="1">
            <a:spLocks noChangeArrowheads="1"/>
          </p:cNvSpPr>
          <p:nvPr/>
        </p:nvSpPr>
        <p:spPr bwMode="auto">
          <a:xfrm>
            <a:off x="533400" y="1825625"/>
            <a:ext cx="82296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2400">
                <a:solidFill>
                  <a:srgbClr val="0000FF"/>
                </a:solidFill>
                <a:ea typeface="宋体" panose="02010600030101010101" pitchFamily="2" charset="-122"/>
              </a:rPr>
              <a:t>There has been multiple improvements to the DRAM design in the past 10 years.</a:t>
            </a:r>
          </a:p>
          <a:p>
            <a:pPr lvl="1" eaLnBrk="1" hangingPunct="1">
              <a:spcBef>
                <a:spcPct val="20000"/>
              </a:spcBef>
              <a:buClr>
                <a:schemeClr val="accent2"/>
              </a:buClr>
              <a:buSzPct val="70000"/>
              <a:buFont typeface="Wingdings" panose="05000000000000000000" pitchFamily="2" charset="2"/>
              <a:buChar char="v"/>
            </a:pPr>
            <a:r>
              <a:rPr lang="en-US" altLang="zh-CN" sz="2000">
                <a:solidFill>
                  <a:srgbClr val="0000FF"/>
                </a:solidFill>
                <a:ea typeface="宋体" panose="02010600030101010101" pitchFamily="2" charset="-122"/>
              </a:rPr>
              <a:t>A Clock signal was added making the design </a:t>
            </a:r>
            <a:r>
              <a:rPr lang="en-US" altLang="zh-CN" sz="2000" u="sng">
                <a:solidFill>
                  <a:srgbClr val="0000FF"/>
                </a:solidFill>
                <a:ea typeface="宋体" panose="02010600030101010101" pitchFamily="2" charset="-122"/>
              </a:rPr>
              <a:t>synchronous</a:t>
            </a:r>
            <a:r>
              <a:rPr lang="en-US" altLang="zh-CN" sz="2000">
                <a:solidFill>
                  <a:srgbClr val="0000FF"/>
                </a:solidFill>
                <a:ea typeface="宋体" panose="02010600030101010101" pitchFamily="2" charset="-122"/>
              </a:rPr>
              <a:t> (SDRAM).</a:t>
            </a:r>
          </a:p>
          <a:p>
            <a:pPr lvl="1" eaLnBrk="1" hangingPunct="1">
              <a:spcBef>
                <a:spcPct val="20000"/>
              </a:spcBef>
              <a:buClr>
                <a:schemeClr val="accent2"/>
              </a:buClr>
              <a:buSzPct val="70000"/>
              <a:buFont typeface="Wingdings" panose="05000000000000000000" pitchFamily="2" charset="2"/>
              <a:buChar char="v"/>
            </a:pPr>
            <a:r>
              <a:rPr lang="en-US" altLang="zh-CN" sz="2000">
                <a:solidFill>
                  <a:srgbClr val="0000FF"/>
                </a:solidFill>
                <a:ea typeface="宋体" panose="02010600030101010101" pitchFamily="2" charset="-122"/>
              </a:rPr>
              <a:t>The data bus transfers data on </a:t>
            </a:r>
            <a:r>
              <a:rPr lang="en-US" altLang="zh-CN" sz="2000" u="sng">
                <a:solidFill>
                  <a:srgbClr val="0000FF"/>
                </a:solidFill>
                <a:ea typeface="宋体" panose="02010600030101010101" pitchFamily="2" charset="-122"/>
              </a:rPr>
              <a:t>both rising and falling </a:t>
            </a:r>
            <a:r>
              <a:rPr lang="en-US" altLang="zh-CN" sz="2000">
                <a:solidFill>
                  <a:srgbClr val="0000FF"/>
                </a:solidFill>
                <a:ea typeface="宋体" panose="02010600030101010101" pitchFamily="2" charset="-122"/>
              </a:rPr>
              <a:t>edge of the clock (DDR SDRAM)</a:t>
            </a:r>
          </a:p>
          <a:p>
            <a:pPr lvl="1" eaLnBrk="1" hangingPunct="1">
              <a:spcBef>
                <a:spcPct val="20000"/>
              </a:spcBef>
              <a:buClr>
                <a:schemeClr val="accent2"/>
              </a:buClr>
              <a:buSzPct val="70000"/>
              <a:buFont typeface="Wingdings" panose="05000000000000000000" pitchFamily="2" charset="2"/>
              <a:buChar char="v"/>
            </a:pPr>
            <a:r>
              <a:rPr lang="en-US" altLang="zh-CN" sz="2000">
                <a:solidFill>
                  <a:srgbClr val="0000FF"/>
                </a:solidFill>
                <a:ea typeface="宋体" panose="02010600030101010101" pitchFamily="2" charset="-122"/>
              </a:rPr>
              <a:t>Second generation of DDR memory (DDR2) scales to </a:t>
            </a:r>
            <a:r>
              <a:rPr lang="en-US" altLang="zh-CN" sz="2000" u="sng">
                <a:solidFill>
                  <a:srgbClr val="0000FF"/>
                </a:solidFill>
                <a:ea typeface="宋体" panose="02010600030101010101" pitchFamily="2" charset="-122"/>
              </a:rPr>
              <a:t>higher clock </a:t>
            </a:r>
            <a:r>
              <a:rPr lang="en-US" altLang="zh-CN" sz="2000">
                <a:solidFill>
                  <a:srgbClr val="0000FF"/>
                </a:solidFill>
                <a:ea typeface="宋体" panose="02010600030101010101" pitchFamily="2" charset="-122"/>
              </a:rPr>
              <a:t>frequencies.</a:t>
            </a:r>
          </a:p>
          <a:p>
            <a:pPr lvl="1" eaLnBrk="1" hangingPunct="1">
              <a:spcBef>
                <a:spcPct val="20000"/>
              </a:spcBef>
              <a:buClr>
                <a:schemeClr val="accent2"/>
              </a:buClr>
              <a:buSzPct val="70000"/>
              <a:buFont typeface="Wingdings" panose="05000000000000000000" pitchFamily="2" charset="2"/>
              <a:buChar char="v"/>
            </a:pPr>
            <a:r>
              <a:rPr lang="en-US" altLang="zh-CN" sz="2000">
                <a:solidFill>
                  <a:srgbClr val="0000FF"/>
                </a:solidFill>
                <a:ea typeface="宋体" panose="02010600030101010101" pitchFamily="2" charset="-122"/>
              </a:rPr>
              <a:t>Third generation (DDR3) has lower power consumption, higher clock frequency and denser modules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578CDE2A-630D-47DD-AD7A-4DA7AB06FE78}"/>
              </a:ext>
            </a:extLst>
          </p:cNvPr>
          <p:cNvSpPr>
            <a:spLocks noGrp="1" noChangeArrowheads="1"/>
          </p:cNvSpPr>
          <p:nvPr>
            <p:ph type="title"/>
          </p:nvPr>
        </p:nvSpPr>
        <p:spPr>
          <a:xfrm>
            <a:off x="152400" y="152400"/>
            <a:ext cx="8534400" cy="685800"/>
          </a:xfrm>
        </p:spPr>
        <p:txBody>
          <a:bodyPr>
            <a:normAutofit fontScale="90000"/>
          </a:bodyPr>
          <a:lstStyle/>
          <a:p>
            <a:pPr eaLnBrk="1" hangingPunct="1"/>
            <a:r>
              <a:rPr lang="en-US" altLang="zh-CN">
                <a:solidFill>
                  <a:srgbClr val="006666"/>
                </a:solidFill>
                <a:ea typeface="宋体" panose="02010600030101010101" pitchFamily="2" charset="-122"/>
              </a:rPr>
              <a:t>Synchronous DRAM (SDRAM)</a:t>
            </a:r>
          </a:p>
        </p:txBody>
      </p:sp>
      <p:pic>
        <p:nvPicPr>
          <p:cNvPr id="50181" name="Picture 3">
            <a:extLst>
              <a:ext uri="{FF2B5EF4-FFF2-40B4-BE49-F238E27FC236}">
                <a16:creationId xmlns:a16="http://schemas.microsoft.com/office/drawing/2014/main" id="{9FE539AC-D5E2-44E5-94D5-C2DC6F4FA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772400"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Rectangle 3">
            <a:extLst>
              <a:ext uri="{FF2B5EF4-FFF2-40B4-BE49-F238E27FC236}">
                <a16:creationId xmlns:a16="http://schemas.microsoft.com/office/drawing/2014/main" id="{0EC25F92-B0AD-4085-B4B4-82C554EC3F9A}"/>
              </a:ext>
            </a:extLst>
          </p:cNvPr>
          <p:cNvSpPr txBox="1">
            <a:spLocks noChangeArrowheads="1"/>
          </p:cNvSpPr>
          <p:nvPr/>
        </p:nvSpPr>
        <p:spPr bwMode="auto">
          <a:xfrm>
            <a:off x="152400" y="2362200"/>
            <a:ext cx="1524000" cy="15240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Ø"/>
              <a:defRPr/>
            </a:pPr>
            <a:r>
              <a:rPr lang="en-US" sz="1100" b="0" kern="0" dirty="0">
                <a:solidFill>
                  <a:srgbClr val="0000FF"/>
                </a:solidFill>
                <a:latin typeface="+mn-lt"/>
                <a:cs typeface="+mn-cs"/>
              </a:rPr>
              <a:t>Double Data Rate SDRAM </a:t>
            </a:r>
          </a:p>
          <a:p>
            <a:pPr marL="234950" indent="-347663">
              <a:spcBef>
                <a:spcPct val="20000"/>
              </a:spcBef>
              <a:buClr>
                <a:schemeClr val="accent2"/>
              </a:buClr>
              <a:buSzPct val="70000"/>
              <a:buFont typeface="Wingdings" pitchFamily="2" charset="2"/>
              <a:buChar char="§"/>
              <a:defRPr/>
            </a:pPr>
            <a:r>
              <a:rPr lang="en-US" sz="1100" i="1" u="sng" kern="0" dirty="0">
                <a:solidFill>
                  <a:srgbClr val="0000FF"/>
                </a:solidFill>
                <a:latin typeface="+mn-lt"/>
                <a:cs typeface="+mn-cs"/>
              </a:rPr>
              <a:t>Transfers data on both edges of the clock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a:extLst>
              <a:ext uri="{FF2B5EF4-FFF2-40B4-BE49-F238E27FC236}">
                <a16:creationId xmlns:a16="http://schemas.microsoft.com/office/drawing/2014/main" id="{EF976D61-E73F-4BEF-A299-466059EFC1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F9E7CC4-66C1-430A-9F52-F05EE42C00E1}" type="slidenum">
              <a:rPr lang="en-US" altLang="en-US" sz="1000" b="0">
                <a:solidFill>
                  <a:schemeClr val="tx1"/>
                </a:solidFill>
              </a:rPr>
              <a:pPr eaLnBrk="1" hangingPunct="1"/>
              <a:t>37</a:t>
            </a:fld>
            <a:endParaRPr lang="en-US" altLang="en-US" sz="1000" b="0">
              <a:solidFill>
                <a:schemeClr val="tx1"/>
              </a:solidFill>
            </a:endParaRPr>
          </a:p>
        </p:txBody>
      </p:sp>
      <p:sp>
        <p:nvSpPr>
          <p:cNvPr id="51204" name="Rectangle 2">
            <a:extLst>
              <a:ext uri="{FF2B5EF4-FFF2-40B4-BE49-F238E27FC236}">
                <a16:creationId xmlns:a16="http://schemas.microsoft.com/office/drawing/2014/main" id="{18F81F77-B523-41FA-BE54-6244D7C30E3D}"/>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Larger/Wider Memories</a:t>
            </a:r>
          </a:p>
        </p:txBody>
      </p:sp>
      <p:sp>
        <p:nvSpPr>
          <p:cNvPr id="51205" name="Rectangle 3">
            <a:extLst>
              <a:ext uri="{FF2B5EF4-FFF2-40B4-BE49-F238E27FC236}">
                <a16:creationId xmlns:a16="http://schemas.microsoft.com/office/drawing/2014/main" id="{0180BD65-58A9-432D-BB5B-C1B9CDA1CE67}"/>
              </a:ext>
            </a:extLst>
          </p:cNvPr>
          <p:cNvSpPr>
            <a:spLocks noGrp="1" noChangeArrowheads="1"/>
          </p:cNvSpPr>
          <p:nvPr>
            <p:ph type="body" idx="1"/>
          </p:nvPr>
        </p:nvSpPr>
        <p:spPr>
          <a:xfrm>
            <a:off x="492578" y="1492229"/>
            <a:ext cx="7190014" cy="1295400"/>
          </a:xfrm>
        </p:spPr>
        <p:txBody>
          <a:bodyPr/>
          <a:lstStyle/>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Made up from sets of chips</a:t>
            </a:r>
          </a:p>
          <a:p>
            <a:pPr eaLnBrk="1" hangingPunct="1">
              <a:buFont typeface="Wingdings" panose="05000000000000000000" pitchFamily="2" charset="2"/>
              <a:buChar char="Ø"/>
            </a:pPr>
            <a:r>
              <a:rPr lang="en-US" altLang="zh-CN" dirty="0">
                <a:solidFill>
                  <a:srgbClr val="0000FF"/>
                </a:solidFill>
                <a:ea typeface="宋体" panose="02010600030101010101" pitchFamily="2" charset="-122"/>
              </a:rPr>
              <a:t>Consider a 64K by 8 RAM</a:t>
            </a:r>
          </a:p>
        </p:txBody>
      </p:sp>
      <p:pic>
        <p:nvPicPr>
          <p:cNvPr id="888836" name="Picture 4">
            <a:extLst>
              <a:ext uri="{FF2B5EF4-FFF2-40B4-BE49-F238E27FC236}">
                <a16:creationId xmlns:a16="http://schemas.microsoft.com/office/drawing/2014/main" id="{6F64C136-63B5-4137-8C1B-158DFC36B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807" y="2698297"/>
            <a:ext cx="48672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88837" name="Rectangle 5">
            <a:extLst>
              <a:ext uri="{FF2B5EF4-FFF2-40B4-BE49-F238E27FC236}">
                <a16:creationId xmlns:a16="http://schemas.microsoft.com/office/drawing/2014/main" id="{14E029A3-07EF-4620-9F1B-17BDFBA34937}"/>
              </a:ext>
            </a:extLst>
          </p:cNvPr>
          <p:cNvSpPr>
            <a:spLocks noChangeArrowheads="1"/>
          </p:cNvSpPr>
          <p:nvPr/>
        </p:nvSpPr>
        <p:spPr bwMode="auto">
          <a:xfrm>
            <a:off x="365760" y="4910818"/>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3000" b="0" dirty="0">
                <a:solidFill>
                  <a:srgbClr val="FF3300"/>
                </a:solidFill>
                <a:ea typeface="宋体" panose="02010600030101010101" pitchFamily="2" charset="-122"/>
              </a:rPr>
              <a:t>How to design a 256K x 8 RAM using a 64K ?</a:t>
            </a:r>
          </a:p>
          <a:p>
            <a:pPr eaLnBrk="1" hangingPunct="1">
              <a:spcBef>
                <a:spcPct val="20000"/>
              </a:spcBef>
              <a:buClr>
                <a:schemeClr val="tx2"/>
              </a:buClr>
              <a:buSzPct val="70000"/>
              <a:buFont typeface="Wingdings" panose="05000000000000000000" pitchFamily="2" charset="2"/>
              <a:buChar char="Ø"/>
            </a:pPr>
            <a:r>
              <a:rPr lang="en-US" altLang="zh-CN" sz="3000" b="0" dirty="0">
                <a:solidFill>
                  <a:srgbClr val="FF3300"/>
                </a:solidFill>
                <a:ea typeface="宋体" panose="02010600030101010101" pitchFamily="2" charset="-122"/>
              </a:rPr>
              <a:t>How many address lines in total?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5">
            <a:extLst>
              <a:ext uri="{FF2B5EF4-FFF2-40B4-BE49-F238E27FC236}">
                <a16:creationId xmlns:a16="http://schemas.microsoft.com/office/drawing/2014/main" id="{C0A59090-4B9B-45AD-9DC3-180C5E54AF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88F8707-FF36-4F21-91A0-4F8F4D5BEDE0}" type="slidenum">
              <a:rPr lang="en-US" altLang="zh-CN" sz="1400" b="0">
                <a:solidFill>
                  <a:schemeClr val="tx1"/>
                </a:solidFill>
                <a:ea typeface="宋体" panose="02010600030101010101" pitchFamily="2" charset="-122"/>
              </a:rPr>
              <a:pPr eaLnBrk="1" hangingPunct="1"/>
              <a:t>38</a:t>
            </a:fld>
            <a:endParaRPr lang="en-US" altLang="zh-CN" sz="1400" b="0">
              <a:solidFill>
                <a:schemeClr val="tx1"/>
              </a:solidFill>
              <a:ea typeface="宋体" panose="02010600030101010101" pitchFamily="2" charset="-122"/>
            </a:endParaRPr>
          </a:p>
        </p:txBody>
      </p:sp>
      <p:sp>
        <p:nvSpPr>
          <p:cNvPr id="52228" name="Rectangle 2">
            <a:extLst>
              <a:ext uri="{FF2B5EF4-FFF2-40B4-BE49-F238E27FC236}">
                <a16:creationId xmlns:a16="http://schemas.microsoft.com/office/drawing/2014/main" id="{A228DBAE-51B8-419C-9E53-0317F8589055}"/>
              </a:ext>
            </a:extLst>
          </p:cNvPr>
          <p:cNvSpPr>
            <a:spLocks noGrp="1" noChangeArrowheads="1"/>
          </p:cNvSpPr>
          <p:nvPr>
            <p:ph type="title"/>
          </p:nvPr>
        </p:nvSpPr>
        <p:spPr>
          <a:xfrm>
            <a:off x="304800" y="304800"/>
            <a:ext cx="4267200" cy="914400"/>
          </a:xfrm>
        </p:spPr>
        <p:txBody>
          <a:bodyPr/>
          <a:lstStyle/>
          <a:p>
            <a:pPr eaLnBrk="1" hangingPunct="1"/>
            <a:r>
              <a:rPr lang="en-US" altLang="zh-CN">
                <a:solidFill>
                  <a:srgbClr val="006699"/>
                </a:solidFill>
                <a:ea typeface="宋体" panose="02010600030101010101" pitchFamily="2" charset="-122"/>
              </a:rPr>
              <a:t>Larger Memory</a:t>
            </a:r>
          </a:p>
        </p:txBody>
      </p:sp>
      <p:pic>
        <p:nvPicPr>
          <p:cNvPr id="905219" name="Picture 3">
            <a:extLst>
              <a:ext uri="{FF2B5EF4-FFF2-40B4-BE49-F238E27FC236}">
                <a16:creationId xmlns:a16="http://schemas.microsoft.com/office/drawing/2014/main" id="{5B93F6C1-42F7-49C7-98C6-27A43F2C2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018"/>
          <a:stretch>
            <a:fillRect/>
          </a:stretch>
        </p:blipFill>
        <p:spPr bwMode="auto">
          <a:xfrm>
            <a:off x="5797550" y="228600"/>
            <a:ext cx="334645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05220" name="Rectangle 4">
            <a:extLst>
              <a:ext uri="{FF2B5EF4-FFF2-40B4-BE49-F238E27FC236}">
                <a16:creationId xmlns:a16="http://schemas.microsoft.com/office/drawing/2014/main" id="{D655F885-9C8C-4539-B90C-9F0852C5A96B}"/>
              </a:ext>
            </a:extLst>
          </p:cNvPr>
          <p:cNvSpPr>
            <a:spLocks noGrp="1" noChangeArrowheads="1"/>
          </p:cNvSpPr>
          <p:nvPr>
            <p:ph type="body" idx="1"/>
          </p:nvPr>
        </p:nvSpPr>
        <p:spPr>
          <a:xfrm>
            <a:off x="304800" y="1524000"/>
            <a:ext cx="5029200" cy="4572000"/>
          </a:xfrm>
        </p:spPr>
        <p:txBody>
          <a:bodyPr/>
          <a:lstStyle/>
          <a:p>
            <a:pPr eaLnBrk="1" hangingPunct="1">
              <a:buFont typeface="Wingdings" panose="05000000000000000000" pitchFamily="2" charset="2"/>
              <a:buChar char="Ø"/>
            </a:pPr>
            <a:r>
              <a:rPr lang="en-US" altLang="zh-CN" sz="2800">
                <a:solidFill>
                  <a:srgbClr val="0000FF"/>
                </a:solidFill>
                <a:ea typeface="宋体" panose="02010600030101010101" pitchFamily="2" charset="-122"/>
              </a:rPr>
              <a:t>256K X 8</a:t>
            </a:r>
          </a:p>
          <a:p>
            <a:pPr eaLnBrk="1" hangingPunct="1">
              <a:buFont typeface="Wingdings" panose="05000000000000000000" pitchFamily="2" charset="2"/>
              <a:buChar char="Ø"/>
            </a:pPr>
            <a:r>
              <a:rPr lang="en-US" altLang="zh-CN" sz="2800">
                <a:solidFill>
                  <a:srgbClr val="0000FF"/>
                </a:solidFill>
                <a:ea typeface="宋体" panose="02010600030101010101" pitchFamily="2" charset="-122"/>
              </a:rPr>
              <a:t>Connect all output data lines together (tristate)</a:t>
            </a:r>
          </a:p>
          <a:p>
            <a:pPr eaLnBrk="1" hangingPunct="1">
              <a:buFont typeface="Wingdings" panose="05000000000000000000" pitchFamily="2" charset="2"/>
              <a:buChar char="Ø"/>
            </a:pPr>
            <a:r>
              <a:rPr lang="en-US" altLang="zh-CN" sz="2800">
                <a:solidFill>
                  <a:srgbClr val="0000FF"/>
                </a:solidFill>
                <a:ea typeface="宋体" panose="02010600030101010101" pitchFamily="2" charset="-122"/>
              </a:rPr>
              <a:t>Connect all input data line together</a:t>
            </a:r>
          </a:p>
          <a:p>
            <a:pPr eaLnBrk="1" hangingPunct="1">
              <a:buFont typeface="Wingdings" panose="05000000000000000000" pitchFamily="2" charset="2"/>
              <a:buChar char="Ø"/>
            </a:pPr>
            <a:r>
              <a:rPr lang="en-US" altLang="zh-CN" sz="2800">
                <a:solidFill>
                  <a:srgbClr val="0000FF"/>
                </a:solidFill>
                <a:ea typeface="宋体" panose="02010600030101010101" pitchFamily="2" charset="-122"/>
              </a:rPr>
              <a:t>16 lines of address to fetch a word in any DRAM chip</a:t>
            </a:r>
          </a:p>
          <a:p>
            <a:pPr eaLnBrk="1" hangingPunct="1">
              <a:buFont typeface="Wingdings" panose="05000000000000000000" pitchFamily="2" charset="2"/>
              <a:buChar char="Ø"/>
            </a:pPr>
            <a:r>
              <a:rPr lang="en-US" altLang="zh-CN" sz="2800">
                <a:solidFill>
                  <a:srgbClr val="0000FF"/>
                </a:solidFill>
                <a:ea typeface="宋体" panose="02010600030101010101" pitchFamily="2" charset="-122"/>
              </a:rPr>
              <a:t>How to select the specific DRAM chip?</a:t>
            </a:r>
          </a:p>
        </p:txBody>
      </p:sp>
      <p:sp>
        <p:nvSpPr>
          <p:cNvPr id="905221" name="Rectangle 5">
            <a:extLst>
              <a:ext uri="{FF2B5EF4-FFF2-40B4-BE49-F238E27FC236}">
                <a16:creationId xmlns:a16="http://schemas.microsoft.com/office/drawing/2014/main" id="{CA7E0E6E-CD99-4C7E-A29D-1FD2A89D4B70}"/>
              </a:ext>
            </a:extLst>
          </p:cNvPr>
          <p:cNvSpPr>
            <a:spLocks noChangeArrowheads="1"/>
          </p:cNvSpPr>
          <p:nvPr/>
        </p:nvSpPr>
        <p:spPr bwMode="auto">
          <a:xfrm>
            <a:off x="6858000" y="381000"/>
            <a:ext cx="533400" cy="5334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05222" name="Rectangle 6">
            <a:extLst>
              <a:ext uri="{FF2B5EF4-FFF2-40B4-BE49-F238E27FC236}">
                <a16:creationId xmlns:a16="http://schemas.microsoft.com/office/drawing/2014/main" id="{75AF6A6A-17EE-4802-B310-85AA4BACC243}"/>
              </a:ext>
            </a:extLst>
          </p:cNvPr>
          <p:cNvSpPr>
            <a:spLocks noChangeArrowheads="1"/>
          </p:cNvSpPr>
          <p:nvPr/>
        </p:nvSpPr>
        <p:spPr bwMode="auto">
          <a:xfrm>
            <a:off x="8382000" y="6400800"/>
            <a:ext cx="762000" cy="4572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05223" name="Rectangle 7">
            <a:extLst>
              <a:ext uri="{FF2B5EF4-FFF2-40B4-BE49-F238E27FC236}">
                <a16:creationId xmlns:a16="http://schemas.microsoft.com/office/drawing/2014/main" id="{3DA92E45-6B05-418F-B374-CA338E7E6250}"/>
              </a:ext>
            </a:extLst>
          </p:cNvPr>
          <p:cNvSpPr>
            <a:spLocks noChangeArrowheads="1"/>
          </p:cNvSpPr>
          <p:nvPr/>
        </p:nvSpPr>
        <p:spPr bwMode="auto">
          <a:xfrm>
            <a:off x="5638800" y="0"/>
            <a:ext cx="990600" cy="6096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5">
            <a:extLst>
              <a:ext uri="{FF2B5EF4-FFF2-40B4-BE49-F238E27FC236}">
                <a16:creationId xmlns:a16="http://schemas.microsoft.com/office/drawing/2014/main" id="{6CBD3817-26C1-44E7-AD53-E9E7E019BA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D0BEBF7C-6C0C-4BC8-A488-EDCDAAD97AD5}" type="slidenum">
              <a:rPr lang="en-US" altLang="zh-CN" sz="1400" b="0">
                <a:solidFill>
                  <a:schemeClr val="tx1"/>
                </a:solidFill>
                <a:ea typeface="宋体" panose="02010600030101010101" pitchFamily="2" charset="-122"/>
              </a:rPr>
              <a:pPr eaLnBrk="1" hangingPunct="1"/>
              <a:t>39</a:t>
            </a:fld>
            <a:endParaRPr lang="en-US" altLang="zh-CN" sz="1400" b="0">
              <a:solidFill>
                <a:schemeClr val="tx1"/>
              </a:solidFill>
              <a:ea typeface="宋体" panose="02010600030101010101" pitchFamily="2" charset="-122"/>
            </a:endParaRPr>
          </a:p>
        </p:txBody>
      </p:sp>
      <p:pic>
        <p:nvPicPr>
          <p:cNvPr id="910339" name="Picture 3">
            <a:extLst>
              <a:ext uri="{FF2B5EF4-FFF2-40B4-BE49-F238E27FC236}">
                <a16:creationId xmlns:a16="http://schemas.microsoft.com/office/drawing/2014/main" id="{EA0E5498-E9ED-4D27-8864-EEC568A10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28600"/>
            <a:ext cx="54864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10340" name="Rectangle 4">
            <a:extLst>
              <a:ext uri="{FF2B5EF4-FFF2-40B4-BE49-F238E27FC236}">
                <a16:creationId xmlns:a16="http://schemas.microsoft.com/office/drawing/2014/main" id="{D2115AD5-0A76-48E4-8519-01DB9424EA7F}"/>
              </a:ext>
            </a:extLst>
          </p:cNvPr>
          <p:cNvSpPr>
            <a:spLocks noGrp="1" noChangeArrowheads="1"/>
          </p:cNvSpPr>
          <p:nvPr>
            <p:ph type="body" idx="1"/>
          </p:nvPr>
        </p:nvSpPr>
        <p:spPr>
          <a:xfrm>
            <a:off x="381000" y="2362200"/>
            <a:ext cx="3810000" cy="3429000"/>
          </a:xfrm>
        </p:spPr>
        <p:txBody>
          <a:bodyPr/>
          <a:lstStyle/>
          <a:p>
            <a:pPr eaLnBrk="1" hangingPunct="1">
              <a:buFont typeface="Wingdings" panose="05000000000000000000" pitchFamily="2" charset="2"/>
              <a:buNone/>
            </a:pPr>
            <a:endParaRPr lang="en-US" altLang="zh-CN">
              <a:solidFill>
                <a:srgbClr val="0000FF"/>
              </a:solidFill>
              <a:ea typeface="宋体" panose="02010600030101010101" pitchFamily="2" charset="-122"/>
            </a:endParaRPr>
          </a:p>
          <a:p>
            <a:pPr eaLnBrk="1" hangingPunct="1">
              <a:buFont typeface="Wingdings" panose="05000000000000000000" pitchFamily="2" charset="2"/>
              <a:buChar char="Ø"/>
            </a:pPr>
            <a:r>
              <a:rPr lang="en-US" altLang="zh-CN">
                <a:solidFill>
                  <a:srgbClr val="0000FF"/>
                </a:solidFill>
                <a:ea typeface="宋体" panose="02010600030101010101" pitchFamily="2" charset="-122"/>
              </a:rPr>
              <a:t>Decoder for high-order 2 bits</a:t>
            </a:r>
          </a:p>
          <a:p>
            <a:pPr lvl="1" eaLnBrk="1" hangingPunct="1">
              <a:buClr>
                <a:srgbClr val="0000FF"/>
              </a:buClr>
              <a:buFont typeface="Wingdings" panose="05000000000000000000" pitchFamily="2" charset="2"/>
              <a:buChar char="q"/>
            </a:pPr>
            <a:r>
              <a:rPr lang="en-US" altLang="zh-CN">
                <a:solidFill>
                  <a:srgbClr val="0000FF"/>
                </a:solidFill>
                <a:ea typeface="宋体" panose="02010600030101010101" pitchFamily="2" charset="-122"/>
              </a:rPr>
              <a:t>Selects chip</a:t>
            </a:r>
          </a:p>
          <a:p>
            <a:pPr lvl="1" eaLnBrk="1" hangingPunct="1">
              <a:buClr>
                <a:srgbClr val="0000FF"/>
              </a:buClr>
              <a:buFont typeface="Wingdings" panose="05000000000000000000" pitchFamily="2" charset="2"/>
              <a:buChar char="q"/>
            </a:pPr>
            <a:r>
              <a:rPr lang="en-US" altLang="zh-CN">
                <a:solidFill>
                  <a:srgbClr val="0000FF"/>
                </a:solidFill>
                <a:ea typeface="宋体" panose="02010600030101010101" pitchFamily="2" charset="-122"/>
              </a:rPr>
              <a:t>Look at selection logic</a:t>
            </a:r>
          </a:p>
          <a:p>
            <a:pPr lvl="1" eaLnBrk="1" hangingPunct="1">
              <a:buClr>
                <a:srgbClr val="0000FF"/>
              </a:buClr>
              <a:buFont typeface="Wingdings" panose="05000000000000000000" pitchFamily="2" charset="2"/>
              <a:buChar char="q"/>
            </a:pPr>
            <a:r>
              <a:rPr lang="en-US" altLang="zh-CN">
                <a:solidFill>
                  <a:srgbClr val="0000FF"/>
                </a:solidFill>
                <a:ea typeface="宋体" panose="02010600030101010101" pitchFamily="2" charset="-122"/>
              </a:rPr>
              <a:t>Address ranges</a:t>
            </a:r>
          </a:p>
        </p:txBody>
      </p:sp>
      <p:sp>
        <p:nvSpPr>
          <p:cNvPr id="910341" name="Rectangle 5">
            <a:extLst>
              <a:ext uri="{FF2B5EF4-FFF2-40B4-BE49-F238E27FC236}">
                <a16:creationId xmlns:a16="http://schemas.microsoft.com/office/drawing/2014/main" id="{C846D82B-B342-4A44-A9A5-2073C889EF96}"/>
              </a:ext>
            </a:extLst>
          </p:cNvPr>
          <p:cNvSpPr>
            <a:spLocks noChangeArrowheads="1"/>
          </p:cNvSpPr>
          <p:nvPr/>
        </p:nvSpPr>
        <p:spPr bwMode="auto">
          <a:xfrm>
            <a:off x="4876800" y="457200"/>
            <a:ext cx="914400" cy="304800"/>
          </a:xfrm>
          <a:prstGeom prst="rect">
            <a:avLst/>
          </a:prstGeom>
          <a:noFill/>
          <a:ln w="5715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53255" name="Rectangle 8">
            <a:extLst>
              <a:ext uri="{FF2B5EF4-FFF2-40B4-BE49-F238E27FC236}">
                <a16:creationId xmlns:a16="http://schemas.microsoft.com/office/drawing/2014/main" id="{7527E6B5-DBCC-43CF-8C08-9AB3A8B1B66C}"/>
              </a:ext>
            </a:extLst>
          </p:cNvPr>
          <p:cNvSpPr>
            <a:spLocks noGrp="1" noChangeArrowheads="1"/>
          </p:cNvSpPr>
          <p:nvPr>
            <p:ph type="title"/>
          </p:nvPr>
        </p:nvSpPr>
        <p:spPr>
          <a:xfrm>
            <a:off x="304800" y="304800"/>
            <a:ext cx="4267200" cy="914400"/>
          </a:xfrm>
          <a:noFill/>
        </p:spPr>
        <p:txBody>
          <a:bodyPr/>
          <a:lstStyle/>
          <a:p>
            <a:pPr eaLnBrk="1" hangingPunct="1"/>
            <a:r>
              <a:rPr lang="en-US" altLang="zh-CN">
                <a:solidFill>
                  <a:srgbClr val="006699"/>
                </a:solidFill>
                <a:ea typeface="宋体" panose="02010600030101010101" pitchFamily="2" charset="-122"/>
              </a:rPr>
              <a:t>Larger Memory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5">
            <a:extLst>
              <a:ext uri="{FF2B5EF4-FFF2-40B4-BE49-F238E27FC236}">
                <a16:creationId xmlns:a16="http://schemas.microsoft.com/office/drawing/2014/main" id="{A37D0FFF-41C9-404C-AD02-831D17939B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F17773E-6F7A-48FB-8D14-48CD46870A71}" type="slidenum">
              <a:rPr lang="en-US" altLang="en-US" sz="1000" b="0">
                <a:solidFill>
                  <a:schemeClr val="tx1"/>
                </a:solidFill>
              </a:rPr>
              <a:pPr eaLnBrk="1" hangingPunct="1"/>
              <a:t>4</a:t>
            </a:fld>
            <a:endParaRPr lang="en-US" altLang="en-US" sz="1000" b="0">
              <a:solidFill>
                <a:schemeClr val="tx1"/>
              </a:solidFill>
            </a:endParaRPr>
          </a:p>
        </p:txBody>
      </p:sp>
      <p:sp>
        <p:nvSpPr>
          <p:cNvPr id="19460" name="Rectangle 2">
            <a:extLst>
              <a:ext uri="{FF2B5EF4-FFF2-40B4-BE49-F238E27FC236}">
                <a16:creationId xmlns:a16="http://schemas.microsoft.com/office/drawing/2014/main" id="{2EC019CC-DEAE-4FFD-9226-712FC9EEBF4D}"/>
              </a:ext>
            </a:extLst>
          </p:cNvPr>
          <p:cNvSpPr>
            <a:spLocks noGrp="1" noChangeArrowheads="1"/>
          </p:cNvSpPr>
          <p:nvPr>
            <p:ph type="title"/>
          </p:nvPr>
        </p:nvSpPr>
        <p:spPr>
          <a:xfrm>
            <a:off x="381000" y="228600"/>
            <a:ext cx="7772400" cy="685800"/>
          </a:xfrm>
        </p:spPr>
        <p:txBody>
          <a:bodyPr/>
          <a:lstStyle/>
          <a:p>
            <a:pPr eaLnBrk="1" hangingPunct="1"/>
            <a:r>
              <a:rPr lang="en-US" altLang="zh-CN" sz="4000">
                <a:solidFill>
                  <a:srgbClr val="006666"/>
                </a:solidFill>
                <a:ea typeface="宋体" panose="02010600030101010101" pitchFamily="2" charset="-122"/>
              </a:rPr>
              <a:t>Resources</a:t>
            </a:r>
          </a:p>
        </p:txBody>
      </p:sp>
      <p:sp>
        <p:nvSpPr>
          <p:cNvPr id="19461" name="Rectangle 3">
            <a:extLst>
              <a:ext uri="{FF2B5EF4-FFF2-40B4-BE49-F238E27FC236}">
                <a16:creationId xmlns:a16="http://schemas.microsoft.com/office/drawing/2014/main" id="{000F3227-1A25-4F63-B67D-178787F1FBDC}"/>
              </a:ext>
            </a:extLst>
          </p:cNvPr>
          <p:cNvSpPr>
            <a:spLocks noGrp="1" noChangeArrowheads="1"/>
          </p:cNvSpPr>
          <p:nvPr>
            <p:ph type="body" idx="1"/>
          </p:nvPr>
        </p:nvSpPr>
        <p:spPr>
          <a:xfrm>
            <a:off x="457200" y="2133600"/>
            <a:ext cx="7391400" cy="3733800"/>
          </a:xfrm>
        </p:spPr>
        <p:txBody>
          <a:bodyPr>
            <a:normAutofit/>
          </a:bodyPr>
          <a:lstStyle/>
          <a:p>
            <a:pPr lvl="1" eaLnBrk="1" hangingPunct="1">
              <a:buClr>
                <a:schemeClr val="tx1"/>
              </a:buClr>
              <a:buFont typeface="Wingdings" panose="05000000000000000000" pitchFamily="2" charset="2"/>
              <a:buChar char="§"/>
            </a:pPr>
            <a:r>
              <a:rPr lang="en-US" altLang="zh-CN" sz="3200" dirty="0">
                <a:solidFill>
                  <a:srgbClr val="0000CC"/>
                </a:solidFill>
                <a:ea typeface="宋体" panose="02010600030101010101" pitchFamily="2" charset="-122"/>
              </a:rPr>
              <a:t>1 Objectives</a:t>
            </a:r>
          </a:p>
          <a:p>
            <a:pPr lvl="1" eaLnBrk="1" hangingPunct="1">
              <a:buClr>
                <a:schemeClr val="tx1"/>
              </a:buClr>
              <a:buFont typeface="Wingdings" panose="05000000000000000000" pitchFamily="2" charset="2"/>
              <a:buChar char="§"/>
            </a:pPr>
            <a:r>
              <a:rPr lang="en-US" altLang="zh-CN" sz="3200" dirty="0">
                <a:solidFill>
                  <a:srgbClr val="0000CC"/>
                </a:solidFill>
                <a:ea typeface="宋体" panose="02010600030101010101" pitchFamily="2" charset="-122"/>
              </a:rPr>
              <a:t>2 Internal Resource Mapping</a:t>
            </a:r>
          </a:p>
          <a:p>
            <a:pPr lvl="1" eaLnBrk="1" hangingPunct="1">
              <a:buClr>
                <a:schemeClr val="tx1"/>
              </a:buClr>
              <a:buFont typeface="Wingdings" panose="05000000000000000000" pitchFamily="2" charset="2"/>
              <a:buChar char="§"/>
            </a:pPr>
            <a:r>
              <a:rPr lang="en-US" altLang="zh-CN" sz="3200" dirty="0">
                <a:solidFill>
                  <a:srgbClr val="0000CC"/>
                </a:solidFill>
                <a:ea typeface="宋体" panose="02010600030101010101" pitchFamily="2" charset="-122"/>
              </a:rPr>
              <a:t>3 The Flash Memory Operation</a:t>
            </a:r>
          </a:p>
          <a:p>
            <a:pPr lvl="1" eaLnBrk="1" hangingPunct="1">
              <a:buClr>
                <a:schemeClr val="tx1"/>
              </a:buClr>
              <a:buFont typeface="Wingdings" panose="05000000000000000000" pitchFamily="2" charset="2"/>
              <a:buChar char="§"/>
            </a:pPr>
            <a:r>
              <a:rPr lang="en-US" altLang="zh-CN" sz="3200" dirty="0">
                <a:solidFill>
                  <a:srgbClr val="0000CC"/>
                </a:solidFill>
                <a:ea typeface="宋体" panose="02010600030101010101" pitchFamily="2" charset="-122"/>
              </a:rPr>
              <a:t>4 EEPROM</a:t>
            </a:r>
          </a:p>
          <a:p>
            <a:pPr lvl="1" eaLnBrk="1" hangingPunct="1">
              <a:buClr>
                <a:schemeClr val="tx1"/>
              </a:buClr>
              <a:buFont typeface="Wingdings" panose="05000000000000000000" pitchFamily="2" charset="2"/>
              <a:buChar char="§"/>
            </a:pPr>
            <a:r>
              <a:rPr lang="en-US" altLang="zh-CN" sz="3200" dirty="0">
                <a:solidFill>
                  <a:srgbClr val="0000CC"/>
                </a:solidFill>
                <a:ea typeface="宋体" panose="02010600030101010101" pitchFamily="2" charset="-122"/>
              </a:rPr>
              <a:t>5 External Memory Expansion</a:t>
            </a:r>
          </a:p>
          <a:p>
            <a:pPr lvl="1" eaLnBrk="1" hangingPunct="1">
              <a:buClr>
                <a:schemeClr val="tx1"/>
              </a:buClr>
              <a:buFont typeface="Wingdings" panose="05000000000000000000" pitchFamily="2" charset="2"/>
              <a:buChar char="§"/>
            </a:pPr>
            <a:endParaRPr lang="en-US" altLang="zh-CN" sz="3200" dirty="0">
              <a:solidFill>
                <a:srgbClr val="0000CC"/>
              </a:solidFill>
              <a:ea typeface="宋体" panose="02010600030101010101" pitchFamily="2" charset="-122"/>
            </a:endParaRPr>
          </a:p>
          <a:p>
            <a:pPr lvl="1" eaLnBrk="1" hangingPunct="1">
              <a:buClr>
                <a:schemeClr val="tx1"/>
              </a:buClr>
              <a:buFont typeface="Wingdings" panose="05000000000000000000" pitchFamily="2" charset="2"/>
              <a:buNone/>
            </a:pPr>
            <a:endParaRPr lang="en-US" altLang="zh-CN" sz="3200" dirty="0">
              <a:solidFill>
                <a:srgbClr val="CC0000"/>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a:extLst>
              <a:ext uri="{FF2B5EF4-FFF2-40B4-BE49-F238E27FC236}">
                <a16:creationId xmlns:a16="http://schemas.microsoft.com/office/drawing/2014/main" id="{7DE1F554-095B-42CC-A5D4-80F323A1CB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6CBB91E-EC8D-498D-89A1-89026563A0EE}" type="slidenum">
              <a:rPr lang="en-US" altLang="en-US" sz="1000" b="0">
                <a:solidFill>
                  <a:schemeClr val="tx1"/>
                </a:solidFill>
              </a:rPr>
              <a:pPr eaLnBrk="1" hangingPunct="1"/>
              <a:t>40</a:t>
            </a:fld>
            <a:endParaRPr lang="en-US" altLang="en-US" sz="1000" b="0">
              <a:solidFill>
                <a:schemeClr val="tx1"/>
              </a:solidFill>
            </a:endParaRPr>
          </a:p>
        </p:txBody>
      </p:sp>
      <p:sp>
        <p:nvSpPr>
          <p:cNvPr id="54276" name="Rectangle 2">
            <a:extLst>
              <a:ext uri="{FF2B5EF4-FFF2-40B4-BE49-F238E27FC236}">
                <a16:creationId xmlns:a16="http://schemas.microsoft.com/office/drawing/2014/main" id="{37E48996-18F1-49B3-8A33-84E6B91BED8E}"/>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Wider Memory – 64K X 16</a:t>
            </a:r>
          </a:p>
        </p:txBody>
      </p:sp>
      <p:pic>
        <p:nvPicPr>
          <p:cNvPr id="54277" name="Picture 3">
            <a:extLst>
              <a:ext uri="{FF2B5EF4-FFF2-40B4-BE49-F238E27FC236}">
                <a16:creationId xmlns:a16="http://schemas.microsoft.com/office/drawing/2014/main" id="{F9F5F6E7-054F-4119-BC31-09420203B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6677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02148" name="Rectangle 4">
            <a:extLst>
              <a:ext uri="{FF2B5EF4-FFF2-40B4-BE49-F238E27FC236}">
                <a16:creationId xmlns:a16="http://schemas.microsoft.com/office/drawing/2014/main" id="{C725084E-F8B9-4BF1-A7FA-147998FF2E08}"/>
              </a:ext>
            </a:extLst>
          </p:cNvPr>
          <p:cNvSpPr>
            <a:spLocks noChangeArrowheads="1"/>
          </p:cNvSpPr>
          <p:nvPr/>
        </p:nvSpPr>
        <p:spPr bwMode="auto">
          <a:xfrm>
            <a:off x="2895600" y="1828800"/>
            <a:ext cx="1981200" cy="838200"/>
          </a:xfrm>
          <a:prstGeom prst="rect">
            <a:avLst/>
          </a:prstGeom>
          <a:noFill/>
          <a:ln w="381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02149" name="Rectangle 5">
            <a:extLst>
              <a:ext uri="{FF2B5EF4-FFF2-40B4-BE49-F238E27FC236}">
                <a16:creationId xmlns:a16="http://schemas.microsoft.com/office/drawing/2014/main" id="{022D94A1-EB13-4371-80F9-0CD9AFB4AC11}"/>
              </a:ext>
            </a:extLst>
          </p:cNvPr>
          <p:cNvSpPr>
            <a:spLocks noChangeArrowheads="1"/>
          </p:cNvSpPr>
          <p:nvPr/>
        </p:nvSpPr>
        <p:spPr bwMode="auto">
          <a:xfrm>
            <a:off x="1066800" y="2514600"/>
            <a:ext cx="1295400" cy="762000"/>
          </a:xfrm>
          <a:prstGeom prst="rect">
            <a:avLst/>
          </a:prstGeom>
          <a:noFill/>
          <a:ln w="381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02150" name="Rectangle 6">
            <a:extLst>
              <a:ext uri="{FF2B5EF4-FFF2-40B4-BE49-F238E27FC236}">
                <a16:creationId xmlns:a16="http://schemas.microsoft.com/office/drawing/2014/main" id="{752C42E5-283B-4281-88BD-92C7BDEE2B29}"/>
              </a:ext>
            </a:extLst>
          </p:cNvPr>
          <p:cNvSpPr>
            <a:spLocks noChangeArrowheads="1"/>
          </p:cNvSpPr>
          <p:nvPr/>
        </p:nvSpPr>
        <p:spPr bwMode="auto">
          <a:xfrm>
            <a:off x="4038600" y="5486400"/>
            <a:ext cx="1676400" cy="762000"/>
          </a:xfrm>
          <a:prstGeom prst="rect">
            <a:avLst/>
          </a:prstGeom>
          <a:noFill/>
          <a:ln w="381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02151" name="Rectangle 7">
            <a:extLst>
              <a:ext uri="{FF2B5EF4-FFF2-40B4-BE49-F238E27FC236}">
                <a16:creationId xmlns:a16="http://schemas.microsoft.com/office/drawing/2014/main" id="{EE92C711-348D-43FE-96F6-D921D476E1E5}"/>
              </a:ext>
            </a:extLst>
          </p:cNvPr>
          <p:cNvSpPr>
            <a:spLocks noChangeArrowheads="1"/>
          </p:cNvSpPr>
          <p:nvPr/>
        </p:nvSpPr>
        <p:spPr bwMode="auto">
          <a:xfrm>
            <a:off x="685800" y="4038600"/>
            <a:ext cx="1371600" cy="762000"/>
          </a:xfrm>
          <a:prstGeom prst="rect">
            <a:avLst/>
          </a:prstGeom>
          <a:noFill/>
          <a:ln w="381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5">
            <a:extLst>
              <a:ext uri="{FF2B5EF4-FFF2-40B4-BE49-F238E27FC236}">
                <a16:creationId xmlns:a16="http://schemas.microsoft.com/office/drawing/2014/main" id="{E1870BB3-B296-4CD5-BA08-8BB58FE5E3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856CFD1-9311-4077-A80F-BDF127DB8CBB}" type="slidenum">
              <a:rPr lang="en-US" altLang="en-US" sz="1000" b="0">
                <a:solidFill>
                  <a:schemeClr val="tx1"/>
                </a:solidFill>
              </a:rPr>
              <a:pPr eaLnBrk="1" hangingPunct="1"/>
              <a:t>41</a:t>
            </a:fld>
            <a:endParaRPr lang="en-US" altLang="en-US" sz="1000" b="0">
              <a:solidFill>
                <a:schemeClr val="tx1"/>
              </a:solidFill>
            </a:endParaRPr>
          </a:p>
        </p:txBody>
      </p:sp>
      <p:sp>
        <p:nvSpPr>
          <p:cNvPr id="55300" name="Rectangle 2">
            <a:extLst>
              <a:ext uri="{FF2B5EF4-FFF2-40B4-BE49-F238E27FC236}">
                <a16:creationId xmlns:a16="http://schemas.microsoft.com/office/drawing/2014/main" id="{090D7844-3F80-43D9-A5CC-3C855491F927}"/>
              </a:ext>
            </a:extLst>
          </p:cNvPr>
          <p:cNvSpPr>
            <a:spLocks noGrp="1" noChangeArrowheads="1"/>
          </p:cNvSpPr>
          <p:nvPr>
            <p:ph type="title"/>
          </p:nvPr>
        </p:nvSpPr>
        <p:spPr>
          <a:xfrm>
            <a:off x="457200" y="122238"/>
            <a:ext cx="7772400" cy="736600"/>
          </a:xfrm>
        </p:spPr>
        <p:txBody>
          <a:bodyPr/>
          <a:lstStyle/>
          <a:p>
            <a:pPr eaLnBrk="1" hangingPunct="1"/>
            <a:r>
              <a:rPr lang="en-US" altLang="zh-CN" sz="4000">
                <a:solidFill>
                  <a:srgbClr val="006666"/>
                </a:solidFill>
                <a:ea typeface="宋体" panose="02010600030101010101" pitchFamily="2" charset="-122"/>
              </a:rPr>
              <a:t>Read Only Memory</a:t>
            </a:r>
          </a:p>
        </p:txBody>
      </p:sp>
      <p:pic>
        <p:nvPicPr>
          <p:cNvPr id="55301" name="Picture 3">
            <a:extLst>
              <a:ext uri="{FF2B5EF4-FFF2-40B4-BE49-F238E27FC236}">
                <a16:creationId xmlns:a16="http://schemas.microsoft.com/office/drawing/2014/main" id="{63EDF33F-5A77-4A2B-B156-93718C73BA1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48878"/>
          <a:stretch>
            <a:fillRect/>
          </a:stretch>
        </p:blipFill>
        <p:spPr>
          <a:xfrm>
            <a:off x="533400" y="1336675"/>
            <a:ext cx="8458200" cy="2316163"/>
          </a:xfrm>
        </p:spPr>
      </p:pic>
      <p:sp>
        <p:nvSpPr>
          <p:cNvPr id="55302" name="Text Box 4">
            <a:extLst>
              <a:ext uri="{FF2B5EF4-FFF2-40B4-BE49-F238E27FC236}">
                <a16:creationId xmlns:a16="http://schemas.microsoft.com/office/drawing/2014/main" id="{0C006621-B0D8-43D4-ABBA-6026AB0F0AED}"/>
              </a:ext>
            </a:extLst>
          </p:cNvPr>
          <p:cNvSpPr txBox="1">
            <a:spLocks noChangeArrowheads="1"/>
          </p:cNvSpPr>
          <p:nvPr/>
        </p:nvSpPr>
        <p:spPr bwMode="auto">
          <a:xfrm>
            <a:off x="2955925" y="5294313"/>
            <a:ext cx="4283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sz="1800" b="0">
              <a:solidFill>
                <a:schemeClr val="tx1"/>
              </a:solidFill>
            </a:endParaRPr>
          </a:p>
        </p:txBody>
      </p:sp>
      <p:sp>
        <p:nvSpPr>
          <p:cNvPr id="55303" name="Text Box 5">
            <a:extLst>
              <a:ext uri="{FF2B5EF4-FFF2-40B4-BE49-F238E27FC236}">
                <a16:creationId xmlns:a16="http://schemas.microsoft.com/office/drawing/2014/main" id="{8941AC33-D8AB-4C6E-9A20-56C43AF0352C}"/>
              </a:ext>
            </a:extLst>
          </p:cNvPr>
          <p:cNvSpPr txBox="1">
            <a:spLocks noChangeArrowheads="1"/>
          </p:cNvSpPr>
          <p:nvPr/>
        </p:nvSpPr>
        <p:spPr bwMode="auto">
          <a:xfrm>
            <a:off x="2743200" y="4953000"/>
            <a:ext cx="457200"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endParaRPr lang="en-US" altLang="zh-CN" sz="1800" b="0">
              <a:solidFill>
                <a:schemeClr val="tx1"/>
              </a:solidFill>
              <a:ea typeface="宋体" panose="02010600030101010101" pitchFamily="2" charset="-122"/>
            </a:endParaRPr>
          </a:p>
          <a:p>
            <a:pPr eaLnBrk="1" hangingPunct="1">
              <a:spcBef>
                <a:spcPct val="50000"/>
              </a:spcBef>
            </a:pPr>
            <a:endParaRPr lang="en-US" altLang="zh-CN" sz="1800" b="0">
              <a:solidFill>
                <a:schemeClr val="tx1"/>
              </a:solidFill>
              <a:ea typeface="宋体" panose="02010600030101010101" pitchFamily="2" charset="-122"/>
            </a:endParaRPr>
          </a:p>
        </p:txBody>
      </p:sp>
      <p:pic>
        <p:nvPicPr>
          <p:cNvPr id="55304" name="Picture 3">
            <a:extLst>
              <a:ext uri="{FF2B5EF4-FFF2-40B4-BE49-F238E27FC236}">
                <a16:creationId xmlns:a16="http://schemas.microsoft.com/office/drawing/2014/main" id="{B6A08050-B19C-4E07-8228-3571712D0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510"/>
          <a:stretch>
            <a:fillRect/>
          </a:stretch>
        </p:blipFill>
        <p:spPr bwMode="auto">
          <a:xfrm>
            <a:off x="533400" y="3625850"/>
            <a:ext cx="84582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5" name="Rounded Rectangle 9">
            <a:extLst>
              <a:ext uri="{FF2B5EF4-FFF2-40B4-BE49-F238E27FC236}">
                <a16:creationId xmlns:a16="http://schemas.microsoft.com/office/drawing/2014/main" id="{E6ACD3DC-FB20-4848-B0CE-F7358B288E6B}"/>
              </a:ext>
            </a:extLst>
          </p:cNvPr>
          <p:cNvSpPr>
            <a:spLocks noChangeArrowheads="1"/>
          </p:cNvSpPr>
          <p:nvPr/>
        </p:nvSpPr>
        <p:spPr bwMode="auto">
          <a:xfrm>
            <a:off x="3962400" y="3505200"/>
            <a:ext cx="4876800" cy="2362200"/>
          </a:xfrm>
          <a:prstGeom prst="roundRect">
            <a:avLst>
              <a:gd name="adj" fmla="val 16667"/>
            </a:avLst>
          </a:prstGeom>
          <a:noFill/>
          <a:ln w="25400" algn="ctr">
            <a:solidFill>
              <a:srgbClr val="C00000">
                <a:alpha val="59999"/>
              </a:srgbClr>
            </a:solidFill>
            <a:round/>
            <a:headEnd/>
            <a:tailEnd/>
          </a:ln>
          <a:extLst>
            <a:ext uri="{909E8E84-426E-40DD-AFC4-6F175D3DCCD1}">
              <a14:hiddenFill xmlns:a14="http://schemas.microsoft.com/office/drawing/2010/main">
                <a:solidFill>
                  <a:srgbClr val="FFFFFF"/>
                </a:solidFill>
              </a14:hiddenFill>
            </a:ext>
          </a:extLst>
        </p:spPr>
        <p:txBody>
          <a:bodyPr anchor="b"/>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3">
            <a:extLst>
              <a:ext uri="{FF2B5EF4-FFF2-40B4-BE49-F238E27FC236}">
                <a16:creationId xmlns:a16="http://schemas.microsoft.com/office/drawing/2014/main" id="{06BE047C-49E4-4906-9004-62EDE16360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958B4D1-9119-4811-A2B6-53BC3F8C2C60}" type="slidenum">
              <a:rPr lang="en-US" altLang="en-US" sz="1000" b="0">
                <a:solidFill>
                  <a:schemeClr val="tx1"/>
                </a:solidFill>
              </a:rPr>
              <a:pPr eaLnBrk="1" hangingPunct="1"/>
              <a:t>42</a:t>
            </a:fld>
            <a:endParaRPr lang="en-US" altLang="en-US" sz="1000" b="0">
              <a:solidFill>
                <a:schemeClr val="tx1"/>
              </a:solidFill>
            </a:endParaRPr>
          </a:p>
        </p:txBody>
      </p:sp>
      <p:graphicFrame>
        <p:nvGraphicFramePr>
          <p:cNvPr id="56324" name="Object 2">
            <a:extLst>
              <a:ext uri="{FF2B5EF4-FFF2-40B4-BE49-F238E27FC236}">
                <a16:creationId xmlns:a16="http://schemas.microsoft.com/office/drawing/2014/main" id="{C47A7F78-8EAE-4C9E-B2EE-D66B41398363}"/>
              </a:ext>
            </a:extLst>
          </p:cNvPr>
          <p:cNvGraphicFramePr>
            <a:graphicFrameLocks noChangeAspect="1"/>
          </p:cNvGraphicFramePr>
          <p:nvPr/>
        </p:nvGraphicFramePr>
        <p:xfrm>
          <a:off x="1828800" y="3581400"/>
          <a:ext cx="5181600" cy="2643188"/>
        </p:xfrm>
        <a:graphic>
          <a:graphicData uri="http://schemas.openxmlformats.org/presentationml/2006/ole">
            <mc:AlternateContent xmlns:mc="http://schemas.openxmlformats.org/markup-compatibility/2006">
              <mc:Choice xmlns:v="urn:schemas-microsoft-com:vml" Requires="v">
                <p:oleObj name="Visio" r:id="rId2" imgW="3037751" imgH="2015909" progId="Visio.Drawing.6">
                  <p:embed/>
                </p:oleObj>
              </mc:Choice>
              <mc:Fallback>
                <p:oleObj name="Visio" r:id="rId2" imgW="3037751" imgH="2015909" progId="Visio.Drawing.6">
                  <p:embed/>
                  <p:pic>
                    <p:nvPicPr>
                      <p:cNvPr id="56324" name="Object 2">
                        <a:extLst>
                          <a:ext uri="{FF2B5EF4-FFF2-40B4-BE49-F238E27FC236}">
                            <a16:creationId xmlns:a16="http://schemas.microsoft.com/office/drawing/2014/main" id="{C47A7F78-8EAE-4C9E-B2EE-D66B41398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81400"/>
                        <a:ext cx="5181600" cy="26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Rectangle 3">
            <a:extLst>
              <a:ext uri="{FF2B5EF4-FFF2-40B4-BE49-F238E27FC236}">
                <a16:creationId xmlns:a16="http://schemas.microsoft.com/office/drawing/2014/main" id="{5F8C2D58-9336-4179-9333-44C6E448A948}"/>
              </a:ext>
            </a:extLst>
          </p:cNvPr>
          <p:cNvSpPr>
            <a:spLocks noChangeArrowheads="1"/>
          </p:cNvSpPr>
          <p:nvPr/>
        </p:nvSpPr>
        <p:spPr bwMode="auto">
          <a:xfrm>
            <a:off x="457200" y="4572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2800" b="0">
                <a:solidFill>
                  <a:srgbClr val="006666"/>
                </a:solidFill>
                <a:ea typeface="宋体" panose="02010600030101010101" pitchFamily="2" charset="-122"/>
              </a:rPr>
              <a:t>Mask-Programmed Devices </a:t>
            </a:r>
          </a:p>
        </p:txBody>
      </p:sp>
      <p:sp>
        <p:nvSpPr>
          <p:cNvPr id="1015812" name="Rectangle 4">
            <a:extLst>
              <a:ext uri="{FF2B5EF4-FFF2-40B4-BE49-F238E27FC236}">
                <a16:creationId xmlns:a16="http://schemas.microsoft.com/office/drawing/2014/main" id="{A6277E1B-8DCE-494E-A441-DDA2EF06E698}"/>
              </a:ext>
            </a:extLst>
          </p:cNvPr>
          <p:cNvSpPr>
            <a:spLocks noChangeArrowheads="1"/>
          </p:cNvSpPr>
          <p:nvPr/>
        </p:nvSpPr>
        <p:spPr bwMode="auto">
          <a:xfrm>
            <a:off x="381000" y="1752600"/>
            <a:ext cx="8305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700">
                <a:solidFill>
                  <a:srgbClr val="3333FF"/>
                </a:solidFill>
                <a:ea typeface="宋体" panose="02010600030101010101" pitchFamily="2" charset="-122"/>
              </a:rPr>
              <a:t>The entire ROM consists of a number of row (word) and column (data) lines forming an array.</a:t>
            </a:r>
          </a:p>
          <a:p>
            <a:pPr eaLnBrk="1" hangingPunct="1">
              <a:spcBef>
                <a:spcPct val="20000"/>
              </a:spcBef>
              <a:buClr>
                <a:schemeClr val="tx2"/>
              </a:buClr>
              <a:buSzPct val="70000"/>
              <a:buFont typeface="Wingdings" panose="05000000000000000000" pitchFamily="2" charset="2"/>
              <a:buChar char="Ø"/>
            </a:pPr>
            <a:r>
              <a:rPr lang="en-US" altLang="zh-CN" sz="1700">
                <a:solidFill>
                  <a:srgbClr val="3333FF"/>
                </a:solidFill>
                <a:ea typeface="宋体" panose="02010600030101010101" pitchFamily="2" charset="-122"/>
              </a:rPr>
              <a:t>Each column has a single pull-up resistor attempting to hold that column to a weak logic 1 value.</a:t>
            </a:r>
          </a:p>
          <a:p>
            <a:pPr eaLnBrk="1" hangingPunct="1">
              <a:spcBef>
                <a:spcPct val="20000"/>
              </a:spcBef>
              <a:buClr>
                <a:schemeClr val="tx2"/>
              </a:buClr>
              <a:buSzPct val="70000"/>
              <a:buFont typeface="Wingdings" panose="05000000000000000000" pitchFamily="2" charset="2"/>
              <a:buChar char="Ø"/>
            </a:pPr>
            <a:r>
              <a:rPr lang="en-US" altLang="zh-CN" sz="1700">
                <a:solidFill>
                  <a:srgbClr val="3333FF"/>
                </a:solidFill>
                <a:ea typeface="宋体" panose="02010600030101010101" pitchFamily="2" charset="-122"/>
              </a:rPr>
              <a:t>Every row-column intersection has an associated transistor and, potentially, a mask-programmed connection.</a:t>
            </a:r>
            <a:endParaRPr lang="en-US" altLang="zh-CN" sz="1700">
              <a:solidFill>
                <a:srgbClr val="FB5705"/>
              </a:solidFill>
              <a:ea typeface="宋体" panose="02010600030101010101" pitchFamily="2" charset="-122"/>
            </a:endParaRPr>
          </a:p>
        </p:txBody>
      </p:sp>
      <p:sp>
        <p:nvSpPr>
          <p:cNvPr id="1015813" name="Oval 5">
            <a:extLst>
              <a:ext uri="{FF2B5EF4-FFF2-40B4-BE49-F238E27FC236}">
                <a16:creationId xmlns:a16="http://schemas.microsoft.com/office/drawing/2014/main" id="{172D223C-D2AE-4D9B-A131-1100A4C79C7E}"/>
              </a:ext>
            </a:extLst>
          </p:cNvPr>
          <p:cNvSpPr>
            <a:spLocks noChangeArrowheads="1"/>
          </p:cNvSpPr>
          <p:nvPr/>
        </p:nvSpPr>
        <p:spPr bwMode="auto">
          <a:xfrm>
            <a:off x="5105400" y="3505200"/>
            <a:ext cx="1371600" cy="533400"/>
          </a:xfrm>
          <a:prstGeom prst="ellipse">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5814" name="Oval 6">
            <a:extLst>
              <a:ext uri="{FF2B5EF4-FFF2-40B4-BE49-F238E27FC236}">
                <a16:creationId xmlns:a16="http://schemas.microsoft.com/office/drawing/2014/main" id="{E8A29391-72A1-405C-8AEC-6F5383154940}"/>
              </a:ext>
            </a:extLst>
          </p:cNvPr>
          <p:cNvSpPr>
            <a:spLocks noChangeArrowheads="1"/>
          </p:cNvSpPr>
          <p:nvPr/>
        </p:nvSpPr>
        <p:spPr bwMode="auto">
          <a:xfrm>
            <a:off x="4572000" y="5638800"/>
            <a:ext cx="1371600" cy="533400"/>
          </a:xfrm>
          <a:prstGeom prst="ellipse">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5815" name="Line 7">
            <a:extLst>
              <a:ext uri="{FF2B5EF4-FFF2-40B4-BE49-F238E27FC236}">
                <a16:creationId xmlns:a16="http://schemas.microsoft.com/office/drawing/2014/main" id="{D867F13F-5CDE-4100-AA44-D2A2760A6AD1}"/>
              </a:ext>
            </a:extLst>
          </p:cNvPr>
          <p:cNvSpPr>
            <a:spLocks noChangeShapeType="1"/>
          </p:cNvSpPr>
          <p:nvPr/>
        </p:nvSpPr>
        <p:spPr bwMode="auto">
          <a:xfrm flipH="1">
            <a:off x="3886200" y="4876800"/>
            <a:ext cx="533400" cy="60960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5816" name="Line 8">
            <a:extLst>
              <a:ext uri="{FF2B5EF4-FFF2-40B4-BE49-F238E27FC236}">
                <a16:creationId xmlns:a16="http://schemas.microsoft.com/office/drawing/2014/main" id="{05505E2F-62BA-4E06-A976-8F8099E69C70}"/>
              </a:ext>
            </a:extLst>
          </p:cNvPr>
          <p:cNvSpPr>
            <a:spLocks noChangeShapeType="1"/>
          </p:cNvSpPr>
          <p:nvPr/>
        </p:nvSpPr>
        <p:spPr bwMode="auto">
          <a:xfrm>
            <a:off x="3886200" y="4876800"/>
            <a:ext cx="533400" cy="60960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5817" name="Line 9">
            <a:extLst>
              <a:ext uri="{FF2B5EF4-FFF2-40B4-BE49-F238E27FC236}">
                <a16:creationId xmlns:a16="http://schemas.microsoft.com/office/drawing/2014/main" id="{F7E88704-D665-400A-964C-6350867213DC}"/>
              </a:ext>
            </a:extLst>
          </p:cNvPr>
          <p:cNvSpPr>
            <a:spLocks noChangeShapeType="1"/>
          </p:cNvSpPr>
          <p:nvPr/>
        </p:nvSpPr>
        <p:spPr bwMode="auto">
          <a:xfrm>
            <a:off x="3886200" y="5181600"/>
            <a:ext cx="6096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5818" name="Oval 10">
            <a:extLst>
              <a:ext uri="{FF2B5EF4-FFF2-40B4-BE49-F238E27FC236}">
                <a16:creationId xmlns:a16="http://schemas.microsoft.com/office/drawing/2014/main" id="{FA66AF97-2F22-486A-9579-AAF253D3DAE7}"/>
              </a:ext>
            </a:extLst>
          </p:cNvPr>
          <p:cNvSpPr>
            <a:spLocks noChangeArrowheads="1"/>
          </p:cNvSpPr>
          <p:nvPr/>
        </p:nvSpPr>
        <p:spPr bwMode="auto">
          <a:xfrm>
            <a:off x="3124200" y="5791200"/>
            <a:ext cx="1371600" cy="533400"/>
          </a:xfrm>
          <a:prstGeom prst="ellipse">
            <a:avLst/>
          </a:prstGeom>
          <a:noFill/>
          <a:ln w="38100" cap="sq">
            <a:solidFill>
              <a:srgbClr val="0066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a:extLst>
              <a:ext uri="{FF2B5EF4-FFF2-40B4-BE49-F238E27FC236}">
                <a16:creationId xmlns:a16="http://schemas.microsoft.com/office/drawing/2014/main" id="{39D99A62-AEF9-4DFB-A7AA-0B92E5EE71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AF0E9CB-1384-4BD5-B2FA-9D0F0C1F0CA3}" type="slidenum">
              <a:rPr lang="en-US" altLang="en-US" sz="1000" b="0">
                <a:solidFill>
                  <a:schemeClr val="tx1"/>
                </a:solidFill>
              </a:rPr>
              <a:pPr eaLnBrk="1" hangingPunct="1"/>
              <a:t>43</a:t>
            </a:fld>
            <a:endParaRPr lang="en-US" altLang="en-US" sz="1000" b="0">
              <a:solidFill>
                <a:schemeClr val="tx1"/>
              </a:solidFill>
            </a:endParaRPr>
          </a:p>
        </p:txBody>
      </p:sp>
      <p:graphicFrame>
        <p:nvGraphicFramePr>
          <p:cNvPr id="57348" name="Object 2">
            <a:extLst>
              <a:ext uri="{FF2B5EF4-FFF2-40B4-BE49-F238E27FC236}">
                <a16:creationId xmlns:a16="http://schemas.microsoft.com/office/drawing/2014/main" id="{20ADF727-F48F-4D17-A05B-5CE96FFC1967}"/>
              </a:ext>
            </a:extLst>
          </p:cNvPr>
          <p:cNvGraphicFramePr>
            <a:graphicFrameLocks noChangeAspect="1"/>
          </p:cNvGraphicFramePr>
          <p:nvPr/>
        </p:nvGraphicFramePr>
        <p:xfrm>
          <a:off x="1981200" y="3657600"/>
          <a:ext cx="4724400" cy="2679700"/>
        </p:xfrm>
        <a:graphic>
          <a:graphicData uri="http://schemas.openxmlformats.org/presentationml/2006/ole">
            <mc:AlternateContent xmlns:mc="http://schemas.openxmlformats.org/markup-compatibility/2006">
              <mc:Choice xmlns:v="urn:schemas-microsoft-com:vml" Requires="v">
                <p:oleObj name="Visio" r:id="rId2" imgW="3037751" imgH="2015909" progId="Visio.Drawing.6">
                  <p:embed/>
                </p:oleObj>
              </mc:Choice>
              <mc:Fallback>
                <p:oleObj name="Visio" r:id="rId2" imgW="3037751" imgH="2015909" progId="Visio.Drawing.6">
                  <p:embed/>
                  <p:pic>
                    <p:nvPicPr>
                      <p:cNvPr id="57348" name="Object 2">
                        <a:extLst>
                          <a:ext uri="{FF2B5EF4-FFF2-40B4-BE49-F238E27FC236}">
                            <a16:creationId xmlns:a16="http://schemas.microsoft.com/office/drawing/2014/main" id="{20ADF727-F48F-4D17-A05B-5CE96FFC1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657600"/>
                        <a:ext cx="472440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Rectangle 3">
            <a:extLst>
              <a:ext uri="{FF2B5EF4-FFF2-40B4-BE49-F238E27FC236}">
                <a16:creationId xmlns:a16="http://schemas.microsoft.com/office/drawing/2014/main" id="{B094CCCA-A551-4672-9747-E7E06EDCD2D7}"/>
              </a:ext>
            </a:extLst>
          </p:cNvPr>
          <p:cNvSpPr>
            <a:spLocks noChangeArrowheads="1"/>
          </p:cNvSpPr>
          <p:nvPr/>
        </p:nvSpPr>
        <p:spPr bwMode="auto">
          <a:xfrm>
            <a:off x="228600" y="2286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a:solidFill>
                  <a:srgbClr val="006666"/>
                </a:solidFill>
                <a:ea typeface="宋体" panose="02010600030101010101" pitchFamily="2" charset="-122"/>
              </a:rPr>
              <a:t>Fusible-Link Based PROM (OTP) </a:t>
            </a:r>
          </a:p>
        </p:txBody>
      </p:sp>
      <p:sp>
        <p:nvSpPr>
          <p:cNvPr id="974852" name="Rectangle 4">
            <a:extLst>
              <a:ext uri="{FF2B5EF4-FFF2-40B4-BE49-F238E27FC236}">
                <a16:creationId xmlns:a16="http://schemas.microsoft.com/office/drawing/2014/main" id="{D43EB780-9E26-497E-82F1-548DB72096EE}"/>
              </a:ext>
            </a:extLst>
          </p:cNvPr>
          <p:cNvSpPr>
            <a:spLocks noChangeArrowheads="1"/>
          </p:cNvSpPr>
          <p:nvPr/>
        </p:nvSpPr>
        <p:spPr bwMode="auto">
          <a:xfrm>
            <a:off x="381000" y="1371600"/>
            <a:ext cx="8305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a:solidFill>
                  <a:srgbClr val="3333FF"/>
                </a:solidFill>
                <a:ea typeface="宋体" panose="02010600030101010101" pitchFamily="2" charset="-122"/>
              </a:rPr>
              <a:t>The problem with mask-programmed devices is that creating them is a very expensive unless you intend to produce them in large quantities.</a:t>
            </a:r>
          </a:p>
          <a:p>
            <a:pPr eaLnBrk="1" hangingPunct="1">
              <a:spcBef>
                <a:spcPct val="20000"/>
              </a:spcBef>
              <a:buClr>
                <a:schemeClr val="tx2"/>
              </a:buClr>
              <a:buSzPct val="70000"/>
              <a:buFont typeface="Wingdings" panose="05000000000000000000" pitchFamily="2" charset="2"/>
              <a:buChar char="Ø"/>
            </a:pPr>
            <a:r>
              <a:rPr lang="en-US" altLang="zh-CN" sz="1900">
                <a:solidFill>
                  <a:srgbClr val="3333FF"/>
                </a:solidFill>
                <a:ea typeface="宋体" panose="02010600030101010101" pitchFamily="2" charset="-122"/>
              </a:rPr>
              <a:t>For this reason, the first programmable read-only memory (PROM) devices were developed at Harris Semiconductor in 1970.</a:t>
            </a:r>
            <a:endParaRPr lang="en-US" altLang="zh-CN" sz="1900">
              <a:solidFill>
                <a:srgbClr val="FB5705"/>
              </a:solidFill>
              <a:ea typeface="宋体" panose="02010600030101010101" pitchFamily="2" charset="-122"/>
            </a:endParaRPr>
          </a:p>
        </p:txBody>
      </p:sp>
      <p:sp>
        <p:nvSpPr>
          <p:cNvPr id="1015813" name="Oval 5">
            <a:extLst>
              <a:ext uri="{FF2B5EF4-FFF2-40B4-BE49-F238E27FC236}">
                <a16:creationId xmlns:a16="http://schemas.microsoft.com/office/drawing/2014/main" id="{55437AAD-D3AA-40CF-BB42-B75DCA988222}"/>
              </a:ext>
            </a:extLst>
          </p:cNvPr>
          <p:cNvSpPr>
            <a:spLocks noChangeArrowheads="1"/>
          </p:cNvSpPr>
          <p:nvPr/>
        </p:nvSpPr>
        <p:spPr bwMode="auto">
          <a:xfrm>
            <a:off x="3505200" y="5029200"/>
            <a:ext cx="1371600" cy="533400"/>
          </a:xfrm>
          <a:prstGeom prst="ellipse">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5">
            <a:extLst>
              <a:ext uri="{FF2B5EF4-FFF2-40B4-BE49-F238E27FC236}">
                <a16:creationId xmlns:a16="http://schemas.microsoft.com/office/drawing/2014/main" id="{07310239-B371-4F68-85DA-3A0DF44272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0E4655A-6B58-4B4E-96E8-62C9221F908B}" type="slidenum">
              <a:rPr lang="en-US" altLang="en-US" sz="1000" b="0">
                <a:solidFill>
                  <a:schemeClr val="tx1"/>
                </a:solidFill>
              </a:rPr>
              <a:pPr eaLnBrk="1" hangingPunct="1"/>
              <a:t>44</a:t>
            </a:fld>
            <a:endParaRPr lang="en-US" altLang="en-US" sz="1000" b="0">
              <a:solidFill>
                <a:schemeClr val="tx1"/>
              </a:solidFill>
            </a:endParaRPr>
          </a:p>
        </p:txBody>
      </p:sp>
      <p:sp>
        <p:nvSpPr>
          <p:cNvPr id="58372" name="Rectangle 2">
            <a:extLst>
              <a:ext uri="{FF2B5EF4-FFF2-40B4-BE49-F238E27FC236}">
                <a16:creationId xmlns:a16="http://schemas.microsoft.com/office/drawing/2014/main" id="{2DADCAF3-38AC-4209-ACDE-EEA4745C3264}"/>
              </a:ext>
            </a:extLst>
          </p:cNvPr>
          <p:cNvSpPr>
            <a:spLocks noGrp="1" noChangeArrowheads="1"/>
          </p:cNvSpPr>
          <p:nvPr>
            <p:ph type="title"/>
          </p:nvPr>
        </p:nvSpPr>
        <p:spPr>
          <a:xfrm>
            <a:off x="304800" y="381000"/>
            <a:ext cx="7772400" cy="793750"/>
          </a:xfrm>
        </p:spPr>
        <p:txBody>
          <a:bodyPr/>
          <a:lstStyle/>
          <a:p>
            <a:pPr eaLnBrk="1" hangingPunct="1"/>
            <a:r>
              <a:rPr lang="en-US" altLang="zh-CN" sz="4000">
                <a:solidFill>
                  <a:srgbClr val="006666"/>
                </a:solidFill>
                <a:ea typeface="宋体" panose="02010600030101010101" pitchFamily="2" charset="-122"/>
              </a:rPr>
              <a:t>EPROM Technology </a:t>
            </a:r>
          </a:p>
        </p:txBody>
      </p:sp>
      <p:sp>
        <p:nvSpPr>
          <p:cNvPr id="961539" name="Rectangle 3">
            <a:extLst>
              <a:ext uri="{FF2B5EF4-FFF2-40B4-BE49-F238E27FC236}">
                <a16:creationId xmlns:a16="http://schemas.microsoft.com/office/drawing/2014/main" id="{96867ADD-6DBB-4E92-98BD-33352A9F713B}"/>
              </a:ext>
            </a:extLst>
          </p:cNvPr>
          <p:cNvSpPr>
            <a:spLocks noGrp="1" noChangeArrowheads="1"/>
          </p:cNvSpPr>
          <p:nvPr>
            <p:ph type="body" idx="1"/>
          </p:nvPr>
        </p:nvSpPr>
        <p:spPr>
          <a:xfrm>
            <a:off x="457200" y="1981200"/>
            <a:ext cx="8229600" cy="4267200"/>
          </a:xfrm>
        </p:spPr>
        <p:txBody>
          <a:bodyPr/>
          <a:lstStyle/>
          <a:p>
            <a:pPr eaLnBrk="1" hangingPunct="1"/>
            <a:r>
              <a:rPr lang="en-US" altLang="zh-CN" sz="2600" b="1">
                <a:solidFill>
                  <a:srgbClr val="3333FF"/>
                </a:solidFill>
                <a:ea typeface="宋体" panose="02010600030101010101" pitchFamily="2" charset="-122"/>
              </a:rPr>
              <a:t>PROM</a:t>
            </a:r>
            <a:r>
              <a:rPr lang="en-US" altLang="zh-CN" sz="2600">
                <a:solidFill>
                  <a:srgbClr val="3333FF"/>
                </a:solidFill>
                <a:ea typeface="宋体" panose="02010600030101010101" pitchFamily="2" charset="-122"/>
              </a:rPr>
              <a:t>: Programmable ROM</a:t>
            </a:r>
          </a:p>
          <a:p>
            <a:pPr lvl="1" eaLnBrk="1" hangingPunct="1"/>
            <a:r>
              <a:rPr lang="en-US" altLang="zh-CN" sz="2300">
                <a:solidFill>
                  <a:srgbClr val="3333FF"/>
                </a:solidFill>
                <a:ea typeface="宋体" panose="02010600030101010101" pitchFamily="2" charset="-122"/>
              </a:rPr>
              <a:t>It can be programmed (written to) only once via a </a:t>
            </a:r>
            <a:r>
              <a:rPr lang="en-US" altLang="zh-CN" sz="2300" i="1">
                <a:solidFill>
                  <a:srgbClr val="3333FF"/>
                </a:solidFill>
                <a:ea typeface="宋体" panose="02010600030101010101" pitchFamily="2" charset="-122"/>
              </a:rPr>
              <a:t>PROM programmer</a:t>
            </a:r>
          </a:p>
          <a:p>
            <a:pPr lvl="1" eaLnBrk="1" hangingPunct="1">
              <a:buFont typeface="Wingdings" panose="05000000000000000000" pitchFamily="2" charset="2"/>
              <a:buNone/>
            </a:pPr>
            <a:endParaRPr lang="en-US" altLang="zh-CN" sz="2300" i="1">
              <a:solidFill>
                <a:srgbClr val="3333FF"/>
              </a:solidFill>
              <a:ea typeface="宋体" panose="02010600030101010101" pitchFamily="2" charset="-122"/>
            </a:endParaRPr>
          </a:p>
          <a:p>
            <a:pPr eaLnBrk="1" hangingPunct="1"/>
            <a:r>
              <a:rPr lang="en-US" altLang="zh-CN" sz="2600" b="1">
                <a:solidFill>
                  <a:srgbClr val="3333FF"/>
                </a:solidFill>
                <a:ea typeface="宋体" panose="02010600030101010101" pitchFamily="2" charset="-122"/>
              </a:rPr>
              <a:t>EPROM</a:t>
            </a:r>
            <a:r>
              <a:rPr lang="en-US" altLang="zh-CN" sz="2600">
                <a:solidFill>
                  <a:srgbClr val="3333FF"/>
                </a:solidFill>
                <a:ea typeface="宋体" panose="02010600030101010101" pitchFamily="2" charset="-122"/>
              </a:rPr>
              <a:t>: Erasable Programmable ROM</a:t>
            </a:r>
          </a:p>
          <a:p>
            <a:pPr lvl="1" eaLnBrk="1" hangingPunct="1"/>
            <a:r>
              <a:rPr lang="en-US" altLang="zh-CN" sz="2200">
                <a:solidFill>
                  <a:srgbClr val="3333FF"/>
                </a:solidFill>
                <a:ea typeface="宋体" panose="02010600030101010101" pitchFamily="2" charset="-122"/>
              </a:rPr>
              <a:t>The first device – the  1702 – introduced by Intel in 1971. </a:t>
            </a:r>
          </a:p>
          <a:p>
            <a:pPr lvl="1" eaLnBrk="1" hangingPunct="1"/>
            <a:r>
              <a:rPr lang="en-US" altLang="zh-CN" sz="2200">
                <a:solidFill>
                  <a:srgbClr val="3333FF"/>
                </a:solidFill>
                <a:ea typeface="宋体" panose="02010600030101010101" pitchFamily="2" charset="-122"/>
              </a:rPr>
              <a:t>It can be </a:t>
            </a:r>
            <a:r>
              <a:rPr lang="en-US" altLang="zh-CN" sz="2300" b="1" i="1">
                <a:solidFill>
                  <a:srgbClr val="3333FF"/>
                </a:solidFill>
                <a:ea typeface="宋体" panose="02010600030101010101" pitchFamily="2" charset="-122"/>
              </a:rPr>
              <a:t>erased with an ultraviolet </a:t>
            </a:r>
            <a:r>
              <a:rPr lang="en-US" altLang="zh-CN" sz="2200">
                <a:solidFill>
                  <a:srgbClr val="3333FF"/>
                </a:solidFill>
                <a:ea typeface="宋体" panose="02010600030101010101" pitchFamily="2" charset="-122"/>
              </a:rPr>
              <a:t>light and then rewritten via a </a:t>
            </a:r>
            <a:r>
              <a:rPr lang="en-US" altLang="zh-CN" sz="2200" i="1">
                <a:solidFill>
                  <a:srgbClr val="3333FF"/>
                </a:solidFill>
                <a:ea typeface="宋体" panose="02010600030101010101" pitchFamily="2" charset="-122"/>
              </a:rPr>
              <a:t>EPROM programmer</a:t>
            </a:r>
          </a:p>
          <a:p>
            <a:pPr lvl="1" eaLnBrk="1" hangingPunct="1">
              <a:buFont typeface="Wingdings" panose="05000000000000000000" pitchFamily="2" charset="2"/>
              <a:buNone/>
            </a:pPr>
            <a:endParaRPr lang="en-US" altLang="zh-CN" sz="2200">
              <a:solidFill>
                <a:srgbClr val="3333FF"/>
              </a:solidFill>
              <a:ea typeface="宋体" panose="02010600030101010101" pitchFamily="2" charset="-122"/>
            </a:endParaRPr>
          </a:p>
          <a:p>
            <a:pPr eaLnBrk="1" hangingPunct="1">
              <a:buFont typeface="Wingdings" panose="05000000000000000000" pitchFamily="2" charset="2"/>
              <a:buNone/>
            </a:pPr>
            <a:endParaRPr lang="en-US" altLang="zh-CN" sz="2200" i="1">
              <a:solidFill>
                <a:srgbClr val="3333FF"/>
              </a:solidFill>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3">
            <a:extLst>
              <a:ext uri="{FF2B5EF4-FFF2-40B4-BE49-F238E27FC236}">
                <a16:creationId xmlns:a16="http://schemas.microsoft.com/office/drawing/2014/main" id="{676A073B-5FE0-48DA-8933-17AEE1D7B8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C874ACB-490B-41EB-BD42-98CA138C10D3}" type="slidenum">
              <a:rPr lang="en-US" altLang="en-US" sz="1000" b="0">
                <a:solidFill>
                  <a:schemeClr val="tx1"/>
                </a:solidFill>
              </a:rPr>
              <a:pPr eaLnBrk="1" hangingPunct="1"/>
              <a:t>45</a:t>
            </a:fld>
            <a:endParaRPr lang="en-US" altLang="en-US" sz="1000" b="0">
              <a:solidFill>
                <a:schemeClr val="tx1"/>
              </a:solidFill>
            </a:endParaRPr>
          </a:p>
        </p:txBody>
      </p:sp>
      <p:graphicFrame>
        <p:nvGraphicFramePr>
          <p:cNvPr id="59396" name="Object 2">
            <a:extLst>
              <a:ext uri="{FF2B5EF4-FFF2-40B4-BE49-F238E27FC236}">
                <a16:creationId xmlns:a16="http://schemas.microsoft.com/office/drawing/2014/main" id="{730A33BB-847B-4907-BA72-68B809797476}"/>
              </a:ext>
            </a:extLst>
          </p:cNvPr>
          <p:cNvGraphicFramePr>
            <a:graphicFrameLocks noChangeAspect="1"/>
          </p:cNvGraphicFramePr>
          <p:nvPr/>
        </p:nvGraphicFramePr>
        <p:xfrm>
          <a:off x="533400" y="3200400"/>
          <a:ext cx="4325938" cy="3165475"/>
        </p:xfrm>
        <a:graphic>
          <a:graphicData uri="http://schemas.openxmlformats.org/presentationml/2006/ole">
            <mc:AlternateContent xmlns:mc="http://schemas.openxmlformats.org/markup-compatibility/2006">
              <mc:Choice xmlns:v="urn:schemas-microsoft-com:vml" Requires="v">
                <p:oleObj name="Visio" r:id="rId2" imgW="5157622" imgH="1932838" progId="Visio.Drawing.11">
                  <p:embed/>
                </p:oleObj>
              </mc:Choice>
              <mc:Fallback>
                <p:oleObj name="Visio" r:id="rId2" imgW="5157622" imgH="1932838" progId="Visio.Drawing.11">
                  <p:embed/>
                  <p:pic>
                    <p:nvPicPr>
                      <p:cNvPr id="59396" name="Object 2">
                        <a:extLst>
                          <a:ext uri="{FF2B5EF4-FFF2-40B4-BE49-F238E27FC236}">
                            <a16:creationId xmlns:a16="http://schemas.microsoft.com/office/drawing/2014/main" id="{730A33BB-847B-4907-BA72-68B809797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451"/>
                      <a:stretch>
                        <a:fillRect/>
                      </a:stretch>
                    </p:blipFill>
                    <p:spPr bwMode="auto">
                      <a:xfrm>
                        <a:off x="533400" y="3200400"/>
                        <a:ext cx="4325938"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7" name="Rectangle 3">
            <a:extLst>
              <a:ext uri="{FF2B5EF4-FFF2-40B4-BE49-F238E27FC236}">
                <a16:creationId xmlns:a16="http://schemas.microsoft.com/office/drawing/2014/main" id="{FE610C1D-4EB9-4C4E-81F5-E4E13650C857}"/>
              </a:ext>
            </a:extLst>
          </p:cNvPr>
          <p:cNvSpPr>
            <a:spLocks noChangeArrowheads="1"/>
          </p:cNvSpPr>
          <p:nvPr/>
        </p:nvSpPr>
        <p:spPr bwMode="auto">
          <a:xfrm>
            <a:off x="457200" y="4572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2800" b="0">
                <a:solidFill>
                  <a:srgbClr val="006666"/>
                </a:solidFill>
                <a:ea typeface="宋体" panose="02010600030101010101" pitchFamily="2" charset="-122"/>
              </a:rPr>
              <a:t>Standard MOS vs. EPROM Transistor</a:t>
            </a:r>
          </a:p>
        </p:txBody>
      </p:sp>
      <p:sp>
        <p:nvSpPr>
          <p:cNvPr id="960516" name="Rectangle 4">
            <a:extLst>
              <a:ext uri="{FF2B5EF4-FFF2-40B4-BE49-F238E27FC236}">
                <a16:creationId xmlns:a16="http://schemas.microsoft.com/office/drawing/2014/main" id="{A8AD3174-D23A-477A-9986-62F2FAD0A5D6}"/>
              </a:ext>
            </a:extLst>
          </p:cNvPr>
          <p:cNvSpPr>
            <a:spLocks noChangeArrowheads="1"/>
          </p:cNvSpPr>
          <p:nvPr/>
        </p:nvSpPr>
        <p:spPr bwMode="auto">
          <a:xfrm>
            <a:off x="381000" y="1371600"/>
            <a:ext cx="8305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2100">
                <a:solidFill>
                  <a:srgbClr val="3333FF"/>
                </a:solidFill>
                <a:ea typeface="宋体" panose="02010600030101010101" pitchFamily="2" charset="-122"/>
              </a:rPr>
              <a:t>An EPROM transistor has the same basic structure as a standard MOS transistor, but with the addition of a </a:t>
            </a:r>
            <a:r>
              <a:rPr lang="en-US" altLang="zh-CN" sz="2100" i="1" u="sng">
                <a:solidFill>
                  <a:srgbClr val="3333FF"/>
                </a:solidFill>
                <a:ea typeface="宋体" panose="02010600030101010101" pitchFamily="2" charset="-122"/>
              </a:rPr>
              <a:t>second polysilicon floating gate</a:t>
            </a:r>
            <a:r>
              <a:rPr lang="en-US" altLang="zh-CN" sz="2100">
                <a:solidFill>
                  <a:srgbClr val="3333FF"/>
                </a:solidFill>
                <a:ea typeface="宋体" panose="02010600030101010101" pitchFamily="2" charset="-122"/>
              </a:rPr>
              <a:t> isolated by layers of oxide.</a:t>
            </a:r>
            <a:endParaRPr lang="en-US" altLang="zh-CN" sz="2100">
              <a:solidFill>
                <a:srgbClr val="FB5705"/>
              </a:solidFill>
              <a:ea typeface="宋体" panose="02010600030101010101" pitchFamily="2" charset="-122"/>
            </a:endParaRPr>
          </a:p>
        </p:txBody>
      </p:sp>
      <p:graphicFrame>
        <p:nvGraphicFramePr>
          <p:cNvPr id="960517" name="Object 5">
            <a:extLst>
              <a:ext uri="{FF2B5EF4-FFF2-40B4-BE49-F238E27FC236}">
                <a16:creationId xmlns:a16="http://schemas.microsoft.com/office/drawing/2014/main" id="{E54D2B25-B5B0-4684-9A3E-DB6E843A768C}"/>
              </a:ext>
            </a:extLst>
          </p:cNvPr>
          <p:cNvGraphicFramePr>
            <a:graphicFrameLocks noChangeAspect="1"/>
          </p:cNvGraphicFramePr>
          <p:nvPr/>
        </p:nvGraphicFramePr>
        <p:xfrm>
          <a:off x="4927600" y="3200400"/>
          <a:ext cx="3624263" cy="3165475"/>
        </p:xfrm>
        <a:graphic>
          <a:graphicData uri="http://schemas.openxmlformats.org/presentationml/2006/ole">
            <mc:AlternateContent xmlns:mc="http://schemas.openxmlformats.org/markup-compatibility/2006">
              <mc:Choice xmlns:v="urn:schemas-microsoft-com:vml" Requires="v">
                <p:oleObj name="Visio" r:id="rId4" imgW="4477245" imgH="1754619" progId="Visio.Drawing.6">
                  <p:embed/>
                </p:oleObj>
              </mc:Choice>
              <mc:Fallback>
                <p:oleObj name="Visio" r:id="rId4" imgW="4477245" imgH="1754619" progId="Visio.Drawing.6">
                  <p:embed/>
                  <p:pic>
                    <p:nvPicPr>
                      <p:cNvPr id="960517" name="Object 5">
                        <a:extLst>
                          <a:ext uri="{FF2B5EF4-FFF2-40B4-BE49-F238E27FC236}">
                            <a16:creationId xmlns:a16="http://schemas.microsoft.com/office/drawing/2014/main" id="{E54D2B25-B5B0-4684-9A3E-DB6E843A7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142"/>
                      <a:stretch>
                        <a:fillRect/>
                      </a:stretch>
                    </p:blipFill>
                    <p:spPr bwMode="auto">
                      <a:xfrm>
                        <a:off x="4927600" y="3200400"/>
                        <a:ext cx="3624263"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0518" name="Line 6">
            <a:extLst>
              <a:ext uri="{FF2B5EF4-FFF2-40B4-BE49-F238E27FC236}">
                <a16:creationId xmlns:a16="http://schemas.microsoft.com/office/drawing/2014/main" id="{90B8E65A-AA9E-48DE-9E38-54B5404B1E7E}"/>
              </a:ext>
            </a:extLst>
          </p:cNvPr>
          <p:cNvSpPr>
            <a:spLocks noChangeShapeType="1"/>
          </p:cNvSpPr>
          <p:nvPr/>
        </p:nvSpPr>
        <p:spPr bwMode="auto">
          <a:xfrm flipH="1">
            <a:off x="7010400" y="2514600"/>
            <a:ext cx="1524000" cy="2438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b"/>
          <a:lstStyle/>
          <a:p>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B03765B-1AD4-45FE-B3AE-47A96095661C}"/>
              </a:ext>
            </a:extLst>
          </p:cNvPr>
          <p:cNvSpPr>
            <a:spLocks noChangeArrowheads="1"/>
          </p:cNvSpPr>
          <p:nvPr/>
        </p:nvSpPr>
        <p:spPr bwMode="auto">
          <a:xfrm>
            <a:off x="6477000" y="2362200"/>
            <a:ext cx="2057400" cy="22860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0419" name="Rectangle 3">
            <a:extLst>
              <a:ext uri="{FF2B5EF4-FFF2-40B4-BE49-F238E27FC236}">
                <a16:creationId xmlns:a16="http://schemas.microsoft.com/office/drawing/2014/main" id="{BDBFFEDC-F206-4C96-89EB-66BE4BD8C3D4}"/>
              </a:ext>
            </a:extLst>
          </p:cNvPr>
          <p:cNvSpPr>
            <a:spLocks noGrp="1" noChangeArrowheads="1"/>
          </p:cNvSpPr>
          <p:nvPr>
            <p:ph type="title"/>
          </p:nvPr>
        </p:nvSpPr>
        <p:spPr/>
        <p:txBody>
          <a:bodyPr>
            <a:normAutofit fontScale="90000"/>
          </a:bodyPr>
          <a:lstStyle/>
          <a:p>
            <a:r>
              <a:rPr lang="en-US" altLang="zh-CN" sz="3200">
                <a:ea typeface="宋体" panose="02010600030101010101" pitchFamily="2" charset="-122"/>
              </a:rPr>
              <a:t>Non-Volatile Memories</a:t>
            </a:r>
            <a:br>
              <a:rPr lang="en-US" altLang="zh-CN" sz="3200">
                <a:ea typeface="宋体" panose="02010600030101010101" pitchFamily="2" charset="-122"/>
              </a:rPr>
            </a:br>
            <a:r>
              <a:rPr lang="en-US" altLang="zh-CN" sz="3200">
                <a:ea typeface="宋体" panose="02010600030101010101" pitchFamily="2" charset="-122"/>
              </a:rPr>
              <a:t>The Floating-gate transistor (FAMOS)</a:t>
            </a:r>
            <a:endParaRPr lang="en-US" altLang="zh-CN" sz="3200">
              <a:solidFill>
                <a:schemeClr val="tx1"/>
              </a:solidFill>
              <a:ea typeface="宋体" panose="02010600030101010101" pitchFamily="2" charset="-122"/>
            </a:endParaRPr>
          </a:p>
        </p:txBody>
      </p:sp>
      <p:sp>
        <p:nvSpPr>
          <p:cNvPr id="60420" name="Freeform 4">
            <a:extLst>
              <a:ext uri="{FF2B5EF4-FFF2-40B4-BE49-F238E27FC236}">
                <a16:creationId xmlns:a16="http://schemas.microsoft.com/office/drawing/2014/main" id="{01558C67-B607-4F22-B56C-1D80553D7E0F}"/>
              </a:ext>
            </a:extLst>
          </p:cNvPr>
          <p:cNvSpPr>
            <a:spLocks/>
          </p:cNvSpPr>
          <p:nvPr/>
        </p:nvSpPr>
        <p:spPr bwMode="auto">
          <a:xfrm>
            <a:off x="3743325" y="3979863"/>
            <a:ext cx="1568450" cy="390525"/>
          </a:xfrm>
          <a:custGeom>
            <a:avLst/>
            <a:gdLst>
              <a:gd name="T0" fmla="*/ 2147483647 w 245"/>
              <a:gd name="T1" fmla="*/ 0 h 61"/>
              <a:gd name="T2" fmla="*/ 2147483647 w 245"/>
              <a:gd name="T3" fmla="*/ 2147483647 h 61"/>
              <a:gd name="T4" fmla="*/ 2147483647 w 245"/>
              <a:gd name="T5" fmla="*/ 2147483647 h 61"/>
              <a:gd name="T6" fmla="*/ 2147483647 w 245"/>
              <a:gd name="T7" fmla="*/ 2147483647 h 61"/>
              <a:gd name="T8" fmla="*/ 0 60000 65536"/>
              <a:gd name="T9" fmla="*/ 0 60000 65536"/>
              <a:gd name="T10" fmla="*/ 0 60000 65536"/>
              <a:gd name="T11" fmla="*/ 0 60000 65536"/>
              <a:gd name="T12" fmla="*/ 0 w 245"/>
              <a:gd name="T13" fmla="*/ 0 h 61"/>
              <a:gd name="T14" fmla="*/ 245 w 245"/>
              <a:gd name="T15" fmla="*/ 61 h 61"/>
            </a:gdLst>
            <a:ahLst/>
            <a:cxnLst>
              <a:cxn ang="T8">
                <a:pos x="T0" y="T1"/>
              </a:cxn>
              <a:cxn ang="T9">
                <a:pos x="T2" y="T3"/>
              </a:cxn>
              <a:cxn ang="T10">
                <a:pos x="T4" y="T5"/>
              </a:cxn>
              <a:cxn ang="T11">
                <a:pos x="T6" y="T7"/>
              </a:cxn>
            </a:cxnLst>
            <a:rect l="T12" t="T13" r="T14" b="T15"/>
            <a:pathLst>
              <a:path w="245" h="61">
                <a:moveTo>
                  <a:pt x="3" y="0"/>
                </a:moveTo>
                <a:cubicBezTo>
                  <a:pt x="3" y="16"/>
                  <a:pt x="3" y="16"/>
                  <a:pt x="3" y="16"/>
                </a:cubicBezTo>
                <a:cubicBezTo>
                  <a:pt x="3" y="16"/>
                  <a:pt x="0" y="58"/>
                  <a:pt x="66" y="58"/>
                </a:cubicBezTo>
                <a:cubicBezTo>
                  <a:pt x="66" y="58"/>
                  <a:pt x="229" y="61"/>
                  <a:pt x="245" y="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21" name="Freeform 5">
            <a:extLst>
              <a:ext uri="{FF2B5EF4-FFF2-40B4-BE49-F238E27FC236}">
                <a16:creationId xmlns:a16="http://schemas.microsoft.com/office/drawing/2014/main" id="{E1E2E09A-6E93-4AFC-830B-C7CCFF0327D9}"/>
              </a:ext>
            </a:extLst>
          </p:cNvPr>
          <p:cNvSpPr>
            <a:spLocks/>
          </p:cNvSpPr>
          <p:nvPr/>
        </p:nvSpPr>
        <p:spPr bwMode="auto">
          <a:xfrm>
            <a:off x="641350" y="2886075"/>
            <a:ext cx="4708525" cy="1093788"/>
          </a:xfrm>
          <a:custGeom>
            <a:avLst/>
            <a:gdLst>
              <a:gd name="T0" fmla="*/ 2147483647 w 736"/>
              <a:gd name="T1" fmla="*/ 2147483647 h 171"/>
              <a:gd name="T2" fmla="*/ 2147483647 w 736"/>
              <a:gd name="T3" fmla="*/ 2147483647 h 171"/>
              <a:gd name="T4" fmla="*/ 2147483647 w 736"/>
              <a:gd name="T5" fmla="*/ 2147483647 h 171"/>
              <a:gd name="T6" fmla="*/ 2147483647 w 736"/>
              <a:gd name="T7" fmla="*/ 2147483647 h 171"/>
              <a:gd name="T8" fmla="*/ 0 w 736"/>
              <a:gd name="T9" fmla="*/ 2147483647 h 171"/>
              <a:gd name="T10" fmla="*/ 0 w 736"/>
              <a:gd name="T11" fmla="*/ 2147483647 h 171"/>
              <a:gd name="T12" fmla="*/ 2147483647 w 736"/>
              <a:gd name="T13" fmla="*/ 2147483647 h 171"/>
              <a:gd name="T14" fmla="*/ 2147483647 w 736"/>
              <a:gd name="T15" fmla="*/ 2147483647 h 171"/>
              <a:gd name="T16" fmla="*/ 2147483647 w 736"/>
              <a:gd name="T17" fmla="*/ 2147483647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6"/>
              <a:gd name="T28" fmla="*/ 0 h 171"/>
              <a:gd name="T29" fmla="*/ 736 w 736"/>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6" h="171">
                <a:moveTo>
                  <a:pt x="368" y="4"/>
                </a:moveTo>
                <a:cubicBezTo>
                  <a:pt x="488" y="4"/>
                  <a:pt x="570" y="42"/>
                  <a:pt x="570" y="42"/>
                </a:cubicBezTo>
                <a:cubicBezTo>
                  <a:pt x="736" y="42"/>
                  <a:pt x="736" y="42"/>
                  <a:pt x="736" y="42"/>
                </a:cubicBezTo>
                <a:cubicBezTo>
                  <a:pt x="736" y="171"/>
                  <a:pt x="736" y="171"/>
                  <a:pt x="736" y="171"/>
                </a:cubicBezTo>
                <a:cubicBezTo>
                  <a:pt x="0" y="171"/>
                  <a:pt x="0" y="171"/>
                  <a:pt x="0" y="171"/>
                </a:cubicBezTo>
                <a:cubicBezTo>
                  <a:pt x="0" y="42"/>
                  <a:pt x="0" y="42"/>
                  <a:pt x="0" y="42"/>
                </a:cubicBezTo>
                <a:cubicBezTo>
                  <a:pt x="26" y="42"/>
                  <a:pt x="26" y="42"/>
                  <a:pt x="26" y="42"/>
                </a:cubicBezTo>
                <a:cubicBezTo>
                  <a:pt x="26" y="42"/>
                  <a:pt x="99" y="42"/>
                  <a:pt x="141" y="30"/>
                </a:cubicBezTo>
                <a:cubicBezTo>
                  <a:pt x="141" y="30"/>
                  <a:pt x="248" y="0"/>
                  <a:pt x="368" y="4"/>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22" name="Rectangle 6">
            <a:extLst>
              <a:ext uri="{FF2B5EF4-FFF2-40B4-BE49-F238E27FC236}">
                <a16:creationId xmlns:a16="http://schemas.microsoft.com/office/drawing/2014/main" id="{A7CEBD0E-F079-4D0D-AA92-15A69B0C43E7}"/>
              </a:ext>
            </a:extLst>
          </p:cNvPr>
          <p:cNvSpPr>
            <a:spLocks noChangeArrowheads="1"/>
          </p:cNvSpPr>
          <p:nvPr/>
        </p:nvSpPr>
        <p:spPr bwMode="auto">
          <a:xfrm>
            <a:off x="2100263" y="3160713"/>
            <a:ext cx="1720850" cy="19843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0423" name="Rectangle 7">
            <a:extLst>
              <a:ext uri="{FF2B5EF4-FFF2-40B4-BE49-F238E27FC236}">
                <a16:creationId xmlns:a16="http://schemas.microsoft.com/office/drawing/2014/main" id="{537B6332-B765-4C98-AE03-81FB376866B3}"/>
              </a:ext>
            </a:extLst>
          </p:cNvPr>
          <p:cNvSpPr>
            <a:spLocks noChangeArrowheads="1"/>
          </p:cNvSpPr>
          <p:nvPr/>
        </p:nvSpPr>
        <p:spPr bwMode="auto">
          <a:xfrm>
            <a:off x="2100263" y="3570288"/>
            <a:ext cx="1720850" cy="19843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0424" name="Freeform 8">
            <a:extLst>
              <a:ext uri="{FF2B5EF4-FFF2-40B4-BE49-F238E27FC236}">
                <a16:creationId xmlns:a16="http://schemas.microsoft.com/office/drawing/2014/main" id="{73A3DA62-6EC2-4F82-B744-9814B625EF63}"/>
              </a:ext>
            </a:extLst>
          </p:cNvPr>
          <p:cNvSpPr>
            <a:spLocks/>
          </p:cNvSpPr>
          <p:nvPr/>
        </p:nvSpPr>
        <p:spPr bwMode="auto">
          <a:xfrm>
            <a:off x="808038" y="3135313"/>
            <a:ext cx="396875" cy="844550"/>
          </a:xfrm>
          <a:custGeom>
            <a:avLst/>
            <a:gdLst>
              <a:gd name="T0" fmla="*/ 2147483647 w 62"/>
              <a:gd name="T1" fmla="*/ 2147483647 h 132"/>
              <a:gd name="T2" fmla="*/ 0 w 62"/>
              <a:gd name="T3" fmla="*/ 2147483647 h 132"/>
              <a:gd name="T4" fmla="*/ 2147483647 w 62"/>
              <a:gd name="T5" fmla="*/ 2147483647 h 132"/>
              <a:gd name="T6" fmla="*/ 2147483647 w 62"/>
              <a:gd name="T7" fmla="*/ 0 h 132"/>
              <a:gd name="T8" fmla="*/ 2147483647 w 62"/>
              <a:gd name="T9" fmla="*/ 2147483647 h 132"/>
              <a:gd name="T10" fmla="*/ 2147483647 w 62"/>
              <a:gd name="T11" fmla="*/ 2147483647 h 132"/>
              <a:gd name="T12" fmla="*/ 0 60000 65536"/>
              <a:gd name="T13" fmla="*/ 0 60000 65536"/>
              <a:gd name="T14" fmla="*/ 0 60000 65536"/>
              <a:gd name="T15" fmla="*/ 0 60000 65536"/>
              <a:gd name="T16" fmla="*/ 0 60000 65536"/>
              <a:gd name="T17" fmla="*/ 0 60000 65536"/>
              <a:gd name="T18" fmla="*/ 0 w 62"/>
              <a:gd name="T19" fmla="*/ 0 h 132"/>
              <a:gd name="T20" fmla="*/ 62 w 62"/>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62" h="132">
                <a:moveTo>
                  <a:pt x="12" y="132"/>
                </a:moveTo>
                <a:cubicBezTo>
                  <a:pt x="0" y="3"/>
                  <a:pt x="0" y="3"/>
                  <a:pt x="0" y="3"/>
                </a:cubicBezTo>
                <a:cubicBezTo>
                  <a:pt x="0" y="3"/>
                  <a:pt x="14" y="3"/>
                  <a:pt x="31" y="2"/>
                </a:cubicBezTo>
                <a:cubicBezTo>
                  <a:pt x="62" y="0"/>
                  <a:pt x="62" y="0"/>
                  <a:pt x="62" y="0"/>
                </a:cubicBezTo>
                <a:cubicBezTo>
                  <a:pt x="50" y="132"/>
                  <a:pt x="50" y="132"/>
                  <a:pt x="50" y="132"/>
                </a:cubicBezTo>
                <a:lnTo>
                  <a:pt x="12" y="13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25" name="Freeform 9">
            <a:extLst>
              <a:ext uri="{FF2B5EF4-FFF2-40B4-BE49-F238E27FC236}">
                <a16:creationId xmlns:a16="http://schemas.microsoft.com/office/drawing/2014/main" id="{0D879A0D-500C-4769-A5BC-2D352A932422}"/>
              </a:ext>
            </a:extLst>
          </p:cNvPr>
          <p:cNvSpPr>
            <a:spLocks/>
          </p:cNvSpPr>
          <p:nvPr/>
        </p:nvSpPr>
        <p:spPr bwMode="auto">
          <a:xfrm>
            <a:off x="4760913" y="3135313"/>
            <a:ext cx="396875" cy="844550"/>
          </a:xfrm>
          <a:custGeom>
            <a:avLst/>
            <a:gdLst>
              <a:gd name="T0" fmla="*/ 2147483647 w 250"/>
              <a:gd name="T1" fmla="*/ 2147483647 h 532"/>
              <a:gd name="T2" fmla="*/ 2147483647 w 250"/>
              <a:gd name="T3" fmla="*/ 0 h 532"/>
              <a:gd name="T4" fmla="*/ 0 w 250"/>
              <a:gd name="T5" fmla="*/ 2147483647 h 532"/>
              <a:gd name="T6" fmla="*/ 2147483647 w 250"/>
              <a:gd name="T7" fmla="*/ 2147483647 h 532"/>
              <a:gd name="T8" fmla="*/ 2147483647 w 250"/>
              <a:gd name="T9" fmla="*/ 2147483647 h 532"/>
              <a:gd name="T10" fmla="*/ 0 60000 65536"/>
              <a:gd name="T11" fmla="*/ 0 60000 65536"/>
              <a:gd name="T12" fmla="*/ 0 60000 65536"/>
              <a:gd name="T13" fmla="*/ 0 60000 65536"/>
              <a:gd name="T14" fmla="*/ 0 60000 65536"/>
              <a:gd name="T15" fmla="*/ 0 w 250"/>
              <a:gd name="T16" fmla="*/ 0 h 532"/>
              <a:gd name="T17" fmla="*/ 250 w 250"/>
              <a:gd name="T18" fmla="*/ 532 h 532"/>
            </a:gdLst>
            <a:ahLst/>
            <a:cxnLst>
              <a:cxn ang="T10">
                <a:pos x="T0" y="T1"/>
              </a:cxn>
              <a:cxn ang="T11">
                <a:pos x="T2" y="T3"/>
              </a:cxn>
              <a:cxn ang="T12">
                <a:pos x="T4" y="T5"/>
              </a:cxn>
              <a:cxn ang="T13">
                <a:pos x="T6" y="T7"/>
              </a:cxn>
              <a:cxn ang="T14">
                <a:pos x="T8" y="T9"/>
              </a:cxn>
            </a:cxnLst>
            <a:rect l="T15" t="T16" r="T17" b="T18"/>
            <a:pathLst>
              <a:path w="250" h="532">
                <a:moveTo>
                  <a:pt x="202" y="532"/>
                </a:moveTo>
                <a:lnTo>
                  <a:pt x="250" y="0"/>
                </a:lnTo>
                <a:lnTo>
                  <a:pt x="0" y="12"/>
                </a:lnTo>
                <a:lnTo>
                  <a:pt x="44" y="532"/>
                </a:lnTo>
                <a:lnTo>
                  <a:pt x="202" y="53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26" name="Rectangle 10">
            <a:extLst>
              <a:ext uri="{FF2B5EF4-FFF2-40B4-BE49-F238E27FC236}">
                <a16:creationId xmlns:a16="http://schemas.microsoft.com/office/drawing/2014/main" id="{74C68F5B-EAF7-4281-A31A-5D2F5C9ADE9D}"/>
              </a:ext>
            </a:extLst>
          </p:cNvPr>
          <p:cNvSpPr>
            <a:spLocks noChangeArrowheads="1"/>
          </p:cNvSpPr>
          <p:nvPr/>
        </p:nvSpPr>
        <p:spPr bwMode="auto">
          <a:xfrm>
            <a:off x="1487488" y="2424113"/>
            <a:ext cx="1265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Floating gate</a:t>
            </a:r>
            <a:endParaRPr lang="en-US" altLang="zh-CN" sz="2400" i="1">
              <a:solidFill>
                <a:schemeClr val="tx1"/>
              </a:solidFill>
              <a:ea typeface="宋体" panose="02010600030101010101" pitchFamily="2" charset="-122"/>
            </a:endParaRPr>
          </a:p>
        </p:txBody>
      </p:sp>
      <p:sp>
        <p:nvSpPr>
          <p:cNvPr id="60427" name="Rectangle 11">
            <a:extLst>
              <a:ext uri="{FF2B5EF4-FFF2-40B4-BE49-F238E27FC236}">
                <a16:creationId xmlns:a16="http://schemas.microsoft.com/office/drawing/2014/main" id="{8D556EBC-12F6-46CC-8262-7FA60529C171}"/>
              </a:ext>
            </a:extLst>
          </p:cNvPr>
          <p:cNvSpPr>
            <a:spLocks noChangeArrowheads="1"/>
          </p:cNvSpPr>
          <p:nvPr/>
        </p:nvSpPr>
        <p:spPr bwMode="auto">
          <a:xfrm>
            <a:off x="739775" y="2838450"/>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Source</a:t>
            </a:r>
            <a:endParaRPr lang="en-US" altLang="zh-CN" sz="2400" i="1">
              <a:solidFill>
                <a:schemeClr val="tx1"/>
              </a:solidFill>
              <a:ea typeface="宋体" panose="02010600030101010101" pitchFamily="2" charset="-122"/>
            </a:endParaRPr>
          </a:p>
        </p:txBody>
      </p:sp>
      <p:sp>
        <p:nvSpPr>
          <p:cNvPr id="60428" name="Rectangle 12">
            <a:extLst>
              <a:ext uri="{FF2B5EF4-FFF2-40B4-BE49-F238E27FC236}">
                <a16:creationId xmlns:a16="http://schemas.microsoft.com/office/drawing/2014/main" id="{62D1CCDA-317B-457C-8803-98945BF404ED}"/>
              </a:ext>
            </a:extLst>
          </p:cNvPr>
          <p:cNvSpPr>
            <a:spLocks noChangeArrowheads="1"/>
          </p:cNvSpPr>
          <p:nvPr/>
        </p:nvSpPr>
        <p:spPr bwMode="auto">
          <a:xfrm>
            <a:off x="2393950" y="4327525"/>
            <a:ext cx="936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Substrate</a:t>
            </a:r>
            <a:endParaRPr lang="en-US" altLang="zh-CN" sz="2400" i="1">
              <a:solidFill>
                <a:schemeClr val="tx1"/>
              </a:solidFill>
              <a:ea typeface="宋体" panose="02010600030101010101" pitchFamily="2" charset="-122"/>
            </a:endParaRPr>
          </a:p>
        </p:txBody>
      </p:sp>
      <p:sp>
        <p:nvSpPr>
          <p:cNvPr id="60429" name="Rectangle 13">
            <a:extLst>
              <a:ext uri="{FF2B5EF4-FFF2-40B4-BE49-F238E27FC236}">
                <a16:creationId xmlns:a16="http://schemas.microsoft.com/office/drawing/2014/main" id="{689A124C-E18D-45FD-9232-B343DCA3CF48}"/>
              </a:ext>
            </a:extLst>
          </p:cNvPr>
          <p:cNvSpPr>
            <a:spLocks noChangeArrowheads="1"/>
          </p:cNvSpPr>
          <p:nvPr/>
        </p:nvSpPr>
        <p:spPr bwMode="auto">
          <a:xfrm>
            <a:off x="3916363" y="2463800"/>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Gate</a:t>
            </a:r>
            <a:endParaRPr lang="en-US" altLang="zh-CN" sz="2400" i="1">
              <a:solidFill>
                <a:schemeClr val="tx1"/>
              </a:solidFill>
              <a:ea typeface="宋体" panose="02010600030101010101" pitchFamily="2" charset="-122"/>
            </a:endParaRPr>
          </a:p>
        </p:txBody>
      </p:sp>
      <p:sp>
        <p:nvSpPr>
          <p:cNvPr id="60430" name="Line 14">
            <a:extLst>
              <a:ext uri="{FF2B5EF4-FFF2-40B4-BE49-F238E27FC236}">
                <a16:creationId xmlns:a16="http://schemas.microsoft.com/office/drawing/2014/main" id="{1D1C2002-CF04-40B0-968E-878CA93CF2C0}"/>
              </a:ext>
            </a:extLst>
          </p:cNvPr>
          <p:cNvSpPr>
            <a:spLocks noChangeShapeType="1"/>
          </p:cNvSpPr>
          <p:nvPr/>
        </p:nvSpPr>
        <p:spPr bwMode="auto">
          <a:xfrm flipH="1" flipV="1">
            <a:off x="1620838" y="2719388"/>
            <a:ext cx="441325" cy="850900"/>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Freeform 15">
            <a:extLst>
              <a:ext uri="{FF2B5EF4-FFF2-40B4-BE49-F238E27FC236}">
                <a16:creationId xmlns:a16="http://schemas.microsoft.com/office/drawing/2014/main" id="{37300B97-3848-4E48-BBE9-C6FC17CB677B}"/>
              </a:ext>
            </a:extLst>
          </p:cNvPr>
          <p:cNvSpPr>
            <a:spLocks/>
          </p:cNvSpPr>
          <p:nvPr/>
        </p:nvSpPr>
        <p:spPr bwMode="auto">
          <a:xfrm>
            <a:off x="2011363" y="3525838"/>
            <a:ext cx="88900" cy="128587"/>
          </a:xfrm>
          <a:custGeom>
            <a:avLst/>
            <a:gdLst>
              <a:gd name="T0" fmla="*/ 2147483647 w 14"/>
              <a:gd name="T1" fmla="*/ 2147483647 h 20"/>
              <a:gd name="T2" fmla="*/ 2147483647 w 14"/>
              <a:gd name="T3" fmla="*/ 0 h 20"/>
              <a:gd name="T4" fmla="*/ 2147483647 w 14"/>
              <a:gd name="T5" fmla="*/ 0 h 20"/>
              <a:gd name="T6" fmla="*/ 2147483647 w 14"/>
              <a:gd name="T7" fmla="*/ 2147483647 h 20"/>
              <a:gd name="T8" fmla="*/ 2147483647 w 14"/>
              <a:gd name="T9" fmla="*/ 2147483647 h 20"/>
              <a:gd name="T10" fmla="*/ 2147483647 w 14"/>
              <a:gd name="T11" fmla="*/ 2147483647 h 20"/>
              <a:gd name="T12" fmla="*/ 0 w 14"/>
              <a:gd name="T13" fmla="*/ 2147483647 h 20"/>
              <a:gd name="T14" fmla="*/ 0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6"/>
                </a:moveTo>
                <a:cubicBezTo>
                  <a:pt x="10" y="0"/>
                  <a:pt x="10" y="0"/>
                  <a:pt x="10" y="0"/>
                </a:cubicBezTo>
                <a:cubicBezTo>
                  <a:pt x="11" y="0"/>
                  <a:pt x="11" y="0"/>
                  <a:pt x="11" y="0"/>
                </a:cubicBezTo>
                <a:cubicBezTo>
                  <a:pt x="12" y="10"/>
                  <a:pt x="12" y="10"/>
                  <a:pt x="12" y="10"/>
                </a:cubicBezTo>
                <a:cubicBezTo>
                  <a:pt x="13" y="13"/>
                  <a:pt x="13" y="16"/>
                  <a:pt x="14" y="20"/>
                </a:cubicBezTo>
                <a:cubicBezTo>
                  <a:pt x="12" y="17"/>
                  <a:pt x="10" y="15"/>
                  <a:pt x="8" y="12"/>
                </a:cubicBezTo>
                <a:cubicBezTo>
                  <a:pt x="0" y="5"/>
                  <a:pt x="0" y="5"/>
                  <a:pt x="0" y="5"/>
                </a:cubicBezTo>
                <a:cubicBezTo>
                  <a:pt x="0" y="5"/>
                  <a:pt x="0" y="5"/>
                  <a:pt x="0" y="5"/>
                </a:cubicBez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32" name="Line 16">
            <a:extLst>
              <a:ext uri="{FF2B5EF4-FFF2-40B4-BE49-F238E27FC236}">
                <a16:creationId xmlns:a16="http://schemas.microsoft.com/office/drawing/2014/main" id="{4D81F092-5673-4FDF-81F1-61E9448D7578}"/>
              </a:ext>
            </a:extLst>
          </p:cNvPr>
          <p:cNvSpPr>
            <a:spLocks noChangeShapeType="1"/>
          </p:cNvSpPr>
          <p:nvPr/>
        </p:nvSpPr>
        <p:spPr bwMode="auto">
          <a:xfrm flipV="1">
            <a:off x="3827463" y="2744788"/>
            <a:ext cx="344487" cy="3524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Freeform 17">
            <a:extLst>
              <a:ext uri="{FF2B5EF4-FFF2-40B4-BE49-F238E27FC236}">
                <a16:creationId xmlns:a16="http://schemas.microsoft.com/office/drawing/2014/main" id="{2E8F026F-2D2C-4336-AEC1-E08668F28E96}"/>
              </a:ext>
            </a:extLst>
          </p:cNvPr>
          <p:cNvSpPr>
            <a:spLocks/>
          </p:cNvSpPr>
          <p:nvPr/>
        </p:nvSpPr>
        <p:spPr bwMode="auto">
          <a:xfrm>
            <a:off x="3757613" y="3046413"/>
            <a:ext cx="114300" cy="114300"/>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0 w 18"/>
              <a:gd name="T9" fmla="*/ 2147483647 h 18"/>
              <a:gd name="T10" fmla="*/ 2147483647 w 18"/>
              <a:gd name="T11" fmla="*/ 2147483647 h 18"/>
              <a:gd name="T12" fmla="*/ 2147483647 w 18"/>
              <a:gd name="T13" fmla="*/ 0 h 18"/>
              <a:gd name="T14" fmla="*/ 2147483647 w 18"/>
              <a:gd name="T15" fmla="*/ 0 h 18"/>
              <a:gd name="T16" fmla="*/ 2147483647 w 18"/>
              <a:gd name="T17" fmla="*/ 214748364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8"/>
              <a:gd name="T29" fmla="*/ 18 w 18"/>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8">
                <a:moveTo>
                  <a:pt x="12" y="6"/>
                </a:moveTo>
                <a:cubicBezTo>
                  <a:pt x="18" y="8"/>
                  <a:pt x="18" y="8"/>
                  <a:pt x="18" y="8"/>
                </a:cubicBezTo>
                <a:cubicBezTo>
                  <a:pt x="18" y="8"/>
                  <a:pt x="18" y="8"/>
                  <a:pt x="18" y="8"/>
                </a:cubicBezTo>
                <a:cubicBezTo>
                  <a:pt x="9" y="12"/>
                  <a:pt x="9" y="12"/>
                  <a:pt x="9" y="12"/>
                </a:cubicBezTo>
                <a:cubicBezTo>
                  <a:pt x="6" y="14"/>
                  <a:pt x="3" y="16"/>
                  <a:pt x="0" y="18"/>
                </a:cubicBezTo>
                <a:cubicBezTo>
                  <a:pt x="2" y="15"/>
                  <a:pt x="4" y="12"/>
                  <a:pt x="6" y="9"/>
                </a:cubicBezTo>
                <a:cubicBezTo>
                  <a:pt x="10" y="0"/>
                  <a:pt x="10" y="0"/>
                  <a:pt x="10" y="0"/>
                </a:cubicBezTo>
                <a:cubicBezTo>
                  <a:pt x="10" y="0"/>
                  <a:pt x="10" y="0"/>
                  <a:pt x="10" y="0"/>
                </a:cubicBez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34" name="Rectangle 18">
            <a:extLst>
              <a:ext uri="{FF2B5EF4-FFF2-40B4-BE49-F238E27FC236}">
                <a16:creationId xmlns:a16="http://schemas.microsoft.com/office/drawing/2014/main" id="{7E297F59-55E8-4945-9079-DF60956AE2C4}"/>
              </a:ext>
            </a:extLst>
          </p:cNvPr>
          <p:cNvSpPr>
            <a:spLocks noChangeArrowheads="1"/>
          </p:cNvSpPr>
          <p:nvPr/>
        </p:nvSpPr>
        <p:spPr bwMode="auto">
          <a:xfrm>
            <a:off x="4673600" y="2838450"/>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Drain</a:t>
            </a:r>
            <a:endParaRPr lang="en-US" altLang="zh-CN" sz="2400" i="1">
              <a:solidFill>
                <a:schemeClr val="tx1"/>
              </a:solidFill>
              <a:ea typeface="宋体" panose="02010600030101010101" pitchFamily="2" charset="-122"/>
            </a:endParaRPr>
          </a:p>
        </p:txBody>
      </p:sp>
      <p:sp>
        <p:nvSpPr>
          <p:cNvPr id="60435" name="Rectangle 19">
            <a:extLst>
              <a:ext uri="{FF2B5EF4-FFF2-40B4-BE49-F238E27FC236}">
                <a16:creationId xmlns:a16="http://schemas.microsoft.com/office/drawing/2014/main" id="{9A17CD90-30F9-423F-86E3-88F4108A2BE8}"/>
              </a:ext>
            </a:extLst>
          </p:cNvPr>
          <p:cNvSpPr>
            <a:spLocks noChangeArrowheads="1"/>
          </p:cNvSpPr>
          <p:nvPr/>
        </p:nvSpPr>
        <p:spPr bwMode="auto">
          <a:xfrm>
            <a:off x="1363663" y="4083050"/>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60436" name="Rectangle 20">
            <a:extLst>
              <a:ext uri="{FF2B5EF4-FFF2-40B4-BE49-F238E27FC236}">
                <a16:creationId xmlns:a16="http://schemas.microsoft.com/office/drawing/2014/main" id="{5AF2D759-D97B-49AD-96D5-D45FEFDE6349}"/>
              </a:ext>
            </a:extLst>
          </p:cNvPr>
          <p:cNvSpPr>
            <a:spLocks noChangeArrowheads="1"/>
          </p:cNvSpPr>
          <p:nvPr/>
        </p:nvSpPr>
        <p:spPr bwMode="auto">
          <a:xfrm>
            <a:off x="1476375" y="4078288"/>
            <a:ext cx="88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a:solidFill>
                  <a:srgbClr val="000000"/>
                </a:solidFill>
                <a:ea typeface="宋体" panose="02010600030101010101" pitchFamily="2" charset="-122"/>
              </a:rPr>
              <a:t>+</a:t>
            </a:r>
            <a:endParaRPr lang="en-US" altLang="zh-CN" sz="2400" i="1">
              <a:solidFill>
                <a:schemeClr val="tx1"/>
              </a:solidFill>
              <a:ea typeface="宋体" panose="02010600030101010101" pitchFamily="2" charset="-122"/>
            </a:endParaRPr>
          </a:p>
        </p:txBody>
      </p:sp>
      <p:sp>
        <p:nvSpPr>
          <p:cNvPr id="60437" name="Rectangle 21">
            <a:extLst>
              <a:ext uri="{FF2B5EF4-FFF2-40B4-BE49-F238E27FC236}">
                <a16:creationId xmlns:a16="http://schemas.microsoft.com/office/drawing/2014/main" id="{BD819B71-492F-4550-8F5B-7A5FDD5791D5}"/>
              </a:ext>
            </a:extLst>
          </p:cNvPr>
          <p:cNvSpPr>
            <a:spLocks noChangeArrowheads="1"/>
          </p:cNvSpPr>
          <p:nvPr/>
        </p:nvSpPr>
        <p:spPr bwMode="auto">
          <a:xfrm>
            <a:off x="4445000" y="4083050"/>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60438" name="Rectangle 22">
            <a:extLst>
              <a:ext uri="{FF2B5EF4-FFF2-40B4-BE49-F238E27FC236}">
                <a16:creationId xmlns:a16="http://schemas.microsoft.com/office/drawing/2014/main" id="{61D9FA32-6F5B-4948-9D00-A83433459BF5}"/>
              </a:ext>
            </a:extLst>
          </p:cNvPr>
          <p:cNvSpPr>
            <a:spLocks noChangeArrowheads="1"/>
          </p:cNvSpPr>
          <p:nvPr/>
        </p:nvSpPr>
        <p:spPr bwMode="auto">
          <a:xfrm>
            <a:off x="4559300" y="4078288"/>
            <a:ext cx="1730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a:solidFill>
                  <a:srgbClr val="000000"/>
                </a:solidFill>
                <a:ea typeface="宋体" panose="02010600030101010101" pitchFamily="2" charset="-122"/>
              </a:rPr>
              <a:t>+_</a:t>
            </a:r>
            <a:endParaRPr lang="en-US" altLang="zh-CN" sz="2400" i="1">
              <a:solidFill>
                <a:schemeClr val="tx1"/>
              </a:solidFill>
              <a:ea typeface="宋体" panose="02010600030101010101" pitchFamily="2" charset="-122"/>
            </a:endParaRPr>
          </a:p>
        </p:txBody>
      </p:sp>
      <p:sp>
        <p:nvSpPr>
          <p:cNvPr id="60439" name="Freeform 23">
            <a:extLst>
              <a:ext uri="{FF2B5EF4-FFF2-40B4-BE49-F238E27FC236}">
                <a16:creationId xmlns:a16="http://schemas.microsoft.com/office/drawing/2014/main" id="{A13776AC-0BFF-4236-B1A0-01B9433A3A4D}"/>
              </a:ext>
            </a:extLst>
          </p:cNvPr>
          <p:cNvSpPr>
            <a:spLocks/>
          </p:cNvSpPr>
          <p:nvPr/>
        </p:nvSpPr>
        <p:spPr bwMode="auto">
          <a:xfrm>
            <a:off x="609600" y="3979863"/>
            <a:ext cx="1573213" cy="390525"/>
          </a:xfrm>
          <a:custGeom>
            <a:avLst/>
            <a:gdLst>
              <a:gd name="T0" fmla="*/ 2147483647 w 246"/>
              <a:gd name="T1" fmla="*/ 0 h 61"/>
              <a:gd name="T2" fmla="*/ 2147483647 w 246"/>
              <a:gd name="T3" fmla="*/ 2147483647 h 61"/>
              <a:gd name="T4" fmla="*/ 2147483647 w 246"/>
              <a:gd name="T5" fmla="*/ 2147483647 h 61"/>
              <a:gd name="T6" fmla="*/ 2147483647 w 246"/>
              <a:gd name="T7" fmla="*/ 2147483647 h 61"/>
              <a:gd name="T8" fmla="*/ 0 w 246"/>
              <a:gd name="T9" fmla="*/ 2147483647 h 61"/>
              <a:gd name="T10" fmla="*/ 0 60000 65536"/>
              <a:gd name="T11" fmla="*/ 0 60000 65536"/>
              <a:gd name="T12" fmla="*/ 0 60000 65536"/>
              <a:gd name="T13" fmla="*/ 0 60000 65536"/>
              <a:gd name="T14" fmla="*/ 0 60000 65536"/>
              <a:gd name="T15" fmla="*/ 0 w 246"/>
              <a:gd name="T16" fmla="*/ 0 h 61"/>
              <a:gd name="T17" fmla="*/ 246 w 246"/>
              <a:gd name="T18" fmla="*/ 61 h 61"/>
            </a:gdLst>
            <a:ahLst/>
            <a:cxnLst>
              <a:cxn ang="T10">
                <a:pos x="T0" y="T1"/>
              </a:cxn>
              <a:cxn ang="T11">
                <a:pos x="T2" y="T3"/>
              </a:cxn>
              <a:cxn ang="T12">
                <a:pos x="T4" y="T5"/>
              </a:cxn>
              <a:cxn ang="T13">
                <a:pos x="T6" y="T7"/>
              </a:cxn>
              <a:cxn ang="T14">
                <a:pos x="T8" y="T9"/>
              </a:cxn>
            </a:cxnLst>
            <a:rect l="T15" t="T16" r="T17" b="T18"/>
            <a:pathLst>
              <a:path w="246" h="61">
                <a:moveTo>
                  <a:pt x="245" y="0"/>
                </a:moveTo>
                <a:cubicBezTo>
                  <a:pt x="245" y="22"/>
                  <a:pt x="245" y="22"/>
                  <a:pt x="245" y="22"/>
                </a:cubicBezTo>
                <a:cubicBezTo>
                  <a:pt x="245" y="22"/>
                  <a:pt x="246" y="55"/>
                  <a:pt x="195" y="58"/>
                </a:cubicBezTo>
                <a:cubicBezTo>
                  <a:pt x="195" y="58"/>
                  <a:pt x="79" y="61"/>
                  <a:pt x="61" y="61"/>
                </a:cubicBezTo>
                <a:cubicBezTo>
                  <a:pt x="0" y="61"/>
                  <a:pt x="0" y="61"/>
                  <a:pt x="0" y="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0" name="Rectangle 24">
            <a:extLst>
              <a:ext uri="{FF2B5EF4-FFF2-40B4-BE49-F238E27FC236}">
                <a16:creationId xmlns:a16="http://schemas.microsoft.com/office/drawing/2014/main" id="{EFC275CC-CCEA-4D75-A99C-771BD647125A}"/>
              </a:ext>
            </a:extLst>
          </p:cNvPr>
          <p:cNvSpPr>
            <a:spLocks noChangeArrowheads="1"/>
          </p:cNvSpPr>
          <p:nvPr/>
        </p:nvSpPr>
        <p:spPr bwMode="auto">
          <a:xfrm>
            <a:off x="3430588" y="4108450"/>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p</a:t>
            </a:r>
            <a:endParaRPr lang="en-US" altLang="zh-CN" sz="2400" i="1">
              <a:solidFill>
                <a:schemeClr val="tx1"/>
              </a:solidFill>
              <a:ea typeface="宋体" panose="02010600030101010101" pitchFamily="2" charset="-122"/>
            </a:endParaRPr>
          </a:p>
        </p:txBody>
      </p:sp>
      <p:sp>
        <p:nvSpPr>
          <p:cNvPr id="60441" name="Line 25">
            <a:extLst>
              <a:ext uri="{FF2B5EF4-FFF2-40B4-BE49-F238E27FC236}">
                <a16:creationId xmlns:a16="http://schemas.microsoft.com/office/drawing/2014/main" id="{30B33FC2-F286-4D14-A01F-26194BD77E4D}"/>
              </a:ext>
            </a:extLst>
          </p:cNvPr>
          <p:cNvSpPr>
            <a:spLocks noChangeShapeType="1"/>
          </p:cNvSpPr>
          <p:nvPr/>
        </p:nvSpPr>
        <p:spPr bwMode="auto">
          <a:xfrm>
            <a:off x="3948113" y="3403600"/>
            <a:ext cx="1587" cy="12223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Freeform 26">
            <a:extLst>
              <a:ext uri="{FF2B5EF4-FFF2-40B4-BE49-F238E27FC236}">
                <a16:creationId xmlns:a16="http://schemas.microsoft.com/office/drawing/2014/main" id="{B59AA1A1-51CF-474B-9F50-69D6CAF6F506}"/>
              </a:ext>
            </a:extLst>
          </p:cNvPr>
          <p:cNvSpPr>
            <a:spLocks/>
          </p:cNvSpPr>
          <p:nvPr/>
        </p:nvSpPr>
        <p:spPr bwMode="auto">
          <a:xfrm>
            <a:off x="3929063" y="3506788"/>
            <a:ext cx="38100" cy="63500"/>
          </a:xfrm>
          <a:custGeom>
            <a:avLst/>
            <a:gdLst>
              <a:gd name="T0" fmla="*/ 2147483647 w 6"/>
              <a:gd name="T1" fmla="*/ 2147483647 h 10"/>
              <a:gd name="T2" fmla="*/ 2147483647 w 6"/>
              <a:gd name="T3" fmla="*/ 0 h 10"/>
              <a:gd name="T4" fmla="*/ 2147483647 w 6"/>
              <a:gd name="T5" fmla="*/ 0 h 10"/>
              <a:gd name="T6" fmla="*/ 2147483647 w 6"/>
              <a:gd name="T7" fmla="*/ 2147483647 h 10"/>
              <a:gd name="T8" fmla="*/ 2147483647 w 6"/>
              <a:gd name="T9" fmla="*/ 2147483647 h 10"/>
              <a:gd name="T10" fmla="*/ 2147483647 w 6"/>
              <a:gd name="T11" fmla="*/ 2147483647 h 10"/>
              <a:gd name="T12" fmla="*/ 0 w 6"/>
              <a:gd name="T13" fmla="*/ 0 h 10"/>
              <a:gd name="T14" fmla="*/ 0 w 6"/>
              <a:gd name="T15" fmla="*/ 0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2"/>
                </a:moveTo>
                <a:cubicBezTo>
                  <a:pt x="6" y="0"/>
                  <a:pt x="6" y="0"/>
                  <a:pt x="6" y="0"/>
                </a:cubicBezTo>
                <a:cubicBezTo>
                  <a:pt x="6" y="0"/>
                  <a:pt x="6" y="0"/>
                  <a:pt x="6" y="0"/>
                </a:cubicBezTo>
                <a:cubicBezTo>
                  <a:pt x="4" y="5"/>
                  <a:pt x="4" y="5"/>
                  <a:pt x="4" y="5"/>
                </a:cubicBezTo>
                <a:cubicBezTo>
                  <a:pt x="4" y="7"/>
                  <a:pt x="4" y="8"/>
                  <a:pt x="3" y="10"/>
                </a:cubicBezTo>
                <a:cubicBezTo>
                  <a:pt x="3" y="8"/>
                  <a:pt x="2" y="7"/>
                  <a:pt x="2" y="5"/>
                </a:cubicBezTo>
                <a:cubicBezTo>
                  <a:pt x="0" y="0"/>
                  <a:pt x="0" y="0"/>
                  <a:pt x="0" y="0"/>
                </a:cubicBezTo>
                <a:cubicBezTo>
                  <a:pt x="0" y="0"/>
                  <a:pt x="0" y="0"/>
                  <a:pt x="0" y="0"/>
                </a:cubicBez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43" name="Freeform 27">
            <a:extLst>
              <a:ext uri="{FF2B5EF4-FFF2-40B4-BE49-F238E27FC236}">
                <a16:creationId xmlns:a16="http://schemas.microsoft.com/office/drawing/2014/main" id="{8C21B151-DB62-4CB1-B079-B69404623E60}"/>
              </a:ext>
            </a:extLst>
          </p:cNvPr>
          <p:cNvSpPr>
            <a:spLocks/>
          </p:cNvSpPr>
          <p:nvPr/>
        </p:nvSpPr>
        <p:spPr bwMode="auto">
          <a:xfrm>
            <a:off x="3929063" y="3359150"/>
            <a:ext cx="38100" cy="65088"/>
          </a:xfrm>
          <a:custGeom>
            <a:avLst/>
            <a:gdLst>
              <a:gd name="T0" fmla="*/ 2147483647 w 6"/>
              <a:gd name="T1" fmla="*/ 2147483647 h 10"/>
              <a:gd name="T2" fmla="*/ 0 w 6"/>
              <a:gd name="T3" fmla="*/ 2147483647 h 10"/>
              <a:gd name="T4" fmla="*/ 0 w 6"/>
              <a:gd name="T5" fmla="*/ 2147483647 h 10"/>
              <a:gd name="T6" fmla="*/ 2147483647 w 6"/>
              <a:gd name="T7" fmla="*/ 2147483647 h 10"/>
              <a:gd name="T8" fmla="*/ 2147483647 w 6"/>
              <a:gd name="T9" fmla="*/ 0 h 10"/>
              <a:gd name="T10" fmla="*/ 2147483647 w 6"/>
              <a:gd name="T11" fmla="*/ 2147483647 h 10"/>
              <a:gd name="T12" fmla="*/ 2147483647 w 6"/>
              <a:gd name="T13" fmla="*/ 2147483647 h 10"/>
              <a:gd name="T14" fmla="*/ 2147483647 w 6"/>
              <a:gd name="T15" fmla="*/ 2147483647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8"/>
                </a:moveTo>
                <a:cubicBezTo>
                  <a:pt x="0" y="10"/>
                  <a:pt x="0" y="10"/>
                  <a:pt x="0" y="10"/>
                </a:cubicBezTo>
                <a:cubicBezTo>
                  <a:pt x="0" y="10"/>
                  <a:pt x="0" y="10"/>
                  <a:pt x="0" y="10"/>
                </a:cubicBezTo>
                <a:cubicBezTo>
                  <a:pt x="2" y="5"/>
                  <a:pt x="2" y="5"/>
                  <a:pt x="2" y="5"/>
                </a:cubicBezTo>
                <a:cubicBezTo>
                  <a:pt x="2" y="3"/>
                  <a:pt x="3" y="2"/>
                  <a:pt x="3" y="0"/>
                </a:cubicBezTo>
                <a:cubicBezTo>
                  <a:pt x="4" y="2"/>
                  <a:pt x="4" y="3"/>
                  <a:pt x="4" y="5"/>
                </a:cubicBezTo>
                <a:cubicBezTo>
                  <a:pt x="6" y="10"/>
                  <a:pt x="6" y="10"/>
                  <a:pt x="6" y="10"/>
                </a:cubicBezTo>
                <a:cubicBezTo>
                  <a:pt x="6" y="10"/>
                  <a:pt x="6" y="10"/>
                  <a:pt x="6" y="10"/>
                </a:cubicBez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44" name="Line 28">
            <a:extLst>
              <a:ext uri="{FF2B5EF4-FFF2-40B4-BE49-F238E27FC236}">
                <a16:creationId xmlns:a16="http://schemas.microsoft.com/office/drawing/2014/main" id="{7A8B4FC4-7749-4953-9DBD-328940C33E80}"/>
              </a:ext>
            </a:extLst>
          </p:cNvPr>
          <p:cNvSpPr>
            <a:spLocks noChangeShapeType="1"/>
          </p:cNvSpPr>
          <p:nvPr/>
        </p:nvSpPr>
        <p:spPr bwMode="auto">
          <a:xfrm>
            <a:off x="3948113" y="3813175"/>
            <a:ext cx="1587" cy="12223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Freeform 29">
            <a:extLst>
              <a:ext uri="{FF2B5EF4-FFF2-40B4-BE49-F238E27FC236}">
                <a16:creationId xmlns:a16="http://schemas.microsoft.com/office/drawing/2014/main" id="{45F48C88-E8FB-41E8-A1AC-1DC091270627}"/>
              </a:ext>
            </a:extLst>
          </p:cNvPr>
          <p:cNvSpPr>
            <a:spLocks/>
          </p:cNvSpPr>
          <p:nvPr/>
        </p:nvSpPr>
        <p:spPr bwMode="auto">
          <a:xfrm>
            <a:off x="3929063" y="3916363"/>
            <a:ext cx="38100" cy="63500"/>
          </a:xfrm>
          <a:custGeom>
            <a:avLst/>
            <a:gdLst>
              <a:gd name="T0" fmla="*/ 2147483647 w 6"/>
              <a:gd name="T1" fmla="*/ 2147483647 h 10"/>
              <a:gd name="T2" fmla="*/ 2147483647 w 6"/>
              <a:gd name="T3" fmla="*/ 0 h 10"/>
              <a:gd name="T4" fmla="*/ 2147483647 w 6"/>
              <a:gd name="T5" fmla="*/ 0 h 10"/>
              <a:gd name="T6" fmla="*/ 2147483647 w 6"/>
              <a:gd name="T7" fmla="*/ 2147483647 h 10"/>
              <a:gd name="T8" fmla="*/ 2147483647 w 6"/>
              <a:gd name="T9" fmla="*/ 2147483647 h 10"/>
              <a:gd name="T10" fmla="*/ 2147483647 w 6"/>
              <a:gd name="T11" fmla="*/ 2147483647 h 10"/>
              <a:gd name="T12" fmla="*/ 0 w 6"/>
              <a:gd name="T13" fmla="*/ 0 h 10"/>
              <a:gd name="T14" fmla="*/ 0 w 6"/>
              <a:gd name="T15" fmla="*/ 0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2"/>
                </a:moveTo>
                <a:cubicBezTo>
                  <a:pt x="6" y="0"/>
                  <a:pt x="6" y="0"/>
                  <a:pt x="6" y="0"/>
                </a:cubicBezTo>
                <a:cubicBezTo>
                  <a:pt x="6" y="0"/>
                  <a:pt x="6" y="0"/>
                  <a:pt x="6" y="0"/>
                </a:cubicBezTo>
                <a:cubicBezTo>
                  <a:pt x="4" y="5"/>
                  <a:pt x="4" y="5"/>
                  <a:pt x="4" y="5"/>
                </a:cubicBezTo>
                <a:cubicBezTo>
                  <a:pt x="4" y="7"/>
                  <a:pt x="4" y="8"/>
                  <a:pt x="3" y="10"/>
                </a:cubicBezTo>
                <a:cubicBezTo>
                  <a:pt x="3" y="8"/>
                  <a:pt x="2" y="7"/>
                  <a:pt x="2" y="5"/>
                </a:cubicBezTo>
                <a:cubicBezTo>
                  <a:pt x="0" y="0"/>
                  <a:pt x="0" y="0"/>
                  <a:pt x="0" y="0"/>
                </a:cubicBezTo>
                <a:cubicBezTo>
                  <a:pt x="0" y="0"/>
                  <a:pt x="0" y="0"/>
                  <a:pt x="0" y="0"/>
                </a:cubicBez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46" name="Freeform 30">
            <a:extLst>
              <a:ext uri="{FF2B5EF4-FFF2-40B4-BE49-F238E27FC236}">
                <a16:creationId xmlns:a16="http://schemas.microsoft.com/office/drawing/2014/main" id="{3F1BC8B2-7162-47F0-A478-D8033A590750}"/>
              </a:ext>
            </a:extLst>
          </p:cNvPr>
          <p:cNvSpPr>
            <a:spLocks/>
          </p:cNvSpPr>
          <p:nvPr/>
        </p:nvSpPr>
        <p:spPr bwMode="auto">
          <a:xfrm>
            <a:off x="3929063" y="3768725"/>
            <a:ext cx="38100" cy="63500"/>
          </a:xfrm>
          <a:custGeom>
            <a:avLst/>
            <a:gdLst>
              <a:gd name="T0" fmla="*/ 2147483647 w 6"/>
              <a:gd name="T1" fmla="*/ 2147483647 h 10"/>
              <a:gd name="T2" fmla="*/ 0 w 6"/>
              <a:gd name="T3" fmla="*/ 2147483647 h 10"/>
              <a:gd name="T4" fmla="*/ 0 w 6"/>
              <a:gd name="T5" fmla="*/ 2147483647 h 10"/>
              <a:gd name="T6" fmla="*/ 2147483647 w 6"/>
              <a:gd name="T7" fmla="*/ 2147483647 h 10"/>
              <a:gd name="T8" fmla="*/ 2147483647 w 6"/>
              <a:gd name="T9" fmla="*/ 0 h 10"/>
              <a:gd name="T10" fmla="*/ 2147483647 w 6"/>
              <a:gd name="T11" fmla="*/ 2147483647 h 10"/>
              <a:gd name="T12" fmla="*/ 2147483647 w 6"/>
              <a:gd name="T13" fmla="*/ 2147483647 h 10"/>
              <a:gd name="T14" fmla="*/ 2147483647 w 6"/>
              <a:gd name="T15" fmla="*/ 2147483647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8"/>
                </a:moveTo>
                <a:cubicBezTo>
                  <a:pt x="0" y="10"/>
                  <a:pt x="0" y="10"/>
                  <a:pt x="0" y="10"/>
                </a:cubicBezTo>
                <a:cubicBezTo>
                  <a:pt x="0" y="10"/>
                  <a:pt x="0" y="10"/>
                  <a:pt x="0" y="10"/>
                </a:cubicBezTo>
                <a:cubicBezTo>
                  <a:pt x="2" y="5"/>
                  <a:pt x="2" y="5"/>
                  <a:pt x="2" y="5"/>
                </a:cubicBezTo>
                <a:cubicBezTo>
                  <a:pt x="2" y="4"/>
                  <a:pt x="3" y="2"/>
                  <a:pt x="3" y="0"/>
                </a:cubicBezTo>
                <a:cubicBezTo>
                  <a:pt x="4" y="2"/>
                  <a:pt x="4" y="4"/>
                  <a:pt x="4" y="5"/>
                </a:cubicBezTo>
                <a:cubicBezTo>
                  <a:pt x="6" y="10"/>
                  <a:pt x="6" y="10"/>
                  <a:pt x="6" y="10"/>
                </a:cubicBezTo>
                <a:cubicBezTo>
                  <a:pt x="6" y="10"/>
                  <a:pt x="6" y="10"/>
                  <a:pt x="6" y="10"/>
                </a:cubicBez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47" name="Rectangle 31">
            <a:extLst>
              <a:ext uri="{FF2B5EF4-FFF2-40B4-BE49-F238E27FC236}">
                <a16:creationId xmlns:a16="http://schemas.microsoft.com/office/drawing/2014/main" id="{12889319-3029-4784-A955-4135D237D885}"/>
              </a:ext>
            </a:extLst>
          </p:cNvPr>
          <p:cNvSpPr>
            <a:spLocks noChangeArrowheads="1"/>
          </p:cNvSpPr>
          <p:nvPr/>
        </p:nvSpPr>
        <p:spPr bwMode="auto">
          <a:xfrm>
            <a:off x="4130675" y="3298825"/>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t</a:t>
            </a:r>
            <a:endParaRPr lang="en-US" altLang="zh-CN" sz="2400" i="1">
              <a:solidFill>
                <a:schemeClr val="tx1"/>
              </a:solidFill>
              <a:ea typeface="宋体" panose="02010600030101010101" pitchFamily="2" charset="-122"/>
            </a:endParaRPr>
          </a:p>
        </p:txBody>
      </p:sp>
      <p:sp>
        <p:nvSpPr>
          <p:cNvPr id="60448" name="Rectangle 32">
            <a:extLst>
              <a:ext uri="{FF2B5EF4-FFF2-40B4-BE49-F238E27FC236}">
                <a16:creationId xmlns:a16="http://schemas.microsoft.com/office/drawing/2014/main" id="{67C3E98E-5F5A-43E2-BE95-31FC1D2E330D}"/>
              </a:ext>
            </a:extLst>
          </p:cNvPr>
          <p:cNvSpPr>
            <a:spLocks noChangeArrowheads="1"/>
          </p:cNvSpPr>
          <p:nvPr/>
        </p:nvSpPr>
        <p:spPr bwMode="auto">
          <a:xfrm>
            <a:off x="4186238" y="3403600"/>
            <a:ext cx="177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i="1">
                <a:solidFill>
                  <a:srgbClr val="000000"/>
                </a:solidFill>
                <a:ea typeface="宋体" panose="02010600030101010101" pitchFamily="2" charset="-122"/>
              </a:rPr>
              <a:t>ox</a:t>
            </a:r>
            <a:endParaRPr lang="en-US" altLang="zh-CN" sz="2400" i="1">
              <a:solidFill>
                <a:schemeClr val="tx1"/>
              </a:solidFill>
              <a:ea typeface="宋体" panose="02010600030101010101" pitchFamily="2" charset="-122"/>
            </a:endParaRPr>
          </a:p>
        </p:txBody>
      </p:sp>
      <p:sp>
        <p:nvSpPr>
          <p:cNvPr id="60449" name="Rectangle 33">
            <a:extLst>
              <a:ext uri="{FF2B5EF4-FFF2-40B4-BE49-F238E27FC236}">
                <a16:creationId xmlns:a16="http://schemas.microsoft.com/office/drawing/2014/main" id="{DBE782FA-AE31-476B-AB35-325C97461414}"/>
              </a:ext>
            </a:extLst>
          </p:cNvPr>
          <p:cNvSpPr>
            <a:spLocks noChangeArrowheads="1"/>
          </p:cNvSpPr>
          <p:nvPr/>
        </p:nvSpPr>
        <p:spPr bwMode="auto">
          <a:xfrm>
            <a:off x="4130675" y="3711575"/>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t</a:t>
            </a:r>
            <a:endParaRPr lang="en-US" altLang="zh-CN" sz="2400" i="1">
              <a:solidFill>
                <a:schemeClr val="tx1"/>
              </a:solidFill>
              <a:ea typeface="宋体" panose="02010600030101010101" pitchFamily="2" charset="-122"/>
            </a:endParaRPr>
          </a:p>
        </p:txBody>
      </p:sp>
      <p:sp>
        <p:nvSpPr>
          <p:cNvPr id="60450" name="Rectangle 34">
            <a:extLst>
              <a:ext uri="{FF2B5EF4-FFF2-40B4-BE49-F238E27FC236}">
                <a16:creationId xmlns:a16="http://schemas.microsoft.com/office/drawing/2014/main" id="{A0251B98-47FD-474A-8518-E9BEDDE574DE}"/>
              </a:ext>
            </a:extLst>
          </p:cNvPr>
          <p:cNvSpPr>
            <a:spLocks noChangeArrowheads="1"/>
          </p:cNvSpPr>
          <p:nvPr/>
        </p:nvSpPr>
        <p:spPr bwMode="auto">
          <a:xfrm>
            <a:off x="4186238" y="3813175"/>
            <a:ext cx="177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i="1">
                <a:solidFill>
                  <a:srgbClr val="000000"/>
                </a:solidFill>
                <a:ea typeface="宋体" panose="02010600030101010101" pitchFamily="2" charset="-122"/>
              </a:rPr>
              <a:t>ox</a:t>
            </a:r>
            <a:endParaRPr lang="en-US" altLang="zh-CN" sz="2400" i="1">
              <a:solidFill>
                <a:schemeClr val="tx1"/>
              </a:solidFill>
              <a:ea typeface="宋体" panose="02010600030101010101" pitchFamily="2" charset="-122"/>
            </a:endParaRPr>
          </a:p>
        </p:txBody>
      </p:sp>
      <p:sp>
        <p:nvSpPr>
          <p:cNvPr id="60451" name="Line 35">
            <a:extLst>
              <a:ext uri="{FF2B5EF4-FFF2-40B4-BE49-F238E27FC236}">
                <a16:creationId xmlns:a16="http://schemas.microsoft.com/office/drawing/2014/main" id="{DE6E5641-9FAE-4301-897B-6F9453566D65}"/>
              </a:ext>
            </a:extLst>
          </p:cNvPr>
          <p:cNvSpPr>
            <a:spLocks noChangeShapeType="1"/>
          </p:cNvSpPr>
          <p:nvPr/>
        </p:nvSpPr>
        <p:spPr bwMode="auto">
          <a:xfrm>
            <a:off x="641350" y="3979863"/>
            <a:ext cx="470852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2" name="Rectangle 36">
            <a:extLst>
              <a:ext uri="{FF2B5EF4-FFF2-40B4-BE49-F238E27FC236}">
                <a16:creationId xmlns:a16="http://schemas.microsoft.com/office/drawing/2014/main" id="{3D701A8D-29BD-45B4-BC3B-EBFEC6DD96E2}"/>
              </a:ext>
            </a:extLst>
          </p:cNvPr>
          <p:cNvSpPr>
            <a:spLocks noChangeArrowheads="1"/>
          </p:cNvSpPr>
          <p:nvPr/>
        </p:nvSpPr>
        <p:spPr bwMode="auto">
          <a:xfrm>
            <a:off x="1752600" y="5029200"/>
            <a:ext cx="203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Device cross-section</a:t>
            </a:r>
            <a:endParaRPr lang="en-US" altLang="zh-CN" sz="2400" i="1">
              <a:solidFill>
                <a:schemeClr val="tx1"/>
              </a:solidFill>
              <a:ea typeface="宋体" panose="02010600030101010101" pitchFamily="2" charset="-122"/>
            </a:endParaRPr>
          </a:p>
        </p:txBody>
      </p:sp>
      <p:sp>
        <p:nvSpPr>
          <p:cNvPr id="60453" name="Rectangle 37">
            <a:extLst>
              <a:ext uri="{FF2B5EF4-FFF2-40B4-BE49-F238E27FC236}">
                <a16:creationId xmlns:a16="http://schemas.microsoft.com/office/drawing/2014/main" id="{24BBB6BD-981A-41E4-B973-BCA4CC1B70B1}"/>
              </a:ext>
            </a:extLst>
          </p:cNvPr>
          <p:cNvSpPr>
            <a:spLocks noChangeArrowheads="1"/>
          </p:cNvSpPr>
          <p:nvPr/>
        </p:nvSpPr>
        <p:spPr bwMode="auto">
          <a:xfrm>
            <a:off x="6629400" y="4953000"/>
            <a:ext cx="1784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Schematic symbol</a:t>
            </a:r>
            <a:endParaRPr lang="en-US" altLang="zh-CN" sz="2400" i="1">
              <a:solidFill>
                <a:schemeClr val="tx1"/>
              </a:solidFill>
              <a:ea typeface="宋体" panose="02010600030101010101" pitchFamily="2" charset="-122"/>
            </a:endParaRPr>
          </a:p>
        </p:txBody>
      </p:sp>
      <p:grpSp>
        <p:nvGrpSpPr>
          <p:cNvPr id="60454" name="Group 38">
            <a:extLst>
              <a:ext uri="{FF2B5EF4-FFF2-40B4-BE49-F238E27FC236}">
                <a16:creationId xmlns:a16="http://schemas.microsoft.com/office/drawing/2014/main" id="{60E80317-D009-4629-A40A-DB1ECBE25500}"/>
              </a:ext>
            </a:extLst>
          </p:cNvPr>
          <p:cNvGrpSpPr>
            <a:grpSpLocks/>
          </p:cNvGrpSpPr>
          <p:nvPr/>
        </p:nvGrpSpPr>
        <p:grpSpPr bwMode="auto">
          <a:xfrm>
            <a:off x="6781800" y="2638425"/>
            <a:ext cx="1143000" cy="1549400"/>
            <a:chOff x="4465" y="1662"/>
            <a:chExt cx="720" cy="976"/>
          </a:xfrm>
        </p:grpSpPr>
        <p:sp>
          <p:nvSpPr>
            <p:cNvPr id="60457" name="Freeform 39">
              <a:extLst>
                <a:ext uri="{FF2B5EF4-FFF2-40B4-BE49-F238E27FC236}">
                  <a16:creationId xmlns:a16="http://schemas.microsoft.com/office/drawing/2014/main" id="{565B4AD3-870A-4A22-8A02-8B40D3BB19F2}"/>
                </a:ext>
              </a:extLst>
            </p:cNvPr>
            <p:cNvSpPr>
              <a:spLocks/>
            </p:cNvSpPr>
            <p:nvPr/>
          </p:nvSpPr>
          <p:spPr bwMode="auto">
            <a:xfrm>
              <a:off x="4964" y="2326"/>
              <a:ext cx="177" cy="137"/>
            </a:xfrm>
            <a:custGeom>
              <a:avLst/>
              <a:gdLst>
                <a:gd name="T0" fmla="*/ 0 w 177"/>
                <a:gd name="T1" fmla="*/ 0 h 137"/>
                <a:gd name="T2" fmla="*/ 177 w 177"/>
                <a:gd name="T3" fmla="*/ 0 h 137"/>
                <a:gd name="T4" fmla="*/ 177 w 177"/>
                <a:gd name="T5" fmla="*/ 137 h 137"/>
                <a:gd name="T6" fmla="*/ 0 60000 65536"/>
                <a:gd name="T7" fmla="*/ 0 60000 65536"/>
                <a:gd name="T8" fmla="*/ 0 60000 65536"/>
                <a:gd name="T9" fmla="*/ 0 w 177"/>
                <a:gd name="T10" fmla="*/ 0 h 137"/>
                <a:gd name="T11" fmla="*/ 177 w 177"/>
                <a:gd name="T12" fmla="*/ 137 h 137"/>
              </a:gdLst>
              <a:ahLst/>
              <a:cxnLst>
                <a:cxn ang="T6">
                  <a:pos x="T0" y="T1"/>
                </a:cxn>
                <a:cxn ang="T7">
                  <a:pos x="T2" y="T3"/>
                </a:cxn>
                <a:cxn ang="T8">
                  <a:pos x="T4" y="T5"/>
                </a:cxn>
              </a:cxnLst>
              <a:rect l="T9" t="T10" r="T11" b="T12"/>
              <a:pathLst>
                <a:path w="177" h="137">
                  <a:moveTo>
                    <a:pt x="0" y="0"/>
                  </a:moveTo>
                  <a:lnTo>
                    <a:pt x="177" y="0"/>
                  </a:lnTo>
                  <a:lnTo>
                    <a:pt x="177" y="137"/>
                  </a:ln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58" name="Freeform 40">
              <a:extLst>
                <a:ext uri="{FF2B5EF4-FFF2-40B4-BE49-F238E27FC236}">
                  <a16:creationId xmlns:a16="http://schemas.microsoft.com/office/drawing/2014/main" id="{CA251372-36E8-40E7-B045-0AB667D24F36}"/>
                </a:ext>
              </a:extLst>
            </p:cNvPr>
            <p:cNvSpPr>
              <a:spLocks/>
            </p:cNvSpPr>
            <p:nvPr/>
          </p:nvSpPr>
          <p:spPr bwMode="auto">
            <a:xfrm>
              <a:off x="4964" y="1854"/>
              <a:ext cx="177" cy="141"/>
            </a:xfrm>
            <a:custGeom>
              <a:avLst/>
              <a:gdLst>
                <a:gd name="T0" fmla="*/ 177 w 177"/>
                <a:gd name="T1" fmla="*/ 0 h 141"/>
                <a:gd name="T2" fmla="*/ 177 w 177"/>
                <a:gd name="T3" fmla="*/ 141 h 141"/>
                <a:gd name="T4" fmla="*/ 0 w 177"/>
                <a:gd name="T5" fmla="*/ 141 h 141"/>
                <a:gd name="T6" fmla="*/ 0 60000 65536"/>
                <a:gd name="T7" fmla="*/ 0 60000 65536"/>
                <a:gd name="T8" fmla="*/ 0 60000 65536"/>
                <a:gd name="T9" fmla="*/ 0 w 177"/>
                <a:gd name="T10" fmla="*/ 0 h 141"/>
                <a:gd name="T11" fmla="*/ 177 w 177"/>
                <a:gd name="T12" fmla="*/ 141 h 141"/>
              </a:gdLst>
              <a:ahLst/>
              <a:cxnLst>
                <a:cxn ang="T6">
                  <a:pos x="T0" y="T1"/>
                </a:cxn>
                <a:cxn ang="T7">
                  <a:pos x="T2" y="T3"/>
                </a:cxn>
                <a:cxn ang="T8">
                  <a:pos x="T4" y="T5"/>
                </a:cxn>
              </a:cxnLst>
              <a:rect l="T9" t="T10" r="T11" b="T12"/>
              <a:pathLst>
                <a:path w="177" h="141">
                  <a:moveTo>
                    <a:pt x="177" y="0"/>
                  </a:moveTo>
                  <a:lnTo>
                    <a:pt x="177" y="141"/>
                  </a:lnTo>
                  <a:lnTo>
                    <a:pt x="0" y="141"/>
                  </a:ln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59" name="Line 41">
              <a:extLst>
                <a:ext uri="{FF2B5EF4-FFF2-40B4-BE49-F238E27FC236}">
                  <a16:creationId xmlns:a16="http://schemas.microsoft.com/office/drawing/2014/main" id="{4CE5B605-F065-4279-8FCF-6E1F5822191D}"/>
                </a:ext>
              </a:extLst>
            </p:cNvPr>
            <p:cNvSpPr>
              <a:spLocks noChangeShapeType="1"/>
            </p:cNvSpPr>
            <p:nvPr/>
          </p:nvSpPr>
          <p:spPr bwMode="auto">
            <a:xfrm>
              <a:off x="4964" y="1943"/>
              <a:ext cx="1" cy="43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0" name="Line 42">
              <a:extLst>
                <a:ext uri="{FF2B5EF4-FFF2-40B4-BE49-F238E27FC236}">
                  <a16:creationId xmlns:a16="http://schemas.microsoft.com/office/drawing/2014/main" id="{79805978-E79C-415B-8CFC-FCF23DA27990}"/>
                </a:ext>
              </a:extLst>
            </p:cNvPr>
            <p:cNvSpPr>
              <a:spLocks noChangeShapeType="1"/>
            </p:cNvSpPr>
            <p:nvPr/>
          </p:nvSpPr>
          <p:spPr bwMode="auto">
            <a:xfrm>
              <a:off x="4876" y="2052"/>
              <a:ext cx="1" cy="21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1" name="Line 43">
              <a:extLst>
                <a:ext uri="{FF2B5EF4-FFF2-40B4-BE49-F238E27FC236}">
                  <a16:creationId xmlns:a16="http://schemas.microsoft.com/office/drawing/2014/main" id="{EA40A204-1EA1-4C34-8766-978C4CDD7E82}"/>
                </a:ext>
              </a:extLst>
            </p:cNvPr>
            <p:cNvSpPr>
              <a:spLocks noChangeShapeType="1"/>
            </p:cNvSpPr>
            <p:nvPr/>
          </p:nvSpPr>
          <p:spPr bwMode="auto">
            <a:xfrm>
              <a:off x="4606" y="2157"/>
              <a:ext cx="181" cy="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2" name="Line 44">
              <a:extLst>
                <a:ext uri="{FF2B5EF4-FFF2-40B4-BE49-F238E27FC236}">
                  <a16:creationId xmlns:a16="http://schemas.microsoft.com/office/drawing/2014/main" id="{3193598F-3F06-4146-B0B6-A67E22325E9A}"/>
                </a:ext>
              </a:extLst>
            </p:cNvPr>
            <p:cNvSpPr>
              <a:spLocks noChangeShapeType="1"/>
            </p:cNvSpPr>
            <p:nvPr/>
          </p:nvSpPr>
          <p:spPr bwMode="auto">
            <a:xfrm>
              <a:off x="4791" y="2048"/>
              <a:ext cx="1" cy="21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3" name="Rectangle 45">
              <a:extLst>
                <a:ext uri="{FF2B5EF4-FFF2-40B4-BE49-F238E27FC236}">
                  <a16:creationId xmlns:a16="http://schemas.microsoft.com/office/drawing/2014/main" id="{D5F17B46-5589-4752-88A9-DEFDBB4E9FCA}"/>
                </a:ext>
              </a:extLst>
            </p:cNvPr>
            <p:cNvSpPr>
              <a:spLocks noChangeArrowheads="1"/>
            </p:cNvSpPr>
            <p:nvPr/>
          </p:nvSpPr>
          <p:spPr bwMode="auto">
            <a:xfrm>
              <a:off x="4465" y="2068"/>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G</a:t>
              </a:r>
              <a:endParaRPr lang="en-US" altLang="zh-CN" sz="2400" i="1">
                <a:solidFill>
                  <a:schemeClr val="tx1"/>
                </a:solidFill>
                <a:ea typeface="宋体" panose="02010600030101010101" pitchFamily="2" charset="-122"/>
              </a:endParaRPr>
            </a:p>
          </p:txBody>
        </p:sp>
        <p:sp>
          <p:nvSpPr>
            <p:cNvPr id="60464" name="Rectangle 46">
              <a:extLst>
                <a:ext uri="{FF2B5EF4-FFF2-40B4-BE49-F238E27FC236}">
                  <a16:creationId xmlns:a16="http://schemas.microsoft.com/office/drawing/2014/main" id="{B1583903-0272-48C5-92A7-61A45E178C2E}"/>
                </a:ext>
              </a:extLst>
            </p:cNvPr>
            <p:cNvSpPr>
              <a:spLocks noChangeArrowheads="1"/>
            </p:cNvSpPr>
            <p:nvPr/>
          </p:nvSpPr>
          <p:spPr bwMode="auto">
            <a:xfrm>
              <a:off x="5100" y="2484"/>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S</a:t>
              </a:r>
              <a:endParaRPr lang="en-US" altLang="zh-CN" sz="2400" i="1">
                <a:solidFill>
                  <a:schemeClr val="tx1"/>
                </a:solidFill>
                <a:ea typeface="宋体" panose="02010600030101010101" pitchFamily="2" charset="-122"/>
              </a:endParaRPr>
            </a:p>
          </p:txBody>
        </p:sp>
        <p:sp>
          <p:nvSpPr>
            <p:cNvPr id="60465" name="Rectangle 47">
              <a:extLst>
                <a:ext uri="{FF2B5EF4-FFF2-40B4-BE49-F238E27FC236}">
                  <a16:creationId xmlns:a16="http://schemas.microsoft.com/office/drawing/2014/main" id="{DB2078C4-9E5A-4ADC-B3A3-D98575F412D1}"/>
                </a:ext>
              </a:extLst>
            </p:cNvPr>
            <p:cNvSpPr>
              <a:spLocks noChangeArrowheads="1"/>
            </p:cNvSpPr>
            <p:nvPr/>
          </p:nvSpPr>
          <p:spPr bwMode="auto">
            <a:xfrm>
              <a:off x="5082" y="166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D</a:t>
              </a:r>
              <a:endParaRPr lang="en-US" altLang="zh-CN" sz="2400" i="1">
                <a:solidFill>
                  <a:schemeClr val="tx1"/>
                </a:solidFill>
                <a:ea typeface="宋体" panose="02010600030101010101" pitchFamily="2" charset="-122"/>
              </a:endParaRPr>
            </a:p>
          </p:txBody>
        </p:sp>
      </p:grpSp>
      <p:sp>
        <p:nvSpPr>
          <p:cNvPr id="60455" name="Slide Number Placeholder 47">
            <a:extLst>
              <a:ext uri="{FF2B5EF4-FFF2-40B4-BE49-F238E27FC236}">
                <a16:creationId xmlns:a16="http://schemas.microsoft.com/office/drawing/2014/main" id="{683439AA-96A3-4CB5-B9F8-C41BD3393F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5DB1AC0-7736-4747-906B-59F69AE004A6}" type="slidenum">
              <a:rPr lang="en-US" altLang="en-US" sz="1000" b="0">
                <a:solidFill>
                  <a:schemeClr val="tx1"/>
                </a:solidFill>
              </a:rPr>
              <a:pPr eaLnBrk="1" hangingPunct="1"/>
              <a:t>46</a:t>
            </a:fld>
            <a:endParaRPr lang="en-US" altLang="en-US" sz="1000" b="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5">
            <a:extLst>
              <a:ext uri="{FF2B5EF4-FFF2-40B4-BE49-F238E27FC236}">
                <a16:creationId xmlns:a16="http://schemas.microsoft.com/office/drawing/2014/main" id="{FC4755B3-8B24-4949-9F9F-15A23F65FF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64771EF-F94A-4116-84C8-A26A590FE526}" type="slidenum">
              <a:rPr lang="en-US" altLang="en-US" sz="1000" b="0">
                <a:solidFill>
                  <a:schemeClr val="tx1"/>
                </a:solidFill>
              </a:rPr>
              <a:pPr eaLnBrk="1" hangingPunct="1"/>
              <a:t>47</a:t>
            </a:fld>
            <a:endParaRPr lang="en-US" altLang="en-US" sz="1000" b="0">
              <a:solidFill>
                <a:schemeClr val="tx1"/>
              </a:solidFill>
            </a:endParaRPr>
          </a:p>
        </p:txBody>
      </p:sp>
      <p:sp>
        <p:nvSpPr>
          <p:cNvPr id="61444" name="Rectangle 2">
            <a:extLst>
              <a:ext uri="{FF2B5EF4-FFF2-40B4-BE49-F238E27FC236}">
                <a16:creationId xmlns:a16="http://schemas.microsoft.com/office/drawing/2014/main" id="{3E83A4F4-3D2F-4487-A30B-A8094CE68E1E}"/>
              </a:ext>
            </a:extLst>
          </p:cNvPr>
          <p:cNvSpPr>
            <a:spLocks noGrp="1" noChangeArrowheads="1"/>
          </p:cNvSpPr>
          <p:nvPr>
            <p:ph type="title"/>
          </p:nvPr>
        </p:nvSpPr>
        <p:spPr/>
        <p:txBody>
          <a:bodyPr/>
          <a:lstStyle/>
          <a:p>
            <a:pPr eaLnBrk="1" hangingPunct="1"/>
            <a:r>
              <a:rPr lang="en-US" altLang="zh-CN" sz="3200">
                <a:solidFill>
                  <a:srgbClr val="008080"/>
                </a:solidFill>
                <a:ea typeface="宋体" panose="02010600030101010101" pitchFamily="2" charset="-122"/>
              </a:rPr>
              <a:t>EPROM Cell: Floating Gate Transistor</a:t>
            </a:r>
          </a:p>
        </p:txBody>
      </p:sp>
      <p:pic>
        <p:nvPicPr>
          <p:cNvPr id="61445" name="Picture 3">
            <a:extLst>
              <a:ext uri="{FF2B5EF4-FFF2-40B4-BE49-F238E27FC236}">
                <a16:creationId xmlns:a16="http://schemas.microsoft.com/office/drawing/2014/main" id="{85923050-01AA-4E64-B7A9-16A3D0C90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26255EC7-A7CE-40D9-9AD2-146C02C87391}"/>
              </a:ext>
            </a:extLst>
          </p:cNvPr>
          <p:cNvCxnSpPr>
            <a:cxnSpLocks noChangeShapeType="1"/>
          </p:cNvCxnSpPr>
          <p:nvPr/>
        </p:nvCxnSpPr>
        <p:spPr bwMode="auto">
          <a:xfrm>
            <a:off x="1219200" y="1371600"/>
            <a:ext cx="304800" cy="685800"/>
          </a:xfrm>
          <a:prstGeom prst="straightConnector1">
            <a:avLst/>
          </a:prstGeom>
          <a:noFill/>
          <a:ln w="34925"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8" name="Straight Arrow Connector 7">
            <a:extLst>
              <a:ext uri="{FF2B5EF4-FFF2-40B4-BE49-F238E27FC236}">
                <a16:creationId xmlns:a16="http://schemas.microsoft.com/office/drawing/2014/main" id="{DDBB28BF-4A70-474D-AE25-92DB6D6F2061}"/>
              </a:ext>
            </a:extLst>
          </p:cNvPr>
          <p:cNvCxnSpPr>
            <a:cxnSpLocks noChangeShapeType="1"/>
          </p:cNvCxnSpPr>
          <p:nvPr/>
        </p:nvCxnSpPr>
        <p:spPr bwMode="auto">
          <a:xfrm>
            <a:off x="3581400" y="1360488"/>
            <a:ext cx="304800" cy="685800"/>
          </a:xfrm>
          <a:prstGeom prst="straightConnector1">
            <a:avLst/>
          </a:prstGeom>
          <a:noFill/>
          <a:ln w="34925"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91D4D59E-5BCC-48E1-8B08-E7A671515AE5}"/>
              </a:ext>
            </a:extLst>
          </p:cNvPr>
          <p:cNvCxnSpPr>
            <a:cxnSpLocks noChangeShapeType="1"/>
          </p:cNvCxnSpPr>
          <p:nvPr/>
        </p:nvCxnSpPr>
        <p:spPr bwMode="auto">
          <a:xfrm>
            <a:off x="6096000" y="1371600"/>
            <a:ext cx="304800" cy="685800"/>
          </a:xfrm>
          <a:prstGeom prst="straightConnector1">
            <a:avLst/>
          </a:prstGeom>
          <a:noFill/>
          <a:ln w="34925" algn="ctr">
            <a:solidFill>
              <a:srgbClr val="C0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a:extLst>
              <a:ext uri="{FF2B5EF4-FFF2-40B4-BE49-F238E27FC236}">
                <a16:creationId xmlns:a16="http://schemas.microsoft.com/office/drawing/2014/main" id="{C81CF307-C94B-446A-9BE7-8073E42AA256}"/>
              </a:ext>
            </a:extLst>
          </p:cNvPr>
          <p:cNvSpPr>
            <a:spLocks noGrp="1"/>
          </p:cNvSpPr>
          <p:nvPr>
            <p:ph type="sldNum" sz="quarter" idx="12"/>
          </p:nvPr>
        </p:nvSpPr>
        <p:spPr>
          <a:xfrm>
            <a:off x="7425344" y="6463868"/>
            <a:ext cx="98401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0EE7A16-B153-4356-9236-CDB66A43D461}" type="slidenum">
              <a:rPr lang="en-US" altLang="en-US" sz="1000" b="0">
                <a:solidFill>
                  <a:schemeClr val="tx1"/>
                </a:solidFill>
              </a:rPr>
              <a:pPr eaLnBrk="1" hangingPunct="1"/>
              <a:t>48</a:t>
            </a:fld>
            <a:endParaRPr lang="en-US" altLang="en-US" sz="1000" b="0">
              <a:solidFill>
                <a:schemeClr val="tx1"/>
              </a:solidFill>
            </a:endParaRPr>
          </a:p>
        </p:txBody>
      </p:sp>
      <p:sp>
        <p:nvSpPr>
          <p:cNvPr id="62467" name="Rectangle 2">
            <a:extLst>
              <a:ext uri="{FF2B5EF4-FFF2-40B4-BE49-F238E27FC236}">
                <a16:creationId xmlns:a16="http://schemas.microsoft.com/office/drawing/2014/main" id="{791A0247-9E57-4E0A-BA06-4B3352505BD0}"/>
              </a:ext>
            </a:extLst>
          </p:cNvPr>
          <p:cNvSpPr>
            <a:spLocks noGrp="1" noChangeArrowheads="1"/>
          </p:cNvSpPr>
          <p:nvPr>
            <p:ph type="title"/>
          </p:nvPr>
        </p:nvSpPr>
        <p:spPr/>
        <p:txBody>
          <a:bodyPr/>
          <a:lstStyle/>
          <a:p>
            <a:pPr eaLnBrk="1" hangingPunct="1"/>
            <a:r>
              <a:rPr lang="en-US" altLang="zh-CN" sz="3200">
                <a:solidFill>
                  <a:srgbClr val="008080"/>
                </a:solidFill>
                <a:ea typeface="宋体" panose="02010600030101010101" pitchFamily="2" charset="-122"/>
              </a:rPr>
              <a:t>EPROM Cell: Floating Gate Transistor</a:t>
            </a:r>
          </a:p>
        </p:txBody>
      </p:sp>
      <p:sp>
        <p:nvSpPr>
          <p:cNvPr id="62468" name="Line 4">
            <a:extLst>
              <a:ext uri="{FF2B5EF4-FFF2-40B4-BE49-F238E27FC236}">
                <a16:creationId xmlns:a16="http://schemas.microsoft.com/office/drawing/2014/main" id="{0C27FB92-2B0A-4D45-B0E6-74C6EF78FD45}"/>
              </a:ext>
            </a:extLst>
          </p:cNvPr>
          <p:cNvSpPr>
            <a:spLocks noChangeShapeType="1"/>
          </p:cNvSpPr>
          <p:nvPr/>
        </p:nvSpPr>
        <p:spPr bwMode="auto">
          <a:xfrm>
            <a:off x="967468" y="4467466"/>
            <a:ext cx="65532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62469" name="Line 5">
            <a:extLst>
              <a:ext uri="{FF2B5EF4-FFF2-40B4-BE49-F238E27FC236}">
                <a16:creationId xmlns:a16="http://schemas.microsoft.com/office/drawing/2014/main" id="{6785B8E8-6343-43DC-948B-2E829E057BDB}"/>
              </a:ext>
            </a:extLst>
          </p:cNvPr>
          <p:cNvSpPr>
            <a:spLocks noChangeShapeType="1"/>
          </p:cNvSpPr>
          <p:nvPr/>
        </p:nvSpPr>
        <p:spPr bwMode="auto">
          <a:xfrm>
            <a:off x="1729468" y="1267066"/>
            <a:ext cx="0" cy="35814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2390" name="Freeform 6">
            <a:extLst>
              <a:ext uri="{FF2B5EF4-FFF2-40B4-BE49-F238E27FC236}">
                <a16:creationId xmlns:a16="http://schemas.microsoft.com/office/drawing/2014/main" id="{AF7A3E98-C9B7-4672-817D-E8DECE8037F0}"/>
              </a:ext>
            </a:extLst>
          </p:cNvPr>
          <p:cNvSpPr>
            <a:spLocks/>
          </p:cNvSpPr>
          <p:nvPr/>
        </p:nvSpPr>
        <p:spPr bwMode="auto">
          <a:xfrm>
            <a:off x="2186668" y="1660766"/>
            <a:ext cx="1422400" cy="2806700"/>
          </a:xfrm>
          <a:custGeom>
            <a:avLst/>
            <a:gdLst>
              <a:gd name="T0" fmla="*/ 0 w 896"/>
              <a:gd name="T1" fmla="*/ 2147483647 h 1768"/>
              <a:gd name="T2" fmla="*/ 2147483647 w 896"/>
              <a:gd name="T3" fmla="*/ 2147483647 h 1768"/>
              <a:gd name="T4" fmla="*/ 2147483647 w 896"/>
              <a:gd name="T5" fmla="*/ 2147483647 h 1768"/>
              <a:gd name="T6" fmla="*/ 2147483647 w 896"/>
              <a:gd name="T7" fmla="*/ 2147483647 h 1768"/>
              <a:gd name="T8" fmla="*/ 0 60000 65536"/>
              <a:gd name="T9" fmla="*/ 0 60000 65536"/>
              <a:gd name="T10" fmla="*/ 0 60000 65536"/>
              <a:gd name="T11" fmla="*/ 0 60000 65536"/>
              <a:gd name="T12" fmla="*/ 0 w 896"/>
              <a:gd name="T13" fmla="*/ 0 h 1768"/>
              <a:gd name="T14" fmla="*/ 896 w 896"/>
              <a:gd name="T15" fmla="*/ 1768 h 1768"/>
            </a:gdLst>
            <a:ahLst/>
            <a:cxnLst>
              <a:cxn ang="T8">
                <a:pos x="T0" y="T1"/>
              </a:cxn>
              <a:cxn ang="T9">
                <a:pos x="T2" y="T3"/>
              </a:cxn>
              <a:cxn ang="T10">
                <a:pos x="T4" y="T5"/>
              </a:cxn>
              <a:cxn ang="T11">
                <a:pos x="T6" y="T7"/>
              </a:cxn>
            </a:cxnLst>
            <a:rect l="T12" t="T13" r="T14" b="T15"/>
            <a:pathLst>
              <a:path w="896" h="1768">
                <a:moveTo>
                  <a:pt x="0" y="1768"/>
                </a:moveTo>
                <a:cubicBezTo>
                  <a:pt x="264" y="1752"/>
                  <a:pt x="528" y="1736"/>
                  <a:pt x="672" y="1480"/>
                </a:cubicBezTo>
                <a:cubicBezTo>
                  <a:pt x="816" y="1224"/>
                  <a:pt x="832" y="464"/>
                  <a:pt x="864" y="232"/>
                </a:cubicBezTo>
                <a:cubicBezTo>
                  <a:pt x="896" y="0"/>
                  <a:pt x="864" y="120"/>
                  <a:pt x="864" y="88"/>
                </a:cubicBez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912391" name="Line 7">
            <a:extLst>
              <a:ext uri="{FF2B5EF4-FFF2-40B4-BE49-F238E27FC236}">
                <a16:creationId xmlns:a16="http://schemas.microsoft.com/office/drawing/2014/main" id="{49BB9475-775F-4EEA-BD93-BBE1BC11A055}"/>
              </a:ext>
            </a:extLst>
          </p:cNvPr>
          <p:cNvSpPr>
            <a:spLocks noChangeShapeType="1"/>
          </p:cNvSpPr>
          <p:nvPr/>
        </p:nvSpPr>
        <p:spPr bwMode="auto">
          <a:xfrm>
            <a:off x="3710668" y="2638666"/>
            <a:ext cx="5334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12392" name="Freeform 8">
            <a:extLst>
              <a:ext uri="{FF2B5EF4-FFF2-40B4-BE49-F238E27FC236}">
                <a16:creationId xmlns:a16="http://schemas.microsoft.com/office/drawing/2014/main" id="{4FB7D600-CD51-49A4-A28E-C1D1D58ADF25}"/>
              </a:ext>
            </a:extLst>
          </p:cNvPr>
          <p:cNvSpPr>
            <a:spLocks/>
          </p:cNvSpPr>
          <p:nvPr/>
        </p:nvSpPr>
        <p:spPr bwMode="auto">
          <a:xfrm>
            <a:off x="4015468" y="1648066"/>
            <a:ext cx="1422400" cy="2806700"/>
          </a:xfrm>
          <a:custGeom>
            <a:avLst/>
            <a:gdLst>
              <a:gd name="T0" fmla="*/ 0 w 896"/>
              <a:gd name="T1" fmla="*/ 2147483647 h 1768"/>
              <a:gd name="T2" fmla="*/ 2147483647 w 896"/>
              <a:gd name="T3" fmla="*/ 2147483647 h 1768"/>
              <a:gd name="T4" fmla="*/ 2147483647 w 896"/>
              <a:gd name="T5" fmla="*/ 2147483647 h 1768"/>
              <a:gd name="T6" fmla="*/ 2147483647 w 896"/>
              <a:gd name="T7" fmla="*/ 2147483647 h 1768"/>
              <a:gd name="T8" fmla="*/ 0 60000 65536"/>
              <a:gd name="T9" fmla="*/ 0 60000 65536"/>
              <a:gd name="T10" fmla="*/ 0 60000 65536"/>
              <a:gd name="T11" fmla="*/ 0 60000 65536"/>
              <a:gd name="T12" fmla="*/ 0 w 896"/>
              <a:gd name="T13" fmla="*/ 0 h 1768"/>
              <a:gd name="T14" fmla="*/ 896 w 896"/>
              <a:gd name="T15" fmla="*/ 1768 h 1768"/>
            </a:gdLst>
            <a:ahLst/>
            <a:cxnLst>
              <a:cxn ang="T8">
                <a:pos x="T0" y="T1"/>
              </a:cxn>
              <a:cxn ang="T9">
                <a:pos x="T2" y="T3"/>
              </a:cxn>
              <a:cxn ang="T10">
                <a:pos x="T4" y="T5"/>
              </a:cxn>
              <a:cxn ang="T11">
                <a:pos x="T6" y="T7"/>
              </a:cxn>
            </a:cxnLst>
            <a:rect l="T12" t="T13" r="T14" b="T15"/>
            <a:pathLst>
              <a:path w="896" h="1768">
                <a:moveTo>
                  <a:pt x="0" y="1768"/>
                </a:moveTo>
                <a:cubicBezTo>
                  <a:pt x="264" y="1752"/>
                  <a:pt x="528" y="1736"/>
                  <a:pt x="672" y="1480"/>
                </a:cubicBezTo>
                <a:cubicBezTo>
                  <a:pt x="816" y="1224"/>
                  <a:pt x="832" y="464"/>
                  <a:pt x="864" y="232"/>
                </a:cubicBezTo>
                <a:cubicBezTo>
                  <a:pt x="896" y="0"/>
                  <a:pt x="864" y="120"/>
                  <a:pt x="864" y="88"/>
                </a:cubicBez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62473" name="Text Box 9">
            <a:extLst>
              <a:ext uri="{FF2B5EF4-FFF2-40B4-BE49-F238E27FC236}">
                <a16:creationId xmlns:a16="http://schemas.microsoft.com/office/drawing/2014/main" id="{5CC60E23-D29E-41A8-AAF4-AD8E5B872B9A}"/>
              </a:ext>
            </a:extLst>
          </p:cNvPr>
          <p:cNvSpPr txBox="1">
            <a:spLocks noChangeArrowheads="1"/>
          </p:cNvSpPr>
          <p:nvPr/>
        </p:nvSpPr>
        <p:spPr bwMode="auto">
          <a:xfrm>
            <a:off x="434068" y="2530716"/>
            <a:ext cx="114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a:ea typeface="宋体" panose="02010600030101010101" pitchFamily="2" charset="-122"/>
              </a:rPr>
              <a:t>I</a:t>
            </a:r>
            <a:r>
              <a:rPr lang="en-US" altLang="zh-CN" baseline="-25000">
                <a:ea typeface="宋体" panose="02010600030101010101" pitchFamily="2" charset="-122"/>
              </a:rPr>
              <a:t>ds</a:t>
            </a:r>
          </a:p>
        </p:txBody>
      </p:sp>
      <p:sp>
        <p:nvSpPr>
          <p:cNvPr id="62474" name="Text Box 10">
            <a:extLst>
              <a:ext uri="{FF2B5EF4-FFF2-40B4-BE49-F238E27FC236}">
                <a16:creationId xmlns:a16="http://schemas.microsoft.com/office/drawing/2014/main" id="{A032EBD4-C5EB-4722-8110-91D4F4C71DFC}"/>
              </a:ext>
            </a:extLst>
          </p:cNvPr>
          <p:cNvSpPr txBox="1">
            <a:spLocks noChangeArrowheads="1"/>
          </p:cNvSpPr>
          <p:nvPr/>
        </p:nvSpPr>
        <p:spPr bwMode="auto">
          <a:xfrm>
            <a:off x="3405868" y="4543666"/>
            <a:ext cx="114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a:ea typeface="宋体" panose="02010600030101010101" pitchFamily="2" charset="-122"/>
              </a:rPr>
              <a:t>V</a:t>
            </a:r>
            <a:r>
              <a:rPr lang="en-US" altLang="zh-CN" baseline="-25000">
                <a:ea typeface="宋体" panose="02010600030101010101" pitchFamily="2" charset="-122"/>
              </a:rPr>
              <a:t>gs</a:t>
            </a:r>
          </a:p>
        </p:txBody>
      </p:sp>
      <p:sp>
        <p:nvSpPr>
          <p:cNvPr id="912395" name="Text Box 11">
            <a:extLst>
              <a:ext uri="{FF2B5EF4-FFF2-40B4-BE49-F238E27FC236}">
                <a16:creationId xmlns:a16="http://schemas.microsoft.com/office/drawing/2014/main" id="{F9F6C114-5613-4546-AFB3-3306BABD7269}"/>
              </a:ext>
            </a:extLst>
          </p:cNvPr>
          <p:cNvSpPr txBox="1">
            <a:spLocks noChangeArrowheads="1"/>
          </p:cNvSpPr>
          <p:nvPr/>
        </p:nvSpPr>
        <p:spPr bwMode="auto">
          <a:xfrm>
            <a:off x="5920468" y="1267066"/>
            <a:ext cx="28194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FF3300"/>
                </a:solidFill>
                <a:ea typeface="宋体" panose="02010600030101010101" pitchFamily="2" charset="-122"/>
              </a:rPr>
              <a:t>V</a:t>
            </a:r>
            <a:r>
              <a:rPr lang="en-US" altLang="zh-CN" sz="2400" baseline="-25000">
                <a:solidFill>
                  <a:srgbClr val="FF3300"/>
                </a:solidFill>
                <a:ea typeface="宋体" panose="02010600030101010101" pitchFamily="2" charset="-122"/>
              </a:rPr>
              <a:t>t</a:t>
            </a:r>
            <a:r>
              <a:rPr lang="en-US" altLang="zh-CN" sz="2400">
                <a:solidFill>
                  <a:srgbClr val="FF3300"/>
                </a:solidFill>
                <a:ea typeface="宋体" panose="02010600030101010101" pitchFamily="2" charset="-122"/>
              </a:rPr>
              <a:t> is pushed from 0.7 volts towards 5-7 Volts. So transistor will be off unless it is reprogrammed again.</a:t>
            </a:r>
          </a:p>
        </p:txBody>
      </p:sp>
      <p:sp>
        <p:nvSpPr>
          <p:cNvPr id="912396" name="Line 12">
            <a:extLst>
              <a:ext uri="{FF2B5EF4-FFF2-40B4-BE49-F238E27FC236}">
                <a16:creationId xmlns:a16="http://schemas.microsoft.com/office/drawing/2014/main" id="{A97F4A0A-97C4-4CED-98CA-0211795420CC}"/>
              </a:ext>
            </a:extLst>
          </p:cNvPr>
          <p:cNvSpPr>
            <a:spLocks noChangeShapeType="1"/>
          </p:cNvSpPr>
          <p:nvPr/>
        </p:nvSpPr>
        <p:spPr bwMode="auto">
          <a:xfrm>
            <a:off x="3405868" y="3629266"/>
            <a:ext cx="0" cy="762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12397" name="Line 13">
            <a:extLst>
              <a:ext uri="{FF2B5EF4-FFF2-40B4-BE49-F238E27FC236}">
                <a16:creationId xmlns:a16="http://schemas.microsoft.com/office/drawing/2014/main" id="{D2631A2F-E3A6-4890-BC1A-CC29D27BD715}"/>
              </a:ext>
            </a:extLst>
          </p:cNvPr>
          <p:cNvSpPr>
            <a:spLocks noChangeShapeType="1"/>
          </p:cNvSpPr>
          <p:nvPr/>
        </p:nvSpPr>
        <p:spPr bwMode="auto">
          <a:xfrm>
            <a:off x="5310868" y="3629266"/>
            <a:ext cx="0" cy="76200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nchor="b"/>
          <a:lstStyle/>
          <a:p>
            <a:endParaRPr lang="zh-CN" altLang="en-US"/>
          </a:p>
        </p:txBody>
      </p:sp>
      <p:graphicFrame>
        <p:nvGraphicFramePr>
          <p:cNvPr id="2" name="Object 1">
            <a:extLst>
              <a:ext uri="{FF2B5EF4-FFF2-40B4-BE49-F238E27FC236}">
                <a16:creationId xmlns:a16="http://schemas.microsoft.com/office/drawing/2014/main" id="{58AA082A-A6AA-43BF-86FF-02BBE39798F2}"/>
              </a:ext>
            </a:extLst>
          </p:cNvPr>
          <p:cNvGraphicFramePr>
            <a:graphicFrameLocks noChangeAspect="1"/>
          </p:cNvGraphicFramePr>
          <p:nvPr>
            <p:extLst>
              <p:ext uri="{D42A27DB-BD31-4B8C-83A1-F6EECF244321}">
                <p14:modId xmlns:p14="http://schemas.microsoft.com/office/powerpoint/2010/main" val="3702577817"/>
              </p:ext>
            </p:extLst>
          </p:nvPr>
        </p:nvGraphicFramePr>
        <p:xfrm>
          <a:off x="4517572" y="4721679"/>
          <a:ext cx="2209800" cy="1371600"/>
        </p:xfrm>
        <a:graphic>
          <a:graphicData uri="http://schemas.openxmlformats.org/presentationml/2006/ole">
            <mc:AlternateContent xmlns:mc="http://schemas.openxmlformats.org/markup-compatibility/2006">
              <mc:Choice xmlns:v="urn:schemas-microsoft-com:vml" Requires="v">
                <p:oleObj name="Visio" r:id="rId2" imgW="5157622" imgH="1932838" progId="Visio.Drawing.11">
                  <p:embed/>
                </p:oleObj>
              </mc:Choice>
              <mc:Fallback>
                <p:oleObj name="Visio" r:id="rId2" imgW="5157622" imgH="1932838" progId="Visio.Drawing.11">
                  <p:embed/>
                  <p:pic>
                    <p:nvPicPr>
                      <p:cNvPr id="2" name="Object 1">
                        <a:extLst>
                          <a:ext uri="{FF2B5EF4-FFF2-40B4-BE49-F238E27FC236}">
                            <a16:creationId xmlns:a16="http://schemas.microsoft.com/office/drawing/2014/main" id="{58AA082A-A6AA-43BF-86FF-02BBE3979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451"/>
                      <a:stretch>
                        <a:fillRect/>
                      </a:stretch>
                    </p:blipFill>
                    <p:spPr bwMode="auto">
                      <a:xfrm>
                        <a:off x="4517572" y="4721679"/>
                        <a:ext cx="2209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a:extLst>
              <a:ext uri="{FF2B5EF4-FFF2-40B4-BE49-F238E27FC236}">
                <a16:creationId xmlns:a16="http://schemas.microsoft.com/office/drawing/2014/main" id="{D167746B-4A63-4F3F-BA9D-048FC67ED870}"/>
              </a:ext>
            </a:extLst>
          </p:cNvPr>
          <p:cNvGraphicFramePr>
            <a:graphicFrameLocks noChangeAspect="1"/>
          </p:cNvGraphicFramePr>
          <p:nvPr>
            <p:extLst>
              <p:ext uri="{D42A27DB-BD31-4B8C-83A1-F6EECF244321}">
                <p14:modId xmlns:p14="http://schemas.microsoft.com/office/powerpoint/2010/main" val="2372448984"/>
              </p:ext>
            </p:extLst>
          </p:nvPr>
        </p:nvGraphicFramePr>
        <p:xfrm>
          <a:off x="6965497" y="4756604"/>
          <a:ext cx="1625600" cy="1336675"/>
        </p:xfrm>
        <a:graphic>
          <a:graphicData uri="http://schemas.openxmlformats.org/presentationml/2006/ole">
            <mc:AlternateContent xmlns:mc="http://schemas.openxmlformats.org/markup-compatibility/2006">
              <mc:Choice xmlns:v="urn:schemas-microsoft-com:vml" Requires="v">
                <p:oleObj name="Visio" r:id="rId4" imgW="4477245" imgH="1754619" progId="Visio.Drawing.6">
                  <p:embed/>
                </p:oleObj>
              </mc:Choice>
              <mc:Fallback>
                <p:oleObj name="Visio" r:id="rId4" imgW="4477245" imgH="1754619" progId="Visio.Drawing.6">
                  <p:embed/>
                  <p:pic>
                    <p:nvPicPr>
                      <p:cNvPr id="3" name="Object 2">
                        <a:extLst>
                          <a:ext uri="{FF2B5EF4-FFF2-40B4-BE49-F238E27FC236}">
                            <a16:creationId xmlns:a16="http://schemas.microsoft.com/office/drawing/2014/main" id="{D167746B-4A63-4F3F-BA9D-048FC67ED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142"/>
                      <a:stretch>
                        <a:fillRect/>
                      </a:stretch>
                    </p:blipFill>
                    <p:spPr bwMode="auto">
                      <a:xfrm>
                        <a:off x="6965497" y="4756604"/>
                        <a:ext cx="1625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5">
            <a:extLst>
              <a:ext uri="{FF2B5EF4-FFF2-40B4-BE49-F238E27FC236}">
                <a16:creationId xmlns:a16="http://schemas.microsoft.com/office/drawing/2014/main" id="{F3255251-5AF3-4018-9A20-92FCD1C970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085B801-1F6A-418D-BD82-2FF681117A01}" type="slidenum">
              <a:rPr lang="en-US" altLang="en-US" sz="1000" b="0">
                <a:solidFill>
                  <a:schemeClr val="tx1"/>
                </a:solidFill>
              </a:rPr>
              <a:pPr eaLnBrk="1" hangingPunct="1"/>
              <a:t>49</a:t>
            </a:fld>
            <a:endParaRPr lang="en-US" altLang="en-US" sz="1000" b="0">
              <a:solidFill>
                <a:schemeClr val="tx1"/>
              </a:solidFill>
            </a:endParaRPr>
          </a:p>
        </p:txBody>
      </p:sp>
      <p:sp>
        <p:nvSpPr>
          <p:cNvPr id="63492" name="Rectangle 2">
            <a:extLst>
              <a:ext uri="{FF2B5EF4-FFF2-40B4-BE49-F238E27FC236}">
                <a16:creationId xmlns:a16="http://schemas.microsoft.com/office/drawing/2014/main" id="{444B06AC-1D02-4E99-B03B-3508ED1D5973}"/>
              </a:ext>
            </a:extLst>
          </p:cNvPr>
          <p:cNvSpPr>
            <a:spLocks noGrp="1" noChangeArrowheads="1"/>
          </p:cNvSpPr>
          <p:nvPr>
            <p:ph type="title"/>
          </p:nvPr>
        </p:nvSpPr>
        <p:spPr>
          <a:xfrm>
            <a:off x="228600" y="304800"/>
            <a:ext cx="7315200" cy="762000"/>
          </a:xfrm>
        </p:spPr>
        <p:txBody>
          <a:bodyPr/>
          <a:lstStyle/>
          <a:p>
            <a:pPr eaLnBrk="1" hangingPunct="1"/>
            <a:r>
              <a:rPr lang="en-US" altLang="zh-CN" sz="3200">
                <a:solidFill>
                  <a:srgbClr val="006666"/>
                </a:solidFill>
                <a:ea typeface="宋体" panose="02010600030101010101" pitchFamily="2" charset="-122"/>
              </a:rPr>
              <a:t>EPROM Cell: Programming/Erasing</a:t>
            </a:r>
          </a:p>
        </p:txBody>
      </p:sp>
      <p:sp>
        <p:nvSpPr>
          <p:cNvPr id="967683" name="Rectangle 3">
            <a:extLst>
              <a:ext uri="{FF2B5EF4-FFF2-40B4-BE49-F238E27FC236}">
                <a16:creationId xmlns:a16="http://schemas.microsoft.com/office/drawing/2014/main" id="{D6171E25-B147-4681-968B-DA37349D70FC}"/>
              </a:ext>
            </a:extLst>
          </p:cNvPr>
          <p:cNvSpPr>
            <a:spLocks noGrp="1" noChangeArrowheads="1"/>
          </p:cNvSpPr>
          <p:nvPr>
            <p:ph type="body" idx="1"/>
          </p:nvPr>
        </p:nvSpPr>
        <p:spPr>
          <a:xfrm>
            <a:off x="457200" y="1298121"/>
            <a:ext cx="8229600" cy="4537982"/>
          </a:xfrm>
        </p:spPr>
        <p:txBody>
          <a:bodyPr/>
          <a:lstStyle/>
          <a:p>
            <a:pPr eaLnBrk="1" hangingPunct="1">
              <a:buFont typeface="Wingdings" panose="05000000000000000000" pitchFamily="2" charset="2"/>
              <a:buChar char="Ø"/>
              <a:defRPr/>
            </a:pPr>
            <a:r>
              <a:rPr lang="en-US" altLang="zh-CN" sz="2100" dirty="0">
                <a:solidFill>
                  <a:srgbClr val="FF3300"/>
                </a:solidFill>
                <a:ea typeface="SimSun" pitchFamily="2" charset="-122"/>
              </a:rPr>
              <a:t>Programming:</a:t>
            </a:r>
            <a:r>
              <a:rPr lang="en-US" altLang="zh-CN" sz="2100" dirty="0">
                <a:solidFill>
                  <a:srgbClr val="3333CC"/>
                </a:solidFill>
                <a:ea typeface="SimSun" pitchFamily="2" charset="-122"/>
              </a:rPr>
              <a:t> </a:t>
            </a:r>
            <a:r>
              <a:rPr lang="en-US" altLang="zh-CN" sz="2100" dirty="0">
                <a:solidFill>
                  <a:srgbClr val="3333FF"/>
                </a:solidFill>
                <a:ea typeface="SimSun" pitchFamily="2" charset="-122"/>
              </a:rPr>
              <a:t>apply a high voltage typically (10V </a:t>
            </a:r>
            <a:r>
              <a:rPr lang="en-US" altLang="zh-CN" sz="2100" dirty="0">
                <a:solidFill>
                  <a:srgbClr val="3333FF"/>
                </a:solidFill>
                <a:latin typeface="Times New Roman" pitchFamily="18" charset="0"/>
                <a:ea typeface="SimSun" pitchFamily="2" charset="-122"/>
              </a:rPr>
              <a:t>–</a:t>
            </a:r>
            <a:r>
              <a:rPr lang="en-US" altLang="zh-CN" sz="2100" dirty="0">
                <a:solidFill>
                  <a:srgbClr val="3333FF"/>
                </a:solidFill>
                <a:ea typeface="SimSun" pitchFamily="2" charset="-122"/>
              </a:rPr>
              <a:t> 25V) for a specified amount of time (typically 50 ms per address) and this requires a special programming circuit.</a:t>
            </a:r>
          </a:p>
          <a:p>
            <a:pPr marL="742950" lvl="1" indent="-285750" eaLnBrk="1" hangingPunct="1">
              <a:buFont typeface="Wingdings" panose="05000000000000000000" pitchFamily="2" charset="2"/>
              <a:buChar char="q"/>
              <a:defRPr/>
            </a:pPr>
            <a:r>
              <a:rPr lang="en-US" altLang="zh-CN" sz="2200" dirty="0">
                <a:solidFill>
                  <a:srgbClr val="3333FF"/>
                </a:solidFill>
                <a:ea typeface="SimSun" pitchFamily="2" charset="-122"/>
              </a:rPr>
              <a:t>This will usually </a:t>
            </a:r>
            <a:r>
              <a:rPr lang="en-US" altLang="zh-CN" sz="2200" b="1" i="1" u="sng" dirty="0">
                <a:solidFill>
                  <a:srgbClr val="3333FF"/>
                </a:solidFill>
                <a:ea typeface="SimSun" pitchFamily="2" charset="-122"/>
              </a:rPr>
              <a:t>trap electrons in floating gate </a:t>
            </a:r>
            <a:r>
              <a:rPr lang="en-US" altLang="zh-CN" sz="2200" dirty="0">
                <a:solidFill>
                  <a:srgbClr val="3333FF"/>
                </a:solidFill>
                <a:ea typeface="SimSun" pitchFamily="2" charset="-122"/>
              </a:rPr>
              <a:t>and program the bit to a </a:t>
            </a:r>
            <a:r>
              <a:rPr lang="en-US" altLang="zh-CN" sz="2200" dirty="0">
                <a:solidFill>
                  <a:srgbClr val="3333FF"/>
                </a:solidFill>
                <a:latin typeface="Times New Roman" pitchFamily="18" charset="0"/>
                <a:ea typeface="SimSun" pitchFamily="2" charset="-122"/>
              </a:rPr>
              <a:t>‘</a:t>
            </a:r>
            <a:r>
              <a:rPr lang="en-US" altLang="zh-CN" sz="2200" dirty="0">
                <a:solidFill>
                  <a:srgbClr val="3333FF"/>
                </a:solidFill>
                <a:ea typeface="SimSun" pitchFamily="2" charset="-122"/>
              </a:rPr>
              <a:t>0</a:t>
            </a:r>
            <a:r>
              <a:rPr lang="en-US" altLang="zh-CN" sz="2200" dirty="0">
                <a:solidFill>
                  <a:srgbClr val="3333FF"/>
                </a:solidFill>
                <a:latin typeface="Times New Roman" pitchFamily="18" charset="0"/>
                <a:ea typeface="SimSun" pitchFamily="2" charset="-122"/>
              </a:rPr>
              <a:t>’</a:t>
            </a:r>
            <a:r>
              <a:rPr lang="en-US" altLang="zh-CN" sz="2200" dirty="0">
                <a:solidFill>
                  <a:srgbClr val="3333FF"/>
                </a:solidFill>
                <a:ea typeface="SimSun" pitchFamily="2" charset="-122"/>
              </a:rPr>
              <a:t> value.</a:t>
            </a:r>
          </a:p>
          <a:p>
            <a:pPr eaLnBrk="1" hangingPunct="1">
              <a:buFont typeface="Wingdings" panose="05000000000000000000" pitchFamily="2" charset="2"/>
              <a:buChar char="Ø"/>
              <a:defRPr/>
            </a:pPr>
            <a:r>
              <a:rPr lang="en-US" altLang="zh-CN" sz="2100" dirty="0">
                <a:solidFill>
                  <a:srgbClr val="008080"/>
                </a:solidFill>
                <a:ea typeface="SimSun" pitchFamily="2" charset="-122"/>
              </a:rPr>
              <a:t>Erasing:</a:t>
            </a:r>
            <a:r>
              <a:rPr lang="en-US" altLang="zh-CN" sz="2100" dirty="0">
                <a:solidFill>
                  <a:srgbClr val="3333CC"/>
                </a:solidFill>
                <a:ea typeface="SimSun" pitchFamily="2" charset="-122"/>
              </a:rPr>
              <a:t> </a:t>
            </a:r>
            <a:r>
              <a:rPr lang="en-US" altLang="zh-CN" sz="2100" b="1" i="1" u="heavy" dirty="0">
                <a:solidFill>
                  <a:srgbClr val="3333FF"/>
                </a:solidFill>
                <a:ea typeface="SimSun" pitchFamily="2" charset="-122"/>
              </a:rPr>
              <a:t>expose the EPROM to UV light</a:t>
            </a:r>
            <a:r>
              <a:rPr lang="en-US" altLang="zh-CN" sz="2100" dirty="0">
                <a:solidFill>
                  <a:srgbClr val="3333FF"/>
                </a:solidFill>
                <a:ea typeface="SimSun" pitchFamily="2" charset="-122"/>
              </a:rPr>
              <a:t>, this will force the electrons trapped (due to application of high voltage) back to silicon substrate.</a:t>
            </a:r>
          </a:p>
          <a:p>
            <a:pPr marL="742950" lvl="1" indent="-285750" eaLnBrk="1" hangingPunct="1">
              <a:buFont typeface="Wingdings" panose="05000000000000000000" pitchFamily="2" charset="2"/>
              <a:buChar char="q"/>
              <a:defRPr/>
            </a:pPr>
            <a:r>
              <a:rPr lang="en-US" altLang="zh-CN" sz="2200" dirty="0">
                <a:solidFill>
                  <a:srgbClr val="3333FF"/>
                </a:solidFill>
                <a:ea typeface="SimSun" pitchFamily="2" charset="-122"/>
              </a:rPr>
              <a:t>This will usually take 15-20 minutes</a:t>
            </a:r>
          </a:p>
          <a:p>
            <a:pPr marL="742950" lvl="1" indent="-285750" eaLnBrk="1" hangingPunct="1">
              <a:buFont typeface="Wingdings" panose="05000000000000000000" pitchFamily="2" charset="2"/>
              <a:buChar char="q"/>
              <a:defRPr/>
            </a:pPr>
            <a:r>
              <a:rPr lang="en-US" altLang="zh-CN" sz="2200" dirty="0">
                <a:solidFill>
                  <a:srgbClr val="3333FF"/>
                </a:solidFill>
                <a:ea typeface="SimSun" pitchFamily="2" charset="-122"/>
              </a:rPr>
              <a:t>It will erase the entire chip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6C96C537-FD07-4356-840A-BB321F4ABD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65CC3F4-8830-460A-9DD8-1A135EF1B935}" type="slidenum">
              <a:rPr lang="en-US" altLang="en-US" sz="1000" b="0">
                <a:solidFill>
                  <a:schemeClr val="tx1"/>
                </a:solidFill>
              </a:rPr>
              <a:pPr eaLnBrk="1" hangingPunct="1"/>
              <a:t>5</a:t>
            </a:fld>
            <a:endParaRPr lang="en-US" altLang="en-US" sz="1000" b="0">
              <a:solidFill>
                <a:schemeClr val="tx1"/>
              </a:solidFill>
            </a:endParaRPr>
          </a:p>
        </p:txBody>
      </p:sp>
      <p:sp>
        <p:nvSpPr>
          <p:cNvPr id="20483" name="Text Box 2">
            <a:extLst>
              <a:ext uri="{FF2B5EF4-FFF2-40B4-BE49-F238E27FC236}">
                <a16:creationId xmlns:a16="http://schemas.microsoft.com/office/drawing/2014/main" id="{7291277E-7843-46DA-A881-1915E6106CCF}"/>
              </a:ext>
            </a:extLst>
          </p:cNvPr>
          <p:cNvSpPr txBox="1">
            <a:spLocks noChangeArrowheads="1"/>
          </p:cNvSpPr>
          <p:nvPr/>
        </p:nvSpPr>
        <p:spPr bwMode="auto">
          <a:xfrm>
            <a:off x="190500" y="169040"/>
            <a:ext cx="2895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en-US" sz="2800" dirty="0">
                <a:solidFill>
                  <a:srgbClr val="0000FF"/>
                </a:solidFill>
                <a:latin typeface="Times" panose="02020603050405020304" pitchFamily="18" charset="0"/>
              </a:rPr>
              <a:t>68HC812A4 Block Diagram</a:t>
            </a:r>
          </a:p>
        </p:txBody>
      </p:sp>
      <p:sp>
        <p:nvSpPr>
          <p:cNvPr id="20484" name="Rectangle 4">
            <a:extLst>
              <a:ext uri="{FF2B5EF4-FFF2-40B4-BE49-F238E27FC236}">
                <a16:creationId xmlns:a16="http://schemas.microsoft.com/office/drawing/2014/main" id="{CEB66642-A836-4EFA-B401-841FBE7E07E5}"/>
              </a:ext>
            </a:extLst>
          </p:cNvPr>
          <p:cNvSpPr>
            <a:spLocks noChangeArrowheads="1"/>
          </p:cNvSpPr>
          <p:nvPr/>
        </p:nvSpPr>
        <p:spPr bwMode="auto">
          <a:xfrm>
            <a:off x="3759654" y="1066800"/>
            <a:ext cx="1955346" cy="304800"/>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dirty="0">
                <a:solidFill>
                  <a:schemeClr val="tx1"/>
                </a:solidFill>
                <a:ea typeface="宋体" panose="02010600030101010101" pitchFamily="2" charset="-122"/>
              </a:rPr>
              <a:t>CPU12</a:t>
            </a:r>
          </a:p>
        </p:txBody>
      </p:sp>
      <p:sp>
        <p:nvSpPr>
          <p:cNvPr id="795653" name="Rectangle 5">
            <a:extLst>
              <a:ext uri="{FF2B5EF4-FFF2-40B4-BE49-F238E27FC236}">
                <a16:creationId xmlns:a16="http://schemas.microsoft.com/office/drawing/2014/main" id="{98C966CC-0BBE-4B9F-B6AF-6D84063A524F}"/>
              </a:ext>
            </a:extLst>
          </p:cNvPr>
          <p:cNvSpPr>
            <a:spLocks noChangeArrowheads="1"/>
          </p:cNvSpPr>
          <p:nvPr/>
        </p:nvSpPr>
        <p:spPr bwMode="auto">
          <a:xfrm>
            <a:off x="3759654" y="381000"/>
            <a:ext cx="1955346" cy="228600"/>
          </a:xfrm>
          <a:prstGeom prst="rect">
            <a:avLst/>
          </a:prstGeom>
          <a:solidFill>
            <a:srgbClr val="FF00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dirty="0">
                <a:solidFill>
                  <a:schemeClr val="tx1"/>
                </a:solidFill>
                <a:ea typeface="宋体" panose="02010600030101010101" pitchFamily="2" charset="-122"/>
              </a:rPr>
              <a:t>1-KB SRAM</a:t>
            </a:r>
          </a:p>
        </p:txBody>
      </p:sp>
      <p:sp>
        <p:nvSpPr>
          <p:cNvPr id="795654" name="Rectangle 6">
            <a:extLst>
              <a:ext uri="{FF2B5EF4-FFF2-40B4-BE49-F238E27FC236}">
                <a16:creationId xmlns:a16="http://schemas.microsoft.com/office/drawing/2014/main" id="{B8D09E32-47EB-40A6-AFC5-321B6BD089F7}"/>
              </a:ext>
            </a:extLst>
          </p:cNvPr>
          <p:cNvSpPr>
            <a:spLocks noChangeArrowheads="1"/>
          </p:cNvSpPr>
          <p:nvPr/>
        </p:nvSpPr>
        <p:spPr bwMode="auto">
          <a:xfrm>
            <a:off x="3759654" y="762000"/>
            <a:ext cx="1955346" cy="228600"/>
          </a:xfrm>
          <a:prstGeom prst="rect">
            <a:avLst/>
          </a:prstGeom>
          <a:solidFill>
            <a:srgbClr val="FF00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dirty="0">
                <a:solidFill>
                  <a:schemeClr val="tx1"/>
                </a:solidFill>
                <a:ea typeface="宋体" panose="02010600030101010101" pitchFamily="2" charset="-122"/>
              </a:rPr>
              <a:t>4-KB EEPROM</a:t>
            </a:r>
          </a:p>
        </p:txBody>
      </p:sp>
      <p:sp>
        <p:nvSpPr>
          <p:cNvPr id="20487" name="Rectangle 7">
            <a:extLst>
              <a:ext uri="{FF2B5EF4-FFF2-40B4-BE49-F238E27FC236}">
                <a16:creationId xmlns:a16="http://schemas.microsoft.com/office/drawing/2014/main" id="{E22C90E4-E92B-4FCD-BA77-56CC5BCAB036}"/>
              </a:ext>
            </a:extLst>
          </p:cNvPr>
          <p:cNvSpPr>
            <a:spLocks noChangeArrowheads="1"/>
          </p:cNvSpPr>
          <p:nvPr/>
        </p:nvSpPr>
        <p:spPr bwMode="auto">
          <a:xfrm>
            <a:off x="3886200" y="1939018"/>
            <a:ext cx="1828800" cy="3741964"/>
          </a:xfrm>
          <a:prstGeom prst="rect">
            <a:avLst/>
          </a:prstGeom>
          <a:solidFill>
            <a:srgbClr val="00FF00"/>
          </a:solidFill>
          <a:ln w="38100"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a:solidFill>
                  <a:schemeClr val="tx1"/>
                </a:solidFill>
                <a:ea typeface="宋体" panose="02010600030101010101" pitchFamily="2" charset="-122"/>
              </a:rPr>
              <a:t>I/O Ports</a:t>
            </a:r>
          </a:p>
        </p:txBody>
      </p:sp>
      <p:sp>
        <p:nvSpPr>
          <p:cNvPr id="20488" name="Rectangle 8">
            <a:extLst>
              <a:ext uri="{FF2B5EF4-FFF2-40B4-BE49-F238E27FC236}">
                <a16:creationId xmlns:a16="http://schemas.microsoft.com/office/drawing/2014/main" id="{BFAEE8D5-CC0E-4A65-B46D-B65978E27895}"/>
              </a:ext>
            </a:extLst>
          </p:cNvPr>
          <p:cNvSpPr>
            <a:spLocks noChangeArrowheads="1"/>
          </p:cNvSpPr>
          <p:nvPr/>
        </p:nvSpPr>
        <p:spPr bwMode="auto">
          <a:xfrm>
            <a:off x="6210300" y="3429000"/>
            <a:ext cx="1676400" cy="2652032"/>
          </a:xfrm>
          <a:prstGeom prst="rect">
            <a:avLst/>
          </a:prstGeom>
          <a:solidFill>
            <a:srgbClr val="00FF00"/>
          </a:solidFill>
          <a:ln w="38100"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a:solidFill>
                  <a:schemeClr val="tx1"/>
                </a:solidFill>
                <a:ea typeface="宋体" panose="02010600030101010101" pitchFamily="2" charset="-122"/>
              </a:rPr>
              <a:t>I/O Ports</a:t>
            </a:r>
          </a:p>
        </p:txBody>
      </p:sp>
      <p:sp>
        <p:nvSpPr>
          <p:cNvPr id="20489" name="Rectangle 9">
            <a:extLst>
              <a:ext uri="{FF2B5EF4-FFF2-40B4-BE49-F238E27FC236}">
                <a16:creationId xmlns:a16="http://schemas.microsoft.com/office/drawing/2014/main" id="{B2C80B3B-A0D2-4868-AD93-C62743D162B6}"/>
              </a:ext>
            </a:extLst>
          </p:cNvPr>
          <p:cNvSpPr>
            <a:spLocks noChangeArrowheads="1"/>
          </p:cNvSpPr>
          <p:nvPr/>
        </p:nvSpPr>
        <p:spPr bwMode="auto">
          <a:xfrm>
            <a:off x="6096000" y="1600200"/>
            <a:ext cx="1905000" cy="914400"/>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a:solidFill>
                  <a:schemeClr val="tx1"/>
                </a:solidFill>
                <a:ea typeface="宋体" panose="02010600030101010101" pitchFamily="2" charset="-122"/>
              </a:rPr>
              <a:t>Port T</a:t>
            </a:r>
          </a:p>
          <a:p>
            <a:pPr algn="ctr" eaLnBrk="1" hangingPunct="1"/>
            <a:r>
              <a:rPr lang="en-US" altLang="zh-CN" sz="2000" b="0">
                <a:solidFill>
                  <a:schemeClr val="tx1"/>
                </a:solidFill>
                <a:ea typeface="宋体" panose="02010600030101010101" pitchFamily="2" charset="-122"/>
              </a:rPr>
              <a:t>Timer Module</a:t>
            </a:r>
          </a:p>
        </p:txBody>
      </p:sp>
      <p:sp>
        <p:nvSpPr>
          <p:cNvPr id="20490" name="Rectangle 10">
            <a:extLst>
              <a:ext uri="{FF2B5EF4-FFF2-40B4-BE49-F238E27FC236}">
                <a16:creationId xmlns:a16="http://schemas.microsoft.com/office/drawing/2014/main" id="{B39AF977-14BB-4E63-A5E1-16298307955D}"/>
              </a:ext>
            </a:extLst>
          </p:cNvPr>
          <p:cNvSpPr>
            <a:spLocks noChangeArrowheads="1"/>
          </p:cNvSpPr>
          <p:nvPr/>
        </p:nvSpPr>
        <p:spPr bwMode="auto">
          <a:xfrm>
            <a:off x="6096000" y="304800"/>
            <a:ext cx="1905000" cy="1295400"/>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dirty="0">
                <a:solidFill>
                  <a:schemeClr val="tx1"/>
                </a:solidFill>
                <a:ea typeface="宋体" panose="02010600030101010101" pitchFamily="2" charset="-122"/>
              </a:rPr>
              <a:t>Port AD</a:t>
            </a:r>
          </a:p>
          <a:p>
            <a:pPr algn="ctr" eaLnBrk="1" hangingPunct="1"/>
            <a:r>
              <a:rPr lang="en-US" altLang="zh-CN" sz="2000" b="0" dirty="0">
                <a:solidFill>
                  <a:schemeClr val="tx1"/>
                </a:solidFill>
                <a:ea typeface="宋体" panose="02010600030101010101" pitchFamily="2" charset="-122"/>
              </a:rPr>
              <a:t>Analog to Digital</a:t>
            </a:r>
          </a:p>
        </p:txBody>
      </p:sp>
      <p:sp>
        <p:nvSpPr>
          <p:cNvPr id="20491" name="Rectangle 12">
            <a:extLst>
              <a:ext uri="{FF2B5EF4-FFF2-40B4-BE49-F238E27FC236}">
                <a16:creationId xmlns:a16="http://schemas.microsoft.com/office/drawing/2014/main" id="{FF37FB35-A900-41F1-BB5F-882E843F4584}"/>
              </a:ext>
            </a:extLst>
          </p:cNvPr>
          <p:cNvSpPr>
            <a:spLocks noChangeArrowheads="1"/>
          </p:cNvSpPr>
          <p:nvPr/>
        </p:nvSpPr>
        <p:spPr bwMode="auto">
          <a:xfrm>
            <a:off x="6096000" y="2514600"/>
            <a:ext cx="1905000" cy="838200"/>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2000" b="0">
                <a:solidFill>
                  <a:schemeClr val="tx1"/>
                </a:solidFill>
                <a:latin typeface="Times" panose="02020603050405020304" pitchFamily="18" charset="0"/>
                <a:ea typeface="宋体" panose="02010600030101010101" pitchFamily="2" charset="-122"/>
              </a:rPr>
              <a:t>Port S</a:t>
            </a:r>
          </a:p>
          <a:p>
            <a:pPr algn="ctr" eaLnBrk="1" hangingPunct="1"/>
            <a:r>
              <a:rPr lang="en-US" altLang="zh-CN" sz="2000" b="0">
                <a:solidFill>
                  <a:schemeClr val="tx1"/>
                </a:solidFill>
                <a:latin typeface="Times" panose="02020603050405020304" pitchFamily="18" charset="0"/>
                <a:ea typeface="宋体" panose="02010600030101010101" pitchFamily="2" charset="-122"/>
              </a:rPr>
              <a:t>Serial</a:t>
            </a:r>
          </a:p>
          <a:p>
            <a:pPr algn="ctr" eaLnBrk="1" hangingPunct="1"/>
            <a:r>
              <a:rPr lang="en-US" altLang="zh-CN" sz="2000" b="0">
                <a:solidFill>
                  <a:schemeClr val="tx1"/>
                </a:solidFill>
                <a:latin typeface="Times" panose="02020603050405020304" pitchFamily="18" charset="0"/>
                <a:ea typeface="宋体" panose="02010600030101010101" pitchFamily="2" charset="-122"/>
              </a:rPr>
              <a:t> Communication</a:t>
            </a:r>
          </a:p>
        </p:txBody>
      </p:sp>
      <p:sp>
        <p:nvSpPr>
          <p:cNvPr id="20492" name="Rectangle 13">
            <a:extLst>
              <a:ext uri="{FF2B5EF4-FFF2-40B4-BE49-F238E27FC236}">
                <a16:creationId xmlns:a16="http://schemas.microsoft.com/office/drawing/2014/main" id="{44C8DD5E-D21B-4F32-9D54-8FE067A9B148}"/>
              </a:ext>
            </a:extLst>
          </p:cNvPr>
          <p:cNvSpPr>
            <a:spLocks noChangeArrowheads="1"/>
          </p:cNvSpPr>
          <p:nvPr/>
        </p:nvSpPr>
        <p:spPr bwMode="auto">
          <a:xfrm>
            <a:off x="5867399" y="457200"/>
            <a:ext cx="96611" cy="5623832"/>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20493" name="Rectangle 14">
            <a:extLst>
              <a:ext uri="{FF2B5EF4-FFF2-40B4-BE49-F238E27FC236}">
                <a16:creationId xmlns:a16="http://schemas.microsoft.com/office/drawing/2014/main" id="{567FE208-61BB-47C2-90EB-AC751AE39960}"/>
              </a:ext>
            </a:extLst>
          </p:cNvPr>
          <p:cNvSpPr>
            <a:spLocks noChangeArrowheads="1"/>
          </p:cNvSpPr>
          <p:nvPr/>
        </p:nvSpPr>
        <p:spPr bwMode="auto">
          <a:xfrm>
            <a:off x="3759654" y="1447800"/>
            <a:ext cx="1955346" cy="381000"/>
          </a:xfrm>
          <a:prstGeom prst="rect">
            <a:avLst/>
          </a:prstGeom>
          <a:solidFill>
            <a:srgbClr val="00FF00"/>
          </a:solidFill>
          <a:ln w="9525" algn="ctr">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600" b="0" dirty="0">
                <a:solidFill>
                  <a:schemeClr val="tx1"/>
                </a:solidFill>
                <a:latin typeface="Times" panose="02020603050405020304" pitchFamily="18" charset="0"/>
                <a:ea typeface="宋体" panose="02010600030101010101" pitchFamily="2" charset="-122"/>
              </a:rPr>
              <a:t>Interrupts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56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5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3" grpId="0" animBg="1"/>
      <p:bldP spid="7956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3">
            <a:extLst>
              <a:ext uri="{FF2B5EF4-FFF2-40B4-BE49-F238E27FC236}">
                <a16:creationId xmlns:a16="http://schemas.microsoft.com/office/drawing/2014/main" id="{56B8CCC1-7988-41A1-B63C-7AB6BE2103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2D3504F3-6A21-457B-AFD9-5F6FDC34FF91}" type="slidenum">
              <a:rPr lang="en-US" altLang="en-US" sz="1000" b="0">
                <a:solidFill>
                  <a:schemeClr val="tx1"/>
                </a:solidFill>
              </a:rPr>
              <a:pPr eaLnBrk="1" hangingPunct="1"/>
              <a:t>50</a:t>
            </a:fld>
            <a:endParaRPr lang="en-US" altLang="en-US" sz="1000" b="0">
              <a:solidFill>
                <a:schemeClr val="tx1"/>
              </a:solidFill>
            </a:endParaRPr>
          </a:p>
        </p:txBody>
      </p:sp>
      <p:graphicFrame>
        <p:nvGraphicFramePr>
          <p:cNvPr id="64516" name="Object 2">
            <a:extLst>
              <a:ext uri="{FF2B5EF4-FFF2-40B4-BE49-F238E27FC236}">
                <a16:creationId xmlns:a16="http://schemas.microsoft.com/office/drawing/2014/main" id="{5FB14068-F8F3-471E-B51A-0D2A37854CB1}"/>
              </a:ext>
            </a:extLst>
          </p:cNvPr>
          <p:cNvGraphicFramePr>
            <a:graphicFrameLocks noChangeAspect="1"/>
          </p:cNvGraphicFramePr>
          <p:nvPr>
            <p:extLst>
              <p:ext uri="{D42A27DB-BD31-4B8C-83A1-F6EECF244321}">
                <p14:modId xmlns:p14="http://schemas.microsoft.com/office/powerpoint/2010/main" val="3138849736"/>
              </p:ext>
            </p:extLst>
          </p:nvPr>
        </p:nvGraphicFramePr>
        <p:xfrm>
          <a:off x="1926771" y="3043918"/>
          <a:ext cx="5181600" cy="2851150"/>
        </p:xfrm>
        <a:graphic>
          <a:graphicData uri="http://schemas.openxmlformats.org/presentationml/2006/ole">
            <mc:AlternateContent xmlns:mc="http://schemas.openxmlformats.org/markup-compatibility/2006">
              <mc:Choice xmlns:v="urn:schemas-microsoft-com:vml" Requires="v">
                <p:oleObj name="Visio" r:id="rId2" imgW="3037751" imgH="2015909" progId="Visio.Drawing.6">
                  <p:embed/>
                </p:oleObj>
              </mc:Choice>
              <mc:Fallback>
                <p:oleObj name="Visio" r:id="rId2" imgW="3037751" imgH="2015909" progId="Visio.Drawing.6">
                  <p:embed/>
                  <p:pic>
                    <p:nvPicPr>
                      <p:cNvPr id="64516" name="Object 2">
                        <a:extLst>
                          <a:ext uri="{FF2B5EF4-FFF2-40B4-BE49-F238E27FC236}">
                            <a16:creationId xmlns:a16="http://schemas.microsoft.com/office/drawing/2014/main" id="{5FB14068-F8F3-471E-B51A-0D2A37854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771" y="3043918"/>
                        <a:ext cx="518160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Rectangle 3">
            <a:extLst>
              <a:ext uri="{FF2B5EF4-FFF2-40B4-BE49-F238E27FC236}">
                <a16:creationId xmlns:a16="http://schemas.microsoft.com/office/drawing/2014/main" id="{6CD42018-7B9F-4699-B44A-E9F2794DD47B}"/>
              </a:ext>
            </a:extLst>
          </p:cNvPr>
          <p:cNvSpPr>
            <a:spLocks noChangeArrowheads="1"/>
          </p:cNvSpPr>
          <p:nvPr/>
        </p:nvSpPr>
        <p:spPr bwMode="auto">
          <a:xfrm>
            <a:off x="152400" y="3048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3200">
                <a:solidFill>
                  <a:srgbClr val="008080"/>
                </a:solidFill>
                <a:ea typeface="宋体" panose="02010600030101010101" pitchFamily="2" charset="-122"/>
              </a:rPr>
              <a:t>EPROM Transistor-based Memory Cell</a:t>
            </a:r>
          </a:p>
        </p:txBody>
      </p:sp>
      <p:sp>
        <p:nvSpPr>
          <p:cNvPr id="968708" name="Rectangle 4">
            <a:extLst>
              <a:ext uri="{FF2B5EF4-FFF2-40B4-BE49-F238E27FC236}">
                <a16:creationId xmlns:a16="http://schemas.microsoft.com/office/drawing/2014/main" id="{30CAE032-97A1-4406-9217-467291100331}"/>
              </a:ext>
            </a:extLst>
          </p:cNvPr>
          <p:cNvSpPr>
            <a:spLocks noChangeArrowheads="1"/>
          </p:cNvSpPr>
          <p:nvPr/>
        </p:nvSpPr>
        <p:spPr bwMode="auto">
          <a:xfrm>
            <a:off x="364671" y="1170236"/>
            <a:ext cx="8305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None/>
            </a:pPr>
            <a:endParaRPr lang="en-US" altLang="zh-CN" sz="1900" dirty="0">
              <a:solidFill>
                <a:srgbClr val="3333FF"/>
              </a:solidFill>
              <a:ea typeface="宋体" panose="02010600030101010101" pitchFamily="2" charset="-122"/>
            </a:endParaRPr>
          </a:p>
          <a:p>
            <a:pPr eaLnBrk="1" hangingPunct="1">
              <a:spcBef>
                <a:spcPct val="20000"/>
              </a:spcBef>
              <a:buClr>
                <a:schemeClr val="tx2"/>
              </a:buClr>
              <a:buSzPct val="70000"/>
              <a:buFont typeface="Wingdings" panose="05000000000000000000" pitchFamily="2" charset="2"/>
              <a:buChar char="Ø"/>
            </a:pPr>
            <a:r>
              <a:rPr lang="en-US" altLang="zh-CN" sz="1900" dirty="0">
                <a:solidFill>
                  <a:srgbClr val="3333FF"/>
                </a:solidFill>
                <a:ea typeface="宋体" panose="02010600030101010101" pitchFamily="2" charset="-122"/>
              </a:rPr>
              <a:t>In its un-programmed state, all the floating gates in the EPROM transistors are uncharged.</a:t>
            </a:r>
          </a:p>
          <a:p>
            <a:pPr eaLnBrk="1" hangingPunct="1">
              <a:spcBef>
                <a:spcPct val="20000"/>
              </a:spcBef>
              <a:buClr>
                <a:schemeClr val="tx2"/>
              </a:buClr>
              <a:buSzPct val="70000"/>
              <a:buFont typeface="Wingdings" panose="05000000000000000000" pitchFamily="2" charset="2"/>
              <a:buChar char="Ø"/>
            </a:pPr>
            <a:r>
              <a:rPr lang="en-US" altLang="zh-CN" sz="1900" dirty="0">
                <a:solidFill>
                  <a:srgbClr val="3333FF"/>
                </a:solidFill>
                <a:ea typeface="宋体" panose="02010600030101010101" pitchFamily="2" charset="-122"/>
              </a:rPr>
              <a:t>In this case, placing a row line in its active state will turn on all of the transistors  and column lines are pulled to logic “0”.</a:t>
            </a:r>
            <a:endParaRPr lang="en-US" altLang="zh-CN" sz="1900" dirty="0">
              <a:solidFill>
                <a:srgbClr val="FB5705"/>
              </a:solidFill>
              <a:ea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3">
            <a:extLst>
              <a:ext uri="{FF2B5EF4-FFF2-40B4-BE49-F238E27FC236}">
                <a16:creationId xmlns:a16="http://schemas.microsoft.com/office/drawing/2014/main" id="{A33659D4-5D84-4502-B916-BA260F5EC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BD001333-7284-4E60-A645-136E6EEC232C}" type="slidenum">
              <a:rPr lang="en-US" altLang="en-US" sz="1000" b="0">
                <a:solidFill>
                  <a:schemeClr val="tx1"/>
                </a:solidFill>
              </a:rPr>
              <a:pPr eaLnBrk="1" hangingPunct="1"/>
              <a:t>51</a:t>
            </a:fld>
            <a:endParaRPr lang="en-US" altLang="en-US" sz="1000" b="0">
              <a:solidFill>
                <a:schemeClr val="tx1"/>
              </a:solidFill>
            </a:endParaRPr>
          </a:p>
        </p:txBody>
      </p:sp>
      <p:sp>
        <p:nvSpPr>
          <p:cNvPr id="65540" name="Rectangle 2">
            <a:extLst>
              <a:ext uri="{FF2B5EF4-FFF2-40B4-BE49-F238E27FC236}">
                <a16:creationId xmlns:a16="http://schemas.microsoft.com/office/drawing/2014/main" id="{73FC560D-0EA2-4F42-B81B-1DE688617799}"/>
              </a:ext>
            </a:extLst>
          </p:cNvPr>
          <p:cNvSpPr>
            <a:spLocks noChangeArrowheads="1"/>
          </p:cNvSpPr>
          <p:nvPr/>
        </p:nvSpPr>
        <p:spPr bwMode="auto">
          <a:xfrm>
            <a:off x="457200" y="457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2800">
                <a:solidFill>
                  <a:srgbClr val="008080"/>
                </a:solidFill>
                <a:ea typeface="宋体" panose="02010600030101010101" pitchFamily="2" charset="-122"/>
              </a:rPr>
              <a:t>EPROM Transistor-based Memory Cell</a:t>
            </a:r>
          </a:p>
        </p:txBody>
      </p:sp>
      <p:sp>
        <p:nvSpPr>
          <p:cNvPr id="969731" name="Rectangle 3">
            <a:extLst>
              <a:ext uri="{FF2B5EF4-FFF2-40B4-BE49-F238E27FC236}">
                <a16:creationId xmlns:a16="http://schemas.microsoft.com/office/drawing/2014/main" id="{72D83763-7D02-4068-BEF6-0AB40CB6B255}"/>
              </a:ext>
            </a:extLst>
          </p:cNvPr>
          <p:cNvSpPr>
            <a:spLocks noChangeArrowheads="1"/>
          </p:cNvSpPr>
          <p:nvPr/>
        </p:nvSpPr>
        <p:spPr bwMode="auto">
          <a:xfrm>
            <a:off x="321129" y="1449161"/>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692150" indent="-347663"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dirty="0">
                <a:solidFill>
                  <a:srgbClr val="3333FF"/>
                </a:solidFill>
                <a:ea typeface="宋体" panose="02010600030101010101" pitchFamily="2" charset="-122"/>
              </a:rPr>
              <a:t>As they are order of magnitude smaller than fusible links, EPROM cells </a:t>
            </a:r>
            <a:r>
              <a:rPr lang="en-US" altLang="zh-CN" sz="1900" i="1" u="sng" dirty="0">
                <a:solidFill>
                  <a:srgbClr val="3333FF"/>
                </a:solidFill>
                <a:ea typeface="宋体" panose="02010600030101010101" pitchFamily="2" charset="-122"/>
              </a:rPr>
              <a:t>are efficient</a:t>
            </a:r>
            <a:r>
              <a:rPr lang="en-US" altLang="zh-CN" sz="1900" dirty="0">
                <a:solidFill>
                  <a:srgbClr val="3333FF"/>
                </a:solidFill>
                <a:ea typeface="宋体" panose="02010600030101010101" pitchFamily="2" charset="-122"/>
              </a:rPr>
              <a:t> in terms of silicon real estate.</a:t>
            </a:r>
          </a:p>
          <a:p>
            <a:pPr eaLnBrk="1" hangingPunct="1">
              <a:spcBef>
                <a:spcPct val="20000"/>
              </a:spcBef>
              <a:buClr>
                <a:schemeClr val="tx2"/>
              </a:buClr>
              <a:buSzPct val="70000"/>
              <a:buFont typeface="Wingdings" panose="05000000000000000000" pitchFamily="2" charset="2"/>
              <a:buChar char="Ø"/>
            </a:pPr>
            <a:r>
              <a:rPr lang="en-US" altLang="zh-CN" sz="1900" dirty="0">
                <a:solidFill>
                  <a:srgbClr val="3333FF"/>
                </a:solidFill>
                <a:ea typeface="宋体" panose="02010600030101010101" pitchFamily="2" charset="-122"/>
              </a:rPr>
              <a:t>An EPROM device is delivered in a ceramic or plastic package with a </a:t>
            </a:r>
            <a:r>
              <a:rPr lang="en-US" altLang="zh-CN" sz="1900" i="1" u="sng" dirty="0">
                <a:solidFill>
                  <a:srgbClr val="3333FF"/>
                </a:solidFill>
                <a:ea typeface="宋体" panose="02010600030101010101" pitchFamily="2" charset="-122"/>
              </a:rPr>
              <a:t>small quartz window</a:t>
            </a:r>
            <a:r>
              <a:rPr lang="en-US" altLang="zh-CN" sz="1900" dirty="0">
                <a:solidFill>
                  <a:srgbClr val="3333FF"/>
                </a:solidFill>
                <a:ea typeface="宋体" panose="02010600030101010101" pitchFamily="2" charset="-122"/>
              </a:rPr>
              <a:t> in the top.</a:t>
            </a:r>
          </a:p>
          <a:p>
            <a:pPr eaLnBrk="1" hangingPunct="1">
              <a:spcBef>
                <a:spcPct val="20000"/>
              </a:spcBef>
              <a:buClr>
                <a:schemeClr val="tx2"/>
              </a:buClr>
              <a:buSzPct val="70000"/>
              <a:buFont typeface="Wingdings" panose="05000000000000000000" pitchFamily="2" charset="2"/>
              <a:buChar char="Ø"/>
            </a:pPr>
            <a:r>
              <a:rPr lang="en-US" altLang="zh-CN" sz="1900" dirty="0">
                <a:solidFill>
                  <a:srgbClr val="FB5705"/>
                </a:solidFill>
                <a:ea typeface="宋体" panose="02010600030101010101" pitchFamily="2" charset="-122"/>
              </a:rPr>
              <a:t>The main problem with EPROM devices are </a:t>
            </a:r>
          </a:p>
          <a:p>
            <a:pPr lvl="1" eaLnBrk="1" hangingPunct="1">
              <a:spcBef>
                <a:spcPct val="20000"/>
              </a:spcBef>
              <a:buClr>
                <a:schemeClr val="accent2"/>
              </a:buClr>
              <a:buSzPct val="70000"/>
              <a:buFont typeface="Wingdings" panose="05000000000000000000" pitchFamily="2" charset="2"/>
              <a:buChar char="q"/>
            </a:pPr>
            <a:r>
              <a:rPr lang="en-US" altLang="zh-CN" sz="1700" dirty="0">
                <a:solidFill>
                  <a:srgbClr val="3333FF"/>
                </a:solidFill>
                <a:ea typeface="宋体" panose="02010600030101010101" pitchFamily="2" charset="-122"/>
              </a:rPr>
              <a:t>Their </a:t>
            </a:r>
            <a:r>
              <a:rPr lang="en-US" altLang="zh-CN" sz="1700" i="1" u="sng" dirty="0">
                <a:solidFill>
                  <a:srgbClr val="3333FF"/>
                </a:solidFill>
                <a:ea typeface="宋体" panose="02010600030101010101" pitchFamily="2" charset="-122"/>
              </a:rPr>
              <a:t>expensive packages</a:t>
            </a:r>
            <a:r>
              <a:rPr lang="en-US" altLang="zh-CN" sz="1700" dirty="0">
                <a:solidFill>
                  <a:srgbClr val="3333FF"/>
                </a:solidFill>
                <a:ea typeface="宋体" panose="02010600030101010101" pitchFamily="2" charset="-122"/>
              </a:rPr>
              <a:t> with quartz window and</a:t>
            </a:r>
          </a:p>
          <a:p>
            <a:pPr lvl="1" eaLnBrk="1" hangingPunct="1">
              <a:spcBef>
                <a:spcPct val="20000"/>
              </a:spcBef>
              <a:buClr>
                <a:schemeClr val="accent2"/>
              </a:buClr>
              <a:buSzPct val="70000"/>
              <a:buFont typeface="Wingdings" panose="05000000000000000000" pitchFamily="2" charset="2"/>
              <a:buChar char="q"/>
            </a:pPr>
            <a:r>
              <a:rPr lang="en-US" altLang="zh-CN" sz="1700" dirty="0">
                <a:solidFill>
                  <a:srgbClr val="3333FF"/>
                </a:solidFill>
                <a:ea typeface="宋体" panose="02010600030101010101" pitchFamily="2" charset="-122"/>
              </a:rPr>
              <a:t>The </a:t>
            </a:r>
            <a:r>
              <a:rPr lang="en-US" altLang="zh-CN" sz="1700" i="1" u="sng" dirty="0">
                <a:solidFill>
                  <a:srgbClr val="3333FF"/>
                </a:solidFill>
                <a:ea typeface="宋体" panose="02010600030101010101" pitchFamily="2" charset="-122"/>
              </a:rPr>
              <a:t>time it takes to erase them</a:t>
            </a:r>
            <a:r>
              <a:rPr lang="en-US" altLang="zh-CN" sz="1700" dirty="0">
                <a:solidFill>
                  <a:srgbClr val="3333FF"/>
                </a:solidFill>
                <a:ea typeface="宋体" panose="02010600030101010101" pitchFamily="2" charset="-122"/>
              </a:rPr>
              <a:t>, which is in the order of 20 minutes.</a:t>
            </a:r>
          </a:p>
          <a:p>
            <a:pPr lvl="1" eaLnBrk="1" hangingPunct="1">
              <a:spcBef>
                <a:spcPct val="20000"/>
              </a:spcBef>
              <a:buClr>
                <a:schemeClr val="accent2"/>
              </a:buClr>
              <a:buSzPct val="70000"/>
              <a:buFont typeface="Wingdings" panose="05000000000000000000" pitchFamily="2" charset="2"/>
              <a:buChar char="q"/>
            </a:pPr>
            <a:r>
              <a:rPr lang="en-US" altLang="zh-CN" sz="1700" dirty="0">
                <a:solidFill>
                  <a:srgbClr val="3333FF"/>
                </a:solidFill>
                <a:ea typeface="宋体" panose="02010600030101010101" pitchFamily="2" charset="-122"/>
              </a:rPr>
              <a:t>To program the device or erase it, a programmer has to </a:t>
            </a:r>
            <a:r>
              <a:rPr lang="en-US" altLang="zh-CN" sz="1700" i="1" u="sng" dirty="0">
                <a:solidFill>
                  <a:srgbClr val="3333FF"/>
                </a:solidFill>
                <a:ea typeface="宋体" panose="02010600030101010101" pitchFamily="2" charset="-122"/>
              </a:rPr>
              <a:t>remove the device from the host circuit board</a:t>
            </a:r>
            <a:r>
              <a:rPr lang="en-US" altLang="zh-CN" sz="1700" dirty="0">
                <a:solidFill>
                  <a:srgbClr val="3333FF"/>
                </a:solidFill>
                <a:ea typeface="宋体" panose="02010600030101010101" pitchFamily="2" charset="-122"/>
              </a:rPr>
              <a:t> and put onto a special programming device.</a:t>
            </a:r>
          </a:p>
          <a:p>
            <a:pPr lvl="1" eaLnBrk="1" hangingPunct="1">
              <a:spcBef>
                <a:spcPct val="20000"/>
              </a:spcBef>
              <a:buClr>
                <a:schemeClr val="accent2"/>
              </a:buClr>
              <a:buSzPct val="70000"/>
              <a:buFont typeface="Wingdings" panose="05000000000000000000" pitchFamily="2" charset="2"/>
              <a:buChar char="q"/>
            </a:pPr>
            <a:r>
              <a:rPr lang="en-US" altLang="zh-CN" sz="1700" dirty="0">
                <a:solidFill>
                  <a:srgbClr val="3333FF"/>
                </a:solidFill>
                <a:ea typeface="宋体" panose="02010600030101010101" pitchFamily="2" charset="-122"/>
              </a:rPr>
              <a:t>As the structures on the device become smaller and the density increases, a larger percentage of the surface of the die is covered by metal. This make it </a:t>
            </a:r>
            <a:r>
              <a:rPr lang="en-US" altLang="zh-CN" sz="1700" i="1" u="sng" dirty="0">
                <a:solidFill>
                  <a:srgbClr val="3333FF"/>
                </a:solidFill>
                <a:ea typeface="宋体" panose="02010600030101010101" pitchFamily="2" charset="-122"/>
              </a:rPr>
              <a:t>difficult for the EPROM cells to absorb the UV light</a:t>
            </a:r>
            <a:r>
              <a:rPr lang="en-US" altLang="zh-CN" sz="1700" dirty="0">
                <a:solidFill>
                  <a:srgbClr val="3333FF"/>
                </a:solidFill>
                <a:ea typeface="宋体" panose="02010600030101010101" pitchFamily="2" charset="-122"/>
              </a:rPr>
              <a:t> and increases the required exposure time.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5">
            <a:extLst>
              <a:ext uri="{FF2B5EF4-FFF2-40B4-BE49-F238E27FC236}">
                <a16:creationId xmlns:a16="http://schemas.microsoft.com/office/drawing/2014/main" id="{D345C690-6F16-494C-A84D-951971F4AE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AB4E004-C022-4AB6-8F80-BDC5CDF69B26}" type="slidenum">
              <a:rPr lang="en-US" altLang="en-US" sz="1000" b="0">
                <a:solidFill>
                  <a:schemeClr val="tx1"/>
                </a:solidFill>
              </a:rPr>
              <a:pPr eaLnBrk="1" hangingPunct="1"/>
              <a:t>52</a:t>
            </a:fld>
            <a:endParaRPr lang="en-US" altLang="en-US" sz="1000" b="0">
              <a:solidFill>
                <a:schemeClr val="tx1"/>
              </a:solidFill>
            </a:endParaRPr>
          </a:p>
        </p:txBody>
      </p:sp>
      <p:sp>
        <p:nvSpPr>
          <p:cNvPr id="66564" name="Rectangle 2">
            <a:extLst>
              <a:ext uri="{FF2B5EF4-FFF2-40B4-BE49-F238E27FC236}">
                <a16:creationId xmlns:a16="http://schemas.microsoft.com/office/drawing/2014/main" id="{A45CAA03-D982-4960-BC6D-0F0301825FB1}"/>
              </a:ext>
            </a:extLst>
          </p:cNvPr>
          <p:cNvSpPr>
            <a:spLocks noGrp="1" noChangeArrowheads="1"/>
          </p:cNvSpPr>
          <p:nvPr>
            <p:ph type="title"/>
          </p:nvPr>
        </p:nvSpPr>
        <p:spPr>
          <a:xfrm>
            <a:off x="389165" y="378278"/>
            <a:ext cx="7772400" cy="736600"/>
          </a:xfrm>
        </p:spPr>
        <p:txBody>
          <a:bodyPr/>
          <a:lstStyle/>
          <a:p>
            <a:pPr eaLnBrk="1" hangingPunct="1"/>
            <a:r>
              <a:rPr lang="en-US" altLang="zh-CN" sz="4000" dirty="0">
                <a:solidFill>
                  <a:srgbClr val="008080"/>
                </a:solidFill>
                <a:ea typeface="宋体" panose="02010600030101010101" pitchFamily="2" charset="-122"/>
              </a:rPr>
              <a:t>EEPROM </a:t>
            </a:r>
          </a:p>
        </p:txBody>
      </p:sp>
      <p:sp>
        <p:nvSpPr>
          <p:cNvPr id="975875" name="Rectangle 3">
            <a:extLst>
              <a:ext uri="{FF2B5EF4-FFF2-40B4-BE49-F238E27FC236}">
                <a16:creationId xmlns:a16="http://schemas.microsoft.com/office/drawing/2014/main" id="{1AF98535-7D63-4CD4-9911-4CF74218B8D5}"/>
              </a:ext>
            </a:extLst>
          </p:cNvPr>
          <p:cNvSpPr>
            <a:spLocks noGrp="1" noChangeArrowheads="1"/>
          </p:cNvSpPr>
          <p:nvPr>
            <p:ph type="body" idx="1"/>
          </p:nvPr>
        </p:nvSpPr>
        <p:spPr>
          <a:xfrm>
            <a:off x="457200" y="1602922"/>
            <a:ext cx="8229600" cy="4191000"/>
          </a:xfrm>
        </p:spPr>
        <p:txBody>
          <a:bodyPr/>
          <a:lstStyle/>
          <a:p>
            <a:pPr marL="571500" indent="-571500" eaLnBrk="1" hangingPunct="1">
              <a:buFont typeface="Wingdings" panose="05000000000000000000" pitchFamily="2" charset="2"/>
              <a:buChar char="Ø"/>
              <a:defRPr/>
            </a:pPr>
            <a:r>
              <a:rPr lang="en-US" altLang="zh-CN" sz="2100" dirty="0">
                <a:solidFill>
                  <a:srgbClr val="3333FF"/>
                </a:solidFill>
                <a:ea typeface="SimSun" pitchFamily="2" charset="-122"/>
              </a:rPr>
              <a:t>EEPROM (Electrically Erasable PROM) overcomes the limitations of the PROM by electrically programming and erasing the chip onboard.</a:t>
            </a:r>
          </a:p>
          <a:p>
            <a:pPr marL="571500" indent="-571500" eaLnBrk="1" hangingPunct="1">
              <a:buFont typeface="Wingdings" panose="05000000000000000000" pitchFamily="2" charset="2"/>
              <a:buChar char="Ø"/>
              <a:defRPr/>
            </a:pPr>
            <a:r>
              <a:rPr lang="en-US" altLang="zh-CN" sz="2100" dirty="0">
                <a:solidFill>
                  <a:srgbClr val="3333FF"/>
                </a:solidFill>
                <a:ea typeface="SimSun" pitchFamily="2" charset="-122"/>
              </a:rPr>
              <a:t>The structure looks similar to the floating gate EPROM (FAMOS transistor, floating gate avalanche transistor) with some minor modifications (</a:t>
            </a:r>
            <a:r>
              <a:rPr lang="en-US" altLang="zh-CN" sz="2100" b="1" i="1" u="sng" dirty="0">
                <a:solidFill>
                  <a:srgbClr val="3333FF"/>
                </a:solidFill>
                <a:effectLst>
                  <a:outerShdw blurRad="38100" dist="38100" dir="2700000" algn="tl">
                    <a:srgbClr val="C0C0C0"/>
                  </a:outerShdw>
                </a:effectLst>
                <a:ea typeface="SimSun" pitchFamily="2" charset="-122"/>
              </a:rPr>
              <a:t>FLOTOX Transistor</a:t>
            </a:r>
            <a:r>
              <a:rPr lang="en-US" altLang="zh-CN" sz="2100" dirty="0">
                <a:solidFill>
                  <a:srgbClr val="3333FF"/>
                </a:solidFill>
                <a:ea typeface="SimSun" pitchFamily="2" charset="-122"/>
              </a:rPr>
              <a:t>) </a:t>
            </a:r>
            <a:r>
              <a:rPr lang="en-US" altLang="zh-CN" sz="2100" dirty="0">
                <a:solidFill>
                  <a:srgbClr val="3333FF"/>
                </a:solidFill>
                <a:ea typeface="SimSun" pitchFamily="2" charset="-122"/>
                <a:sym typeface="Wingdings" pitchFamily="2" charset="2"/>
              </a:rPr>
              <a:t> the insulating oxide layers surrounding this gate are very much thinner.</a:t>
            </a:r>
            <a:endParaRPr lang="en-US" altLang="zh-CN" sz="2100" dirty="0">
              <a:solidFill>
                <a:srgbClr val="3333FF"/>
              </a:solidFill>
              <a:ea typeface="SimSun" pitchFamily="2" charset="-122"/>
            </a:endParaRPr>
          </a:p>
          <a:p>
            <a:pPr marL="952500" lvl="1" indent="-495300" eaLnBrk="1" hangingPunct="1">
              <a:buFont typeface="Wingdings" panose="05000000000000000000" pitchFamily="2" charset="2"/>
              <a:buAutoNum type="arabicPeriod"/>
              <a:defRPr/>
            </a:pPr>
            <a:r>
              <a:rPr lang="en-US" altLang="zh-CN" sz="2100" b="1" u="sng" dirty="0">
                <a:solidFill>
                  <a:srgbClr val="008080"/>
                </a:solidFill>
                <a:ea typeface="SimSun" pitchFamily="2" charset="-122"/>
              </a:rPr>
              <a:t>Programming</a:t>
            </a:r>
            <a:r>
              <a:rPr lang="en-US" altLang="zh-CN" sz="2100" dirty="0">
                <a:solidFill>
                  <a:srgbClr val="3333FF"/>
                </a:solidFill>
                <a:ea typeface="SimSun" pitchFamily="2" charset="-122"/>
              </a:rPr>
              <a:t>: involves applying a </a:t>
            </a:r>
            <a:r>
              <a:rPr lang="en-US" altLang="zh-CN" sz="2100" dirty="0">
                <a:solidFill>
                  <a:srgbClr val="008080"/>
                </a:solidFill>
                <a:ea typeface="SimSun" pitchFamily="2" charset="-122"/>
              </a:rPr>
              <a:t>high voltage</a:t>
            </a:r>
          </a:p>
          <a:p>
            <a:pPr marL="952500" lvl="1" indent="-495300" eaLnBrk="1" hangingPunct="1">
              <a:buFont typeface="Wingdings" panose="05000000000000000000" pitchFamily="2" charset="2"/>
              <a:buAutoNum type="arabicPeriod"/>
              <a:defRPr/>
            </a:pPr>
            <a:r>
              <a:rPr lang="en-US" altLang="zh-CN" sz="2100" b="1" u="sng" dirty="0">
                <a:solidFill>
                  <a:srgbClr val="FF0000"/>
                </a:solidFill>
                <a:ea typeface="SimSun" pitchFamily="2" charset="-122"/>
              </a:rPr>
              <a:t>Erasing</a:t>
            </a:r>
            <a:r>
              <a:rPr lang="en-US" altLang="zh-CN" sz="2100" dirty="0">
                <a:solidFill>
                  <a:srgbClr val="3333FF"/>
                </a:solidFill>
                <a:ea typeface="SimSun" pitchFamily="2" charset="-122"/>
              </a:rPr>
              <a:t>: involves applying a </a:t>
            </a:r>
            <a:r>
              <a:rPr lang="en-US" altLang="zh-CN" sz="2100" dirty="0">
                <a:solidFill>
                  <a:srgbClr val="FF0000"/>
                </a:solidFill>
                <a:ea typeface="SimSun" pitchFamily="2" charset="-122"/>
              </a:rPr>
              <a:t>reverse</a:t>
            </a:r>
            <a:r>
              <a:rPr lang="en-US" altLang="zh-CN" sz="2100" dirty="0">
                <a:solidFill>
                  <a:srgbClr val="3333FF"/>
                </a:solidFill>
                <a:ea typeface="SimSun" pitchFamily="2" charset="-122"/>
              </a:rPr>
              <a:t> </a:t>
            </a:r>
            <a:r>
              <a:rPr lang="en-US" altLang="zh-CN" sz="2100" dirty="0">
                <a:solidFill>
                  <a:srgbClr val="FF0000"/>
                </a:solidFill>
                <a:ea typeface="SimSun" pitchFamily="2" charset="-122"/>
              </a:rPr>
              <a:t>high voltage </a:t>
            </a:r>
            <a:r>
              <a:rPr lang="en-US" altLang="zh-CN" sz="2100" dirty="0">
                <a:solidFill>
                  <a:srgbClr val="3333FF"/>
                </a:solidFill>
                <a:ea typeface="SimSun" pitchFamily="2" charset="-122"/>
              </a:rPr>
              <a:t>which causes a removal of trapped charge (tunneling)</a:t>
            </a:r>
            <a:endParaRPr lang="en-US" altLang="zh-CN" sz="2000" dirty="0">
              <a:solidFill>
                <a:srgbClr val="3333FF"/>
              </a:solidFill>
              <a:ea typeface="SimSun"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007941B-5CFA-4138-8DD1-31A250DC2DEF}"/>
              </a:ext>
            </a:extLst>
          </p:cNvPr>
          <p:cNvSpPr>
            <a:spLocks noGrp="1" noChangeArrowheads="1"/>
          </p:cNvSpPr>
          <p:nvPr>
            <p:ph type="title"/>
          </p:nvPr>
        </p:nvSpPr>
        <p:spPr>
          <a:xfrm>
            <a:off x="457200" y="381000"/>
            <a:ext cx="7772400" cy="762000"/>
          </a:xfrm>
        </p:spPr>
        <p:txBody>
          <a:bodyPr/>
          <a:lstStyle/>
          <a:p>
            <a:pPr>
              <a:defRPr/>
            </a:pPr>
            <a:r>
              <a:rPr lang="en-US" dirty="0">
                <a:solidFill>
                  <a:schemeClr val="accent6"/>
                </a:solidFill>
              </a:rPr>
              <a:t>FLOTOX EEPROM</a:t>
            </a:r>
          </a:p>
        </p:txBody>
      </p:sp>
      <p:sp>
        <p:nvSpPr>
          <p:cNvPr id="67587" name="Freeform 3">
            <a:extLst>
              <a:ext uri="{FF2B5EF4-FFF2-40B4-BE49-F238E27FC236}">
                <a16:creationId xmlns:a16="http://schemas.microsoft.com/office/drawing/2014/main" id="{2CA77ADB-28F0-4E80-96F3-48C815FBAEBB}"/>
              </a:ext>
            </a:extLst>
          </p:cNvPr>
          <p:cNvSpPr>
            <a:spLocks/>
          </p:cNvSpPr>
          <p:nvPr/>
        </p:nvSpPr>
        <p:spPr bwMode="auto">
          <a:xfrm>
            <a:off x="3424238" y="3522663"/>
            <a:ext cx="1604962" cy="388937"/>
          </a:xfrm>
          <a:custGeom>
            <a:avLst/>
            <a:gdLst>
              <a:gd name="T0" fmla="*/ 2147483647 w 251"/>
              <a:gd name="T1" fmla="*/ 0 h 61"/>
              <a:gd name="T2" fmla="*/ 2147483647 w 251"/>
              <a:gd name="T3" fmla="*/ 2147483647 h 61"/>
              <a:gd name="T4" fmla="*/ 2147483647 w 251"/>
              <a:gd name="T5" fmla="*/ 2147483647 h 61"/>
              <a:gd name="T6" fmla="*/ 2147483647 w 251"/>
              <a:gd name="T7" fmla="*/ 2147483647 h 61"/>
              <a:gd name="T8" fmla="*/ 0 60000 65536"/>
              <a:gd name="T9" fmla="*/ 0 60000 65536"/>
              <a:gd name="T10" fmla="*/ 0 60000 65536"/>
              <a:gd name="T11" fmla="*/ 0 60000 65536"/>
              <a:gd name="T12" fmla="*/ 0 w 251"/>
              <a:gd name="T13" fmla="*/ 0 h 61"/>
              <a:gd name="T14" fmla="*/ 251 w 251"/>
              <a:gd name="T15" fmla="*/ 61 h 61"/>
            </a:gdLst>
            <a:ahLst/>
            <a:cxnLst>
              <a:cxn ang="T8">
                <a:pos x="T0" y="T1"/>
              </a:cxn>
              <a:cxn ang="T9">
                <a:pos x="T2" y="T3"/>
              </a:cxn>
              <a:cxn ang="T10">
                <a:pos x="T4" y="T5"/>
              </a:cxn>
              <a:cxn ang="T11">
                <a:pos x="T6" y="T7"/>
              </a:cxn>
            </a:cxnLst>
            <a:rect l="T12" t="T13" r="T14" b="T15"/>
            <a:pathLst>
              <a:path w="251" h="61">
                <a:moveTo>
                  <a:pt x="3" y="0"/>
                </a:moveTo>
                <a:cubicBezTo>
                  <a:pt x="3" y="16"/>
                  <a:pt x="3" y="16"/>
                  <a:pt x="3" y="16"/>
                </a:cubicBezTo>
                <a:cubicBezTo>
                  <a:pt x="3" y="16"/>
                  <a:pt x="0" y="58"/>
                  <a:pt x="67" y="58"/>
                </a:cubicBezTo>
                <a:cubicBezTo>
                  <a:pt x="67" y="58"/>
                  <a:pt x="235" y="61"/>
                  <a:pt x="251" y="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88" name="Freeform 4">
            <a:extLst>
              <a:ext uri="{FF2B5EF4-FFF2-40B4-BE49-F238E27FC236}">
                <a16:creationId xmlns:a16="http://schemas.microsoft.com/office/drawing/2014/main" id="{BB0D0B49-F876-4EB9-8E70-E925A7517F6C}"/>
              </a:ext>
            </a:extLst>
          </p:cNvPr>
          <p:cNvSpPr>
            <a:spLocks/>
          </p:cNvSpPr>
          <p:nvPr/>
        </p:nvSpPr>
        <p:spPr bwMode="auto">
          <a:xfrm>
            <a:off x="330200" y="2403475"/>
            <a:ext cx="4699000" cy="1119188"/>
          </a:xfrm>
          <a:custGeom>
            <a:avLst/>
            <a:gdLst>
              <a:gd name="T0" fmla="*/ 2147483647 w 735"/>
              <a:gd name="T1" fmla="*/ 2147483647 h 175"/>
              <a:gd name="T2" fmla="*/ 2147483647 w 735"/>
              <a:gd name="T3" fmla="*/ 2147483647 h 175"/>
              <a:gd name="T4" fmla="*/ 2147483647 w 735"/>
              <a:gd name="T5" fmla="*/ 2147483647 h 175"/>
              <a:gd name="T6" fmla="*/ 0 w 735"/>
              <a:gd name="T7" fmla="*/ 2147483647 h 175"/>
              <a:gd name="T8" fmla="*/ 0 w 735"/>
              <a:gd name="T9" fmla="*/ 2147483647 h 175"/>
              <a:gd name="T10" fmla="*/ 2147483647 w 735"/>
              <a:gd name="T11" fmla="*/ 2147483647 h 175"/>
              <a:gd name="T12" fmla="*/ 2147483647 w 735"/>
              <a:gd name="T13" fmla="*/ 2147483647 h 175"/>
              <a:gd name="T14" fmla="*/ 2147483647 w 735"/>
              <a:gd name="T15" fmla="*/ 2147483647 h 175"/>
              <a:gd name="T16" fmla="*/ 2147483647 w 735"/>
              <a:gd name="T17" fmla="*/ 2147483647 h 175"/>
              <a:gd name="T18" fmla="*/ 2147483647 w 735"/>
              <a:gd name="T19" fmla="*/ 2147483647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
              <a:gd name="T31" fmla="*/ 0 h 175"/>
              <a:gd name="T32" fmla="*/ 735 w 735"/>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 h="175">
                <a:moveTo>
                  <a:pt x="605" y="48"/>
                </a:moveTo>
                <a:cubicBezTo>
                  <a:pt x="735" y="39"/>
                  <a:pt x="735" y="39"/>
                  <a:pt x="735" y="39"/>
                </a:cubicBezTo>
                <a:cubicBezTo>
                  <a:pt x="735" y="175"/>
                  <a:pt x="735" y="175"/>
                  <a:pt x="735" y="175"/>
                </a:cubicBezTo>
                <a:cubicBezTo>
                  <a:pt x="0" y="175"/>
                  <a:pt x="0" y="175"/>
                  <a:pt x="0" y="175"/>
                </a:cubicBezTo>
                <a:cubicBezTo>
                  <a:pt x="0" y="47"/>
                  <a:pt x="0" y="47"/>
                  <a:pt x="0" y="47"/>
                </a:cubicBezTo>
                <a:cubicBezTo>
                  <a:pt x="26" y="47"/>
                  <a:pt x="26" y="47"/>
                  <a:pt x="26" y="47"/>
                </a:cubicBezTo>
                <a:cubicBezTo>
                  <a:pt x="26" y="47"/>
                  <a:pt x="99" y="47"/>
                  <a:pt x="140" y="34"/>
                </a:cubicBezTo>
                <a:cubicBezTo>
                  <a:pt x="140" y="34"/>
                  <a:pt x="244" y="0"/>
                  <a:pt x="363" y="4"/>
                </a:cubicBezTo>
                <a:cubicBezTo>
                  <a:pt x="363" y="4"/>
                  <a:pt x="471" y="4"/>
                  <a:pt x="559" y="43"/>
                </a:cubicBezTo>
                <a:cubicBezTo>
                  <a:pt x="559" y="43"/>
                  <a:pt x="585" y="50"/>
                  <a:pt x="605" y="48"/>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89" name="Rectangle 5">
            <a:extLst>
              <a:ext uri="{FF2B5EF4-FFF2-40B4-BE49-F238E27FC236}">
                <a16:creationId xmlns:a16="http://schemas.microsoft.com/office/drawing/2014/main" id="{543CD20D-5044-43C5-B516-3B1EF6AE2741}"/>
              </a:ext>
            </a:extLst>
          </p:cNvPr>
          <p:cNvSpPr>
            <a:spLocks noChangeArrowheads="1"/>
          </p:cNvSpPr>
          <p:nvPr/>
        </p:nvSpPr>
        <p:spPr bwMode="auto">
          <a:xfrm>
            <a:off x="1762125" y="2652713"/>
            <a:ext cx="2039938" cy="2047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7590" name="Freeform 6">
            <a:extLst>
              <a:ext uri="{FF2B5EF4-FFF2-40B4-BE49-F238E27FC236}">
                <a16:creationId xmlns:a16="http://schemas.microsoft.com/office/drawing/2014/main" id="{F178DAB1-21EE-418D-B16A-2B75A0910C5A}"/>
              </a:ext>
            </a:extLst>
          </p:cNvPr>
          <p:cNvSpPr>
            <a:spLocks/>
          </p:cNvSpPr>
          <p:nvPr/>
        </p:nvSpPr>
        <p:spPr bwMode="auto">
          <a:xfrm>
            <a:off x="496888" y="2678113"/>
            <a:ext cx="395287" cy="844550"/>
          </a:xfrm>
          <a:custGeom>
            <a:avLst/>
            <a:gdLst>
              <a:gd name="T0" fmla="*/ 2147483647 w 62"/>
              <a:gd name="T1" fmla="*/ 2147483647 h 132"/>
              <a:gd name="T2" fmla="*/ 0 w 62"/>
              <a:gd name="T3" fmla="*/ 2147483647 h 132"/>
              <a:gd name="T4" fmla="*/ 2147483647 w 62"/>
              <a:gd name="T5" fmla="*/ 2147483647 h 132"/>
              <a:gd name="T6" fmla="*/ 2147483647 w 62"/>
              <a:gd name="T7" fmla="*/ 0 h 132"/>
              <a:gd name="T8" fmla="*/ 2147483647 w 62"/>
              <a:gd name="T9" fmla="*/ 2147483647 h 132"/>
              <a:gd name="T10" fmla="*/ 2147483647 w 62"/>
              <a:gd name="T11" fmla="*/ 2147483647 h 132"/>
              <a:gd name="T12" fmla="*/ 0 60000 65536"/>
              <a:gd name="T13" fmla="*/ 0 60000 65536"/>
              <a:gd name="T14" fmla="*/ 0 60000 65536"/>
              <a:gd name="T15" fmla="*/ 0 60000 65536"/>
              <a:gd name="T16" fmla="*/ 0 60000 65536"/>
              <a:gd name="T17" fmla="*/ 0 60000 65536"/>
              <a:gd name="T18" fmla="*/ 0 w 62"/>
              <a:gd name="T19" fmla="*/ 0 h 132"/>
              <a:gd name="T20" fmla="*/ 62 w 62"/>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62" h="132">
                <a:moveTo>
                  <a:pt x="12" y="132"/>
                </a:moveTo>
                <a:cubicBezTo>
                  <a:pt x="0" y="4"/>
                  <a:pt x="0" y="4"/>
                  <a:pt x="0" y="4"/>
                </a:cubicBezTo>
                <a:cubicBezTo>
                  <a:pt x="0" y="4"/>
                  <a:pt x="13" y="4"/>
                  <a:pt x="30" y="3"/>
                </a:cubicBezTo>
                <a:cubicBezTo>
                  <a:pt x="62" y="0"/>
                  <a:pt x="62" y="0"/>
                  <a:pt x="62" y="0"/>
                </a:cubicBezTo>
                <a:cubicBezTo>
                  <a:pt x="50" y="132"/>
                  <a:pt x="50" y="132"/>
                  <a:pt x="50" y="132"/>
                </a:cubicBezTo>
                <a:lnTo>
                  <a:pt x="12" y="13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91" name="Freeform 7">
            <a:extLst>
              <a:ext uri="{FF2B5EF4-FFF2-40B4-BE49-F238E27FC236}">
                <a16:creationId xmlns:a16="http://schemas.microsoft.com/office/drawing/2014/main" id="{9EC39E14-3EB3-450B-AA48-90D26656F6AB}"/>
              </a:ext>
            </a:extLst>
          </p:cNvPr>
          <p:cNvSpPr>
            <a:spLocks/>
          </p:cNvSpPr>
          <p:nvPr/>
        </p:nvSpPr>
        <p:spPr bwMode="auto">
          <a:xfrm>
            <a:off x="4427538" y="2665413"/>
            <a:ext cx="396875" cy="857250"/>
          </a:xfrm>
          <a:custGeom>
            <a:avLst/>
            <a:gdLst>
              <a:gd name="T0" fmla="*/ 2147483647 w 250"/>
              <a:gd name="T1" fmla="*/ 2147483647 h 540"/>
              <a:gd name="T2" fmla="*/ 2147483647 w 250"/>
              <a:gd name="T3" fmla="*/ 0 h 540"/>
              <a:gd name="T4" fmla="*/ 0 w 250"/>
              <a:gd name="T5" fmla="*/ 2147483647 h 540"/>
              <a:gd name="T6" fmla="*/ 2147483647 w 250"/>
              <a:gd name="T7" fmla="*/ 2147483647 h 540"/>
              <a:gd name="T8" fmla="*/ 2147483647 w 250"/>
              <a:gd name="T9" fmla="*/ 2147483647 h 540"/>
              <a:gd name="T10" fmla="*/ 0 60000 65536"/>
              <a:gd name="T11" fmla="*/ 0 60000 65536"/>
              <a:gd name="T12" fmla="*/ 0 60000 65536"/>
              <a:gd name="T13" fmla="*/ 0 60000 65536"/>
              <a:gd name="T14" fmla="*/ 0 60000 65536"/>
              <a:gd name="T15" fmla="*/ 0 w 250"/>
              <a:gd name="T16" fmla="*/ 0 h 540"/>
              <a:gd name="T17" fmla="*/ 250 w 250"/>
              <a:gd name="T18" fmla="*/ 540 h 540"/>
            </a:gdLst>
            <a:ahLst/>
            <a:cxnLst>
              <a:cxn ang="T10">
                <a:pos x="T0" y="T1"/>
              </a:cxn>
              <a:cxn ang="T11">
                <a:pos x="T2" y="T3"/>
              </a:cxn>
              <a:cxn ang="T12">
                <a:pos x="T4" y="T5"/>
              </a:cxn>
              <a:cxn ang="T13">
                <a:pos x="T6" y="T7"/>
              </a:cxn>
              <a:cxn ang="T14">
                <a:pos x="T8" y="T9"/>
              </a:cxn>
            </a:cxnLst>
            <a:rect l="T15" t="T16" r="T17" b="T18"/>
            <a:pathLst>
              <a:path w="250" h="540">
                <a:moveTo>
                  <a:pt x="206" y="540"/>
                </a:moveTo>
                <a:lnTo>
                  <a:pt x="250" y="0"/>
                </a:lnTo>
                <a:lnTo>
                  <a:pt x="0" y="8"/>
                </a:lnTo>
                <a:lnTo>
                  <a:pt x="49" y="540"/>
                </a:lnTo>
                <a:lnTo>
                  <a:pt x="206" y="5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92" name="Rectangle 8">
            <a:extLst>
              <a:ext uri="{FF2B5EF4-FFF2-40B4-BE49-F238E27FC236}">
                <a16:creationId xmlns:a16="http://schemas.microsoft.com/office/drawing/2014/main" id="{986127BA-8101-4142-B88A-2A4A9FAF186E}"/>
              </a:ext>
            </a:extLst>
          </p:cNvPr>
          <p:cNvSpPr>
            <a:spLocks noChangeArrowheads="1"/>
          </p:cNvSpPr>
          <p:nvPr/>
        </p:nvSpPr>
        <p:spPr bwMode="auto">
          <a:xfrm>
            <a:off x="727075" y="1939925"/>
            <a:ext cx="12652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Floating gate</a:t>
            </a:r>
            <a:endParaRPr lang="en-US" altLang="zh-CN" sz="2400" i="1">
              <a:solidFill>
                <a:schemeClr val="tx1"/>
              </a:solidFill>
              <a:ea typeface="宋体" panose="02010600030101010101" pitchFamily="2" charset="-122"/>
            </a:endParaRPr>
          </a:p>
        </p:txBody>
      </p:sp>
      <p:sp>
        <p:nvSpPr>
          <p:cNvPr id="67593" name="Rectangle 9">
            <a:extLst>
              <a:ext uri="{FF2B5EF4-FFF2-40B4-BE49-F238E27FC236}">
                <a16:creationId xmlns:a16="http://schemas.microsoft.com/office/drawing/2014/main" id="{5008D19B-6772-4B33-80E4-9EE049F43274}"/>
              </a:ext>
            </a:extLst>
          </p:cNvPr>
          <p:cNvSpPr>
            <a:spLocks noChangeArrowheads="1"/>
          </p:cNvSpPr>
          <p:nvPr/>
        </p:nvSpPr>
        <p:spPr bwMode="auto">
          <a:xfrm>
            <a:off x="425450" y="2384425"/>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Source</a:t>
            </a:r>
            <a:endParaRPr lang="en-US" altLang="zh-CN" sz="2400" i="1">
              <a:solidFill>
                <a:schemeClr val="tx1"/>
              </a:solidFill>
              <a:ea typeface="宋体" panose="02010600030101010101" pitchFamily="2" charset="-122"/>
            </a:endParaRPr>
          </a:p>
        </p:txBody>
      </p:sp>
      <p:sp>
        <p:nvSpPr>
          <p:cNvPr id="67594" name="Rectangle 10">
            <a:extLst>
              <a:ext uri="{FF2B5EF4-FFF2-40B4-BE49-F238E27FC236}">
                <a16:creationId xmlns:a16="http://schemas.microsoft.com/office/drawing/2014/main" id="{D795408A-31EB-47B7-85F5-F75BC804315D}"/>
              </a:ext>
            </a:extLst>
          </p:cNvPr>
          <p:cNvSpPr>
            <a:spLocks noChangeArrowheads="1"/>
          </p:cNvSpPr>
          <p:nvPr/>
        </p:nvSpPr>
        <p:spPr bwMode="auto">
          <a:xfrm>
            <a:off x="2286000" y="3751263"/>
            <a:ext cx="936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Substrate</a:t>
            </a:r>
            <a:endParaRPr lang="en-US" altLang="zh-CN" sz="2400" i="1">
              <a:solidFill>
                <a:schemeClr val="tx1"/>
              </a:solidFill>
              <a:ea typeface="宋体" panose="02010600030101010101" pitchFamily="2" charset="-122"/>
            </a:endParaRPr>
          </a:p>
        </p:txBody>
      </p:sp>
      <p:sp>
        <p:nvSpPr>
          <p:cNvPr id="67595" name="Rectangle 11">
            <a:extLst>
              <a:ext uri="{FF2B5EF4-FFF2-40B4-BE49-F238E27FC236}">
                <a16:creationId xmlns:a16="http://schemas.microsoft.com/office/drawing/2014/main" id="{14EEF040-24F4-471D-A676-BA2FE55998A0}"/>
              </a:ext>
            </a:extLst>
          </p:cNvPr>
          <p:cNvSpPr>
            <a:spLocks noChangeArrowheads="1"/>
          </p:cNvSpPr>
          <p:nvPr/>
        </p:nvSpPr>
        <p:spPr bwMode="auto">
          <a:xfrm>
            <a:off x="2649538" y="3981450"/>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p</a:t>
            </a:r>
            <a:endParaRPr lang="en-US" altLang="zh-CN" sz="2400" i="1">
              <a:solidFill>
                <a:schemeClr val="tx1"/>
              </a:solidFill>
              <a:ea typeface="宋体" panose="02010600030101010101" pitchFamily="2" charset="-122"/>
            </a:endParaRPr>
          </a:p>
        </p:txBody>
      </p:sp>
      <p:sp>
        <p:nvSpPr>
          <p:cNvPr id="67596" name="Rectangle 12">
            <a:extLst>
              <a:ext uri="{FF2B5EF4-FFF2-40B4-BE49-F238E27FC236}">
                <a16:creationId xmlns:a16="http://schemas.microsoft.com/office/drawing/2014/main" id="{2A896A5A-BB77-4345-85D7-629721E3FEF6}"/>
              </a:ext>
            </a:extLst>
          </p:cNvPr>
          <p:cNvSpPr>
            <a:spLocks noChangeArrowheads="1"/>
          </p:cNvSpPr>
          <p:nvPr/>
        </p:nvSpPr>
        <p:spPr bwMode="auto">
          <a:xfrm>
            <a:off x="3630613" y="1900238"/>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Gate</a:t>
            </a:r>
            <a:endParaRPr lang="en-US" altLang="zh-CN" sz="2400" i="1">
              <a:solidFill>
                <a:schemeClr val="tx1"/>
              </a:solidFill>
              <a:ea typeface="宋体" panose="02010600030101010101" pitchFamily="2" charset="-122"/>
            </a:endParaRPr>
          </a:p>
        </p:txBody>
      </p:sp>
      <p:sp>
        <p:nvSpPr>
          <p:cNvPr id="67597" name="Line 13">
            <a:extLst>
              <a:ext uri="{FF2B5EF4-FFF2-40B4-BE49-F238E27FC236}">
                <a16:creationId xmlns:a16="http://schemas.microsoft.com/office/drawing/2014/main" id="{596238B8-3277-4AFD-A392-D30C43679803}"/>
              </a:ext>
            </a:extLst>
          </p:cNvPr>
          <p:cNvSpPr>
            <a:spLocks noChangeShapeType="1"/>
          </p:cNvSpPr>
          <p:nvPr/>
        </p:nvSpPr>
        <p:spPr bwMode="auto">
          <a:xfrm flipH="1" flipV="1">
            <a:off x="1295400" y="2263775"/>
            <a:ext cx="390525" cy="874713"/>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Freeform 14">
            <a:extLst>
              <a:ext uri="{FF2B5EF4-FFF2-40B4-BE49-F238E27FC236}">
                <a16:creationId xmlns:a16="http://schemas.microsoft.com/office/drawing/2014/main" id="{109F3FF5-5A2A-48CD-91FD-34149B18F36D}"/>
              </a:ext>
            </a:extLst>
          </p:cNvPr>
          <p:cNvSpPr>
            <a:spLocks/>
          </p:cNvSpPr>
          <p:nvPr/>
        </p:nvSpPr>
        <p:spPr bwMode="auto">
          <a:xfrm>
            <a:off x="1635125" y="3094038"/>
            <a:ext cx="88900" cy="127000"/>
          </a:xfrm>
          <a:custGeom>
            <a:avLst/>
            <a:gdLst>
              <a:gd name="T0" fmla="*/ 2147483647 w 14"/>
              <a:gd name="T1" fmla="*/ 2147483647 h 20"/>
              <a:gd name="T2" fmla="*/ 2147483647 w 14"/>
              <a:gd name="T3" fmla="*/ 0 h 20"/>
              <a:gd name="T4" fmla="*/ 2147483647 w 14"/>
              <a:gd name="T5" fmla="*/ 0 h 20"/>
              <a:gd name="T6" fmla="*/ 2147483647 w 14"/>
              <a:gd name="T7" fmla="*/ 2147483647 h 20"/>
              <a:gd name="T8" fmla="*/ 2147483647 w 14"/>
              <a:gd name="T9" fmla="*/ 2147483647 h 20"/>
              <a:gd name="T10" fmla="*/ 2147483647 w 14"/>
              <a:gd name="T11" fmla="*/ 2147483647 h 20"/>
              <a:gd name="T12" fmla="*/ 0 w 14"/>
              <a:gd name="T13" fmla="*/ 2147483647 h 20"/>
              <a:gd name="T14" fmla="*/ 0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5"/>
                </a:moveTo>
                <a:cubicBezTo>
                  <a:pt x="11" y="0"/>
                  <a:pt x="11" y="0"/>
                  <a:pt x="11" y="0"/>
                </a:cubicBezTo>
                <a:cubicBezTo>
                  <a:pt x="11" y="0"/>
                  <a:pt x="11" y="0"/>
                  <a:pt x="11" y="0"/>
                </a:cubicBezTo>
                <a:cubicBezTo>
                  <a:pt x="12" y="10"/>
                  <a:pt x="12" y="10"/>
                  <a:pt x="12" y="10"/>
                </a:cubicBezTo>
                <a:cubicBezTo>
                  <a:pt x="12" y="13"/>
                  <a:pt x="13" y="16"/>
                  <a:pt x="14" y="20"/>
                </a:cubicBezTo>
                <a:cubicBezTo>
                  <a:pt x="12" y="17"/>
                  <a:pt x="10" y="14"/>
                  <a:pt x="8" y="12"/>
                </a:cubicBezTo>
                <a:cubicBezTo>
                  <a:pt x="0" y="5"/>
                  <a:pt x="0" y="5"/>
                  <a:pt x="0" y="5"/>
                </a:cubicBezTo>
                <a:cubicBezTo>
                  <a:pt x="0" y="4"/>
                  <a:pt x="0" y="4"/>
                  <a:pt x="0" y="4"/>
                </a:cubicBezTo>
                <a:lnTo>
                  <a:pt x="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99" name="Line 15">
            <a:extLst>
              <a:ext uri="{FF2B5EF4-FFF2-40B4-BE49-F238E27FC236}">
                <a16:creationId xmlns:a16="http://schemas.microsoft.com/office/drawing/2014/main" id="{FB989C54-F720-4039-BAEB-8971F5E1415D}"/>
              </a:ext>
            </a:extLst>
          </p:cNvPr>
          <p:cNvSpPr>
            <a:spLocks noChangeShapeType="1"/>
          </p:cNvSpPr>
          <p:nvPr/>
        </p:nvSpPr>
        <p:spPr bwMode="auto">
          <a:xfrm flipV="1">
            <a:off x="3546475" y="2160588"/>
            <a:ext cx="268288" cy="4159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Freeform 16">
            <a:extLst>
              <a:ext uri="{FF2B5EF4-FFF2-40B4-BE49-F238E27FC236}">
                <a16:creationId xmlns:a16="http://schemas.microsoft.com/office/drawing/2014/main" id="{8BF2FA17-34E6-417B-9C73-84192E06B81F}"/>
              </a:ext>
            </a:extLst>
          </p:cNvPr>
          <p:cNvSpPr>
            <a:spLocks/>
          </p:cNvSpPr>
          <p:nvPr/>
        </p:nvSpPr>
        <p:spPr bwMode="auto">
          <a:xfrm>
            <a:off x="3495675" y="2532063"/>
            <a:ext cx="95250" cy="120650"/>
          </a:xfrm>
          <a:custGeom>
            <a:avLst/>
            <a:gdLst>
              <a:gd name="T0" fmla="*/ 2147483647 w 15"/>
              <a:gd name="T1" fmla="*/ 2147483647 h 19"/>
              <a:gd name="T2" fmla="*/ 2147483647 w 15"/>
              <a:gd name="T3" fmla="*/ 2147483647 h 19"/>
              <a:gd name="T4" fmla="*/ 2147483647 w 15"/>
              <a:gd name="T5" fmla="*/ 2147483647 h 19"/>
              <a:gd name="T6" fmla="*/ 2147483647 w 15"/>
              <a:gd name="T7" fmla="*/ 2147483647 h 19"/>
              <a:gd name="T8" fmla="*/ 0 w 15"/>
              <a:gd name="T9" fmla="*/ 2147483647 h 19"/>
              <a:gd name="T10" fmla="*/ 2147483647 w 15"/>
              <a:gd name="T11" fmla="*/ 2147483647 h 19"/>
              <a:gd name="T12" fmla="*/ 2147483647 w 15"/>
              <a:gd name="T13" fmla="*/ 0 h 19"/>
              <a:gd name="T14" fmla="*/ 2147483647 w 15"/>
              <a:gd name="T15" fmla="*/ 0 h 19"/>
              <a:gd name="T16" fmla="*/ 2147483647 w 15"/>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9"/>
              <a:gd name="T29" fmla="*/ 15 w 1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9">
                <a:moveTo>
                  <a:pt x="9" y="6"/>
                </a:moveTo>
                <a:cubicBezTo>
                  <a:pt x="15" y="6"/>
                  <a:pt x="15" y="6"/>
                  <a:pt x="15" y="6"/>
                </a:cubicBezTo>
                <a:cubicBezTo>
                  <a:pt x="15" y="6"/>
                  <a:pt x="15" y="6"/>
                  <a:pt x="15" y="6"/>
                </a:cubicBezTo>
                <a:cubicBezTo>
                  <a:pt x="7" y="12"/>
                  <a:pt x="7" y="12"/>
                  <a:pt x="7" y="12"/>
                </a:cubicBezTo>
                <a:cubicBezTo>
                  <a:pt x="5" y="14"/>
                  <a:pt x="3" y="17"/>
                  <a:pt x="0" y="19"/>
                </a:cubicBezTo>
                <a:cubicBezTo>
                  <a:pt x="1" y="16"/>
                  <a:pt x="2" y="13"/>
                  <a:pt x="4" y="10"/>
                </a:cubicBezTo>
                <a:cubicBezTo>
                  <a:pt x="6" y="0"/>
                  <a:pt x="6" y="0"/>
                  <a:pt x="6" y="0"/>
                </a:cubicBezTo>
                <a:cubicBezTo>
                  <a:pt x="6" y="0"/>
                  <a:pt x="6" y="0"/>
                  <a:pt x="6" y="0"/>
                </a:cubicBez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01" name="Rectangle 17">
            <a:extLst>
              <a:ext uri="{FF2B5EF4-FFF2-40B4-BE49-F238E27FC236}">
                <a16:creationId xmlns:a16="http://schemas.microsoft.com/office/drawing/2014/main" id="{DE46F812-0A1D-4913-9AF0-6159BB9AB3BF}"/>
              </a:ext>
            </a:extLst>
          </p:cNvPr>
          <p:cNvSpPr>
            <a:spLocks noChangeArrowheads="1"/>
          </p:cNvSpPr>
          <p:nvPr/>
        </p:nvSpPr>
        <p:spPr bwMode="auto">
          <a:xfrm>
            <a:off x="4357688" y="2333625"/>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Drain</a:t>
            </a:r>
            <a:endParaRPr lang="en-US" altLang="zh-CN" sz="2400" i="1">
              <a:solidFill>
                <a:schemeClr val="tx1"/>
              </a:solidFill>
              <a:ea typeface="宋体" panose="02010600030101010101" pitchFamily="2" charset="-122"/>
            </a:endParaRPr>
          </a:p>
        </p:txBody>
      </p:sp>
      <p:sp>
        <p:nvSpPr>
          <p:cNvPr id="67602" name="Rectangle 18">
            <a:extLst>
              <a:ext uri="{FF2B5EF4-FFF2-40B4-BE49-F238E27FC236}">
                <a16:creationId xmlns:a16="http://schemas.microsoft.com/office/drawing/2014/main" id="{5C60A1F4-0146-4710-8A45-CDBAED2E010A}"/>
              </a:ext>
            </a:extLst>
          </p:cNvPr>
          <p:cNvSpPr>
            <a:spLocks noChangeArrowheads="1"/>
          </p:cNvSpPr>
          <p:nvPr/>
        </p:nvSpPr>
        <p:spPr bwMode="auto">
          <a:xfrm>
            <a:off x="1049338" y="3630613"/>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67603" name="Rectangle 19">
            <a:extLst>
              <a:ext uri="{FF2B5EF4-FFF2-40B4-BE49-F238E27FC236}">
                <a16:creationId xmlns:a16="http://schemas.microsoft.com/office/drawing/2014/main" id="{9D17FAD6-E70F-4AB1-B247-47E819B3B684}"/>
              </a:ext>
            </a:extLst>
          </p:cNvPr>
          <p:cNvSpPr>
            <a:spLocks noChangeArrowheads="1"/>
          </p:cNvSpPr>
          <p:nvPr/>
        </p:nvSpPr>
        <p:spPr bwMode="auto">
          <a:xfrm>
            <a:off x="1163638" y="3621088"/>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b="0">
                <a:solidFill>
                  <a:srgbClr val="000000"/>
                </a:solidFill>
                <a:latin typeface="MathematicalPi 1" pitchFamily="82" charset="0"/>
                <a:ea typeface="宋体" panose="02010600030101010101" pitchFamily="2" charset="-122"/>
              </a:rPr>
              <a:t>1</a:t>
            </a:r>
            <a:endParaRPr lang="en-US" altLang="zh-CN" sz="2400" i="1">
              <a:solidFill>
                <a:schemeClr val="tx1"/>
              </a:solidFill>
              <a:ea typeface="宋体" panose="02010600030101010101" pitchFamily="2" charset="-122"/>
            </a:endParaRPr>
          </a:p>
        </p:txBody>
      </p:sp>
      <p:sp>
        <p:nvSpPr>
          <p:cNvPr id="67604" name="Rectangle 20">
            <a:extLst>
              <a:ext uri="{FF2B5EF4-FFF2-40B4-BE49-F238E27FC236}">
                <a16:creationId xmlns:a16="http://schemas.microsoft.com/office/drawing/2014/main" id="{394CAA77-6DD2-4DDB-B361-393C7287D794}"/>
              </a:ext>
            </a:extLst>
          </p:cNvPr>
          <p:cNvSpPr>
            <a:spLocks noChangeArrowheads="1"/>
          </p:cNvSpPr>
          <p:nvPr/>
        </p:nvSpPr>
        <p:spPr bwMode="auto">
          <a:xfrm>
            <a:off x="4129088" y="3630613"/>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i="1">
                <a:solidFill>
                  <a:srgbClr val="000000"/>
                </a:solidFill>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67605" name="Rectangle 21">
            <a:extLst>
              <a:ext uri="{FF2B5EF4-FFF2-40B4-BE49-F238E27FC236}">
                <a16:creationId xmlns:a16="http://schemas.microsoft.com/office/drawing/2014/main" id="{7F6AD2E3-0089-4BB9-ADE5-7F0FAD3C8A65}"/>
              </a:ext>
            </a:extLst>
          </p:cNvPr>
          <p:cNvSpPr>
            <a:spLocks noChangeArrowheads="1"/>
          </p:cNvSpPr>
          <p:nvPr/>
        </p:nvSpPr>
        <p:spPr bwMode="auto">
          <a:xfrm>
            <a:off x="4243388" y="3621088"/>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200" b="0">
                <a:solidFill>
                  <a:srgbClr val="000000"/>
                </a:solidFill>
                <a:latin typeface="MathematicalPi 1" pitchFamily="82" charset="0"/>
                <a:ea typeface="宋体" panose="02010600030101010101" pitchFamily="2" charset="-122"/>
              </a:rPr>
              <a:t>1</a:t>
            </a:r>
            <a:endParaRPr lang="en-US" altLang="zh-CN" sz="2400" i="1">
              <a:solidFill>
                <a:schemeClr val="tx1"/>
              </a:solidFill>
              <a:ea typeface="宋体" panose="02010600030101010101" pitchFamily="2" charset="-122"/>
            </a:endParaRPr>
          </a:p>
        </p:txBody>
      </p:sp>
      <p:sp>
        <p:nvSpPr>
          <p:cNvPr id="67606" name="Freeform 22">
            <a:extLst>
              <a:ext uri="{FF2B5EF4-FFF2-40B4-BE49-F238E27FC236}">
                <a16:creationId xmlns:a16="http://schemas.microsoft.com/office/drawing/2014/main" id="{9A0A467F-F3D9-43F1-809F-FF75174D0CF4}"/>
              </a:ext>
            </a:extLst>
          </p:cNvPr>
          <p:cNvSpPr>
            <a:spLocks/>
          </p:cNvSpPr>
          <p:nvPr/>
        </p:nvSpPr>
        <p:spPr bwMode="auto">
          <a:xfrm>
            <a:off x="330200" y="3522663"/>
            <a:ext cx="1541463" cy="388937"/>
          </a:xfrm>
          <a:custGeom>
            <a:avLst/>
            <a:gdLst>
              <a:gd name="T0" fmla="*/ 2147483647 w 241"/>
              <a:gd name="T1" fmla="*/ 0 h 61"/>
              <a:gd name="T2" fmla="*/ 2147483647 w 241"/>
              <a:gd name="T3" fmla="*/ 2147483647 h 61"/>
              <a:gd name="T4" fmla="*/ 2147483647 w 241"/>
              <a:gd name="T5" fmla="*/ 2147483647 h 61"/>
              <a:gd name="T6" fmla="*/ 2147483647 w 241"/>
              <a:gd name="T7" fmla="*/ 2147483647 h 61"/>
              <a:gd name="T8" fmla="*/ 0 w 241"/>
              <a:gd name="T9" fmla="*/ 2147483647 h 61"/>
              <a:gd name="T10" fmla="*/ 0 60000 65536"/>
              <a:gd name="T11" fmla="*/ 0 60000 65536"/>
              <a:gd name="T12" fmla="*/ 0 60000 65536"/>
              <a:gd name="T13" fmla="*/ 0 60000 65536"/>
              <a:gd name="T14" fmla="*/ 0 60000 65536"/>
              <a:gd name="T15" fmla="*/ 0 w 241"/>
              <a:gd name="T16" fmla="*/ 0 h 61"/>
              <a:gd name="T17" fmla="*/ 241 w 241"/>
              <a:gd name="T18" fmla="*/ 61 h 61"/>
            </a:gdLst>
            <a:ahLst/>
            <a:cxnLst>
              <a:cxn ang="T10">
                <a:pos x="T0" y="T1"/>
              </a:cxn>
              <a:cxn ang="T11">
                <a:pos x="T2" y="T3"/>
              </a:cxn>
              <a:cxn ang="T12">
                <a:pos x="T4" y="T5"/>
              </a:cxn>
              <a:cxn ang="T13">
                <a:pos x="T6" y="T7"/>
              </a:cxn>
              <a:cxn ang="T14">
                <a:pos x="T8" y="T9"/>
              </a:cxn>
            </a:cxnLst>
            <a:rect l="T15" t="T16" r="T17" b="T18"/>
            <a:pathLst>
              <a:path w="241" h="61">
                <a:moveTo>
                  <a:pt x="239" y="0"/>
                </a:moveTo>
                <a:cubicBezTo>
                  <a:pt x="239" y="22"/>
                  <a:pt x="239" y="22"/>
                  <a:pt x="239" y="22"/>
                </a:cubicBezTo>
                <a:cubicBezTo>
                  <a:pt x="239" y="22"/>
                  <a:pt x="241" y="56"/>
                  <a:pt x="189" y="59"/>
                </a:cubicBezTo>
                <a:cubicBezTo>
                  <a:pt x="189" y="59"/>
                  <a:pt x="74" y="61"/>
                  <a:pt x="56" y="61"/>
                </a:cubicBezTo>
                <a:cubicBezTo>
                  <a:pt x="0" y="61"/>
                  <a:pt x="0" y="61"/>
                  <a:pt x="0" y="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607" name="Line 23">
            <a:extLst>
              <a:ext uri="{FF2B5EF4-FFF2-40B4-BE49-F238E27FC236}">
                <a16:creationId xmlns:a16="http://schemas.microsoft.com/office/drawing/2014/main" id="{953AC0EC-34DC-4881-932C-D73EF4A6BBC5}"/>
              </a:ext>
            </a:extLst>
          </p:cNvPr>
          <p:cNvSpPr>
            <a:spLocks noChangeShapeType="1"/>
          </p:cNvSpPr>
          <p:nvPr/>
        </p:nvSpPr>
        <p:spPr bwMode="auto">
          <a:xfrm>
            <a:off x="330200" y="3522663"/>
            <a:ext cx="4699000"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8" name="Rectangle 24">
            <a:extLst>
              <a:ext uri="{FF2B5EF4-FFF2-40B4-BE49-F238E27FC236}">
                <a16:creationId xmlns:a16="http://schemas.microsoft.com/office/drawing/2014/main" id="{229CA8DC-1196-4E23-8F75-4FC1F51F5240}"/>
              </a:ext>
            </a:extLst>
          </p:cNvPr>
          <p:cNvSpPr>
            <a:spLocks noChangeArrowheads="1"/>
          </p:cNvSpPr>
          <p:nvPr/>
        </p:nvSpPr>
        <p:spPr bwMode="auto">
          <a:xfrm>
            <a:off x="1295400" y="4876800"/>
            <a:ext cx="2270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a:solidFill>
                  <a:srgbClr val="315263"/>
                </a:solidFill>
                <a:ea typeface="宋体" panose="02010600030101010101" pitchFamily="2" charset="-122"/>
              </a:rPr>
              <a:t>FLOTOX transistor</a:t>
            </a:r>
            <a:endParaRPr lang="en-US" altLang="zh-CN" sz="3200" i="1">
              <a:solidFill>
                <a:srgbClr val="315263"/>
              </a:solidFill>
              <a:ea typeface="宋体" panose="02010600030101010101" pitchFamily="2" charset="-122"/>
            </a:endParaRPr>
          </a:p>
        </p:txBody>
      </p:sp>
      <p:sp>
        <p:nvSpPr>
          <p:cNvPr id="67609" name="Rectangle 25">
            <a:extLst>
              <a:ext uri="{FF2B5EF4-FFF2-40B4-BE49-F238E27FC236}">
                <a16:creationId xmlns:a16="http://schemas.microsoft.com/office/drawing/2014/main" id="{84EC0B1A-8195-4CC0-9A31-75C02818D6F4}"/>
              </a:ext>
            </a:extLst>
          </p:cNvPr>
          <p:cNvSpPr>
            <a:spLocks noChangeArrowheads="1"/>
          </p:cNvSpPr>
          <p:nvPr/>
        </p:nvSpPr>
        <p:spPr bwMode="auto">
          <a:xfrm>
            <a:off x="6400800" y="4953000"/>
            <a:ext cx="21780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a:solidFill>
                  <a:srgbClr val="315263"/>
                </a:solidFill>
                <a:ea typeface="宋体" panose="02010600030101010101" pitchFamily="2" charset="-122"/>
              </a:rPr>
              <a:t>Fowler-Nordheim </a:t>
            </a:r>
            <a:br>
              <a:rPr lang="en-US" altLang="zh-CN" sz="2000">
                <a:solidFill>
                  <a:srgbClr val="315263"/>
                </a:solidFill>
                <a:ea typeface="宋体" panose="02010600030101010101" pitchFamily="2" charset="-122"/>
              </a:rPr>
            </a:br>
            <a:endParaRPr lang="en-US" altLang="zh-CN" sz="3200" i="1">
              <a:solidFill>
                <a:srgbClr val="315263"/>
              </a:solidFill>
              <a:ea typeface="宋体" panose="02010600030101010101" pitchFamily="2" charset="-122"/>
            </a:endParaRPr>
          </a:p>
        </p:txBody>
      </p:sp>
      <p:sp>
        <p:nvSpPr>
          <p:cNvPr id="67610" name="Rectangle 26">
            <a:extLst>
              <a:ext uri="{FF2B5EF4-FFF2-40B4-BE49-F238E27FC236}">
                <a16:creationId xmlns:a16="http://schemas.microsoft.com/office/drawing/2014/main" id="{14286AD2-CF0E-42B7-A87E-91CED095A7FD}"/>
              </a:ext>
            </a:extLst>
          </p:cNvPr>
          <p:cNvSpPr>
            <a:spLocks noChangeArrowheads="1"/>
          </p:cNvSpPr>
          <p:nvPr/>
        </p:nvSpPr>
        <p:spPr bwMode="auto">
          <a:xfrm>
            <a:off x="2417763" y="2852738"/>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20</a:t>
            </a:r>
            <a:endParaRPr lang="en-US" altLang="zh-CN" sz="2400" i="1">
              <a:solidFill>
                <a:schemeClr val="tx1"/>
              </a:solidFill>
              <a:ea typeface="宋体" panose="02010600030101010101" pitchFamily="2" charset="-122"/>
            </a:endParaRPr>
          </a:p>
        </p:txBody>
      </p:sp>
      <p:sp>
        <p:nvSpPr>
          <p:cNvPr id="67611" name="Rectangle 27">
            <a:extLst>
              <a:ext uri="{FF2B5EF4-FFF2-40B4-BE49-F238E27FC236}">
                <a16:creationId xmlns:a16="http://schemas.microsoft.com/office/drawing/2014/main" id="{FCA166D6-58D4-4DB8-ABBE-88D70D81653E}"/>
              </a:ext>
            </a:extLst>
          </p:cNvPr>
          <p:cNvSpPr>
            <a:spLocks noChangeArrowheads="1"/>
          </p:cNvSpPr>
          <p:nvPr/>
        </p:nvSpPr>
        <p:spPr bwMode="auto">
          <a:xfrm>
            <a:off x="2622550" y="2852738"/>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a:t>
            </a:r>
            <a:endParaRPr lang="en-US" altLang="zh-CN" sz="2400" i="1">
              <a:solidFill>
                <a:schemeClr val="tx1"/>
              </a:solidFill>
              <a:ea typeface="宋体" panose="02010600030101010101" pitchFamily="2" charset="-122"/>
            </a:endParaRPr>
          </a:p>
        </p:txBody>
      </p:sp>
      <p:sp>
        <p:nvSpPr>
          <p:cNvPr id="67612" name="Rectangle 28">
            <a:extLst>
              <a:ext uri="{FF2B5EF4-FFF2-40B4-BE49-F238E27FC236}">
                <a16:creationId xmlns:a16="http://schemas.microsoft.com/office/drawing/2014/main" id="{E523AE6B-85E6-4B19-BA13-44CEF50FE991}"/>
              </a:ext>
            </a:extLst>
          </p:cNvPr>
          <p:cNvSpPr>
            <a:spLocks noChangeArrowheads="1"/>
          </p:cNvSpPr>
          <p:nvPr/>
        </p:nvSpPr>
        <p:spPr bwMode="auto">
          <a:xfrm>
            <a:off x="2724150" y="2852738"/>
            <a:ext cx="587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30 nm</a:t>
            </a:r>
            <a:endParaRPr lang="en-US" altLang="zh-CN" sz="2400" i="1">
              <a:solidFill>
                <a:schemeClr val="tx1"/>
              </a:solidFill>
              <a:ea typeface="宋体" panose="02010600030101010101" pitchFamily="2" charset="-122"/>
            </a:endParaRPr>
          </a:p>
        </p:txBody>
      </p:sp>
      <p:sp>
        <p:nvSpPr>
          <p:cNvPr id="67613" name="Line 29">
            <a:extLst>
              <a:ext uri="{FF2B5EF4-FFF2-40B4-BE49-F238E27FC236}">
                <a16:creationId xmlns:a16="http://schemas.microsoft.com/office/drawing/2014/main" id="{8A5CAE35-2FC5-4642-8508-2D64222EC70B}"/>
              </a:ext>
            </a:extLst>
          </p:cNvPr>
          <p:cNvSpPr>
            <a:spLocks noChangeShapeType="1"/>
          </p:cNvSpPr>
          <p:nvPr/>
        </p:nvSpPr>
        <p:spPr bwMode="auto">
          <a:xfrm flipH="1">
            <a:off x="3124200" y="3554413"/>
            <a:ext cx="409575" cy="798512"/>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Freeform 30">
            <a:extLst>
              <a:ext uri="{FF2B5EF4-FFF2-40B4-BE49-F238E27FC236}">
                <a16:creationId xmlns:a16="http://schemas.microsoft.com/office/drawing/2014/main" id="{9F4744D5-9C10-49E8-9075-87463D54310A}"/>
              </a:ext>
            </a:extLst>
          </p:cNvPr>
          <p:cNvSpPr>
            <a:spLocks/>
          </p:cNvSpPr>
          <p:nvPr/>
        </p:nvSpPr>
        <p:spPr bwMode="auto">
          <a:xfrm>
            <a:off x="3487738" y="3478213"/>
            <a:ext cx="90487" cy="127000"/>
          </a:xfrm>
          <a:custGeom>
            <a:avLst/>
            <a:gdLst>
              <a:gd name="T0" fmla="*/ 2147483647 w 14"/>
              <a:gd name="T1" fmla="*/ 2147483647 h 20"/>
              <a:gd name="T2" fmla="*/ 0 w 14"/>
              <a:gd name="T3" fmla="*/ 2147483647 h 20"/>
              <a:gd name="T4" fmla="*/ 0 w 14"/>
              <a:gd name="T5" fmla="*/ 2147483647 h 20"/>
              <a:gd name="T6" fmla="*/ 2147483647 w 14"/>
              <a:gd name="T7" fmla="*/ 2147483647 h 20"/>
              <a:gd name="T8" fmla="*/ 2147483647 w 14"/>
              <a:gd name="T9" fmla="*/ 0 h 20"/>
              <a:gd name="T10" fmla="*/ 2147483647 w 14"/>
              <a:gd name="T11" fmla="*/ 2147483647 h 20"/>
              <a:gd name="T12" fmla="*/ 2147483647 w 14"/>
              <a:gd name="T13" fmla="*/ 2147483647 h 20"/>
              <a:gd name="T14" fmla="*/ 2147483647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14"/>
                </a:moveTo>
                <a:cubicBezTo>
                  <a:pt x="0" y="14"/>
                  <a:pt x="0" y="14"/>
                  <a:pt x="0" y="14"/>
                </a:cubicBezTo>
                <a:cubicBezTo>
                  <a:pt x="0" y="14"/>
                  <a:pt x="0" y="14"/>
                  <a:pt x="0" y="14"/>
                </a:cubicBezTo>
                <a:cubicBezTo>
                  <a:pt x="8" y="7"/>
                  <a:pt x="8" y="7"/>
                  <a:pt x="8" y="7"/>
                </a:cubicBezTo>
                <a:cubicBezTo>
                  <a:pt x="10" y="5"/>
                  <a:pt x="12" y="2"/>
                  <a:pt x="14" y="0"/>
                </a:cubicBezTo>
                <a:cubicBezTo>
                  <a:pt x="13" y="3"/>
                  <a:pt x="12" y="6"/>
                  <a:pt x="11" y="9"/>
                </a:cubicBezTo>
                <a:cubicBezTo>
                  <a:pt x="10" y="19"/>
                  <a:pt x="10" y="19"/>
                  <a:pt x="10" y="19"/>
                </a:cubicBezTo>
                <a:cubicBezTo>
                  <a:pt x="10" y="20"/>
                  <a:pt x="10" y="20"/>
                  <a:pt x="10" y="20"/>
                </a:cubicBez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15" name="Rectangle 31">
            <a:extLst>
              <a:ext uri="{FF2B5EF4-FFF2-40B4-BE49-F238E27FC236}">
                <a16:creationId xmlns:a16="http://schemas.microsoft.com/office/drawing/2014/main" id="{37107221-BDB3-49FA-8701-2272152F2AC2}"/>
              </a:ext>
            </a:extLst>
          </p:cNvPr>
          <p:cNvSpPr>
            <a:spLocks noChangeArrowheads="1"/>
          </p:cNvSpPr>
          <p:nvPr/>
        </p:nvSpPr>
        <p:spPr bwMode="auto">
          <a:xfrm>
            <a:off x="3273425" y="4211638"/>
            <a:ext cx="587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10 nm</a:t>
            </a:r>
            <a:endParaRPr lang="en-US" altLang="zh-CN" sz="2400" i="1">
              <a:solidFill>
                <a:schemeClr val="tx1"/>
              </a:solidFill>
              <a:ea typeface="宋体" panose="02010600030101010101" pitchFamily="2" charset="-122"/>
            </a:endParaRPr>
          </a:p>
        </p:txBody>
      </p:sp>
      <p:sp>
        <p:nvSpPr>
          <p:cNvPr id="67616" name="Freeform 32">
            <a:extLst>
              <a:ext uri="{FF2B5EF4-FFF2-40B4-BE49-F238E27FC236}">
                <a16:creationId xmlns:a16="http://schemas.microsoft.com/office/drawing/2014/main" id="{47F982A6-8207-4462-8438-EE8F70179AFD}"/>
              </a:ext>
            </a:extLst>
          </p:cNvPr>
          <p:cNvSpPr>
            <a:spLocks/>
          </p:cNvSpPr>
          <p:nvPr/>
        </p:nvSpPr>
        <p:spPr bwMode="auto">
          <a:xfrm>
            <a:off x="1774825" y="3094038"/>
            <a:ext cx="2014538" cy="319087"/>
          </a:xfrm>
          <a:custGeom>
            <a:avLst/>
            <a:gdLst>
              <a:gd name="T0" fmla="*/ 2147483647 w 1269"/>
              <a:gd name="T1" fmla="*/ 2147483647 h 201"/>
              <a:gd name="T2" fmla="*/ 2147483647 w 1269"/>
              <a:gd name="T3" fmla="*/ 2147483647 h 201"/>
              <a:gd name="T4" fmla="*/ 2147483647 w 1269"/>
              <a:gd name="T5" fmla="*/ 2147483647 h 201"/>
              <a:gd name="T6" fmla="*/ 2147483647 w 1269"/>
              <a:gd name="T7" fmla="*/ 2147483647 h 201"/>
              <a:gd name="T8" fmla="*/ 0 w 1269"/>
              <a:gd name="T9" fmla="*/ 2147483647 h 201"/>
              <a:gd name="T10" fmla="*/ 0 w 1269"/>
              <a:gd name="T11" fmla="*/ 2147483647 h 201"/>
              <a:gd name="T12" fmla="*/ 2147483647 w 1269"/>
              <a:gd name="T13" fmla="*/ 2147483647 h 201"/>
              <a:gd name="T14" fmla="*/ 2147483647 w 1269"/>
              <a:gd name="T15" fmla="*/ 2147483647 h 201"/>
              <a:gd name="T16" fmla="*/ 2147483647 w 1269"/>
              <a:gd name="T17" fmla="*/ 2147483647 h 201"/>
              <a:gd name="T18" fmla="*/ 2147483647 w 1269"/>
              <a:gd name="T19" fmla="*/ 0 h 201"/>
              <a:gd name="T20" fmla="*/ 2147483647 w 1269"/>
              <a:gd name="T21" fmla="*/ 2147483647 h 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9"/>
              <a:gd name="T34" fmla="*/ 0 h 201"/>
              <a:gd name="T35" fmla="*/ 1269 w 1269"/>
              <a:gd name="T36" fmla="*/ 201 h 2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9" h="201">
                <a:moveTo>
                  <a:pt x="1269" y="125"/>
                </a:moveTo>
                <a:lnTo>
                  <a:pt x="1188" y="201"/>
                </a:lnTo>
                <a:lnTo>
                  <a:pt x="1104" y="201"/>
                </a:lnTo>
                <a:lnTo>
                  <a:pt x="1035" y="137"/>
                </a:lnTo>
                <a:lnTo>
                  <a:pt x="0" y="137"/>
                </a:lnTo>
                <a:lnTo>
                  <a:pt x="0" y="12"/>
                </a:lnTo>
                <a:lnTo>
                  <a:pt x="1035" y="12"/>
                </a:lnTo>
                <a:lnTo>
                  <a:pt x="1104" y="80"/>
                </a:lnTo>
                <a:lnTo>
                  <a:pt x="1188" y="80"/>
                </a:lnTo>
                <a:lnTo>
                  <a:pt x="1269" y="0"/>
                </a:lnTo>
                <a:lnTo>
                  <a:pt x="1269" y="12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17" name="Slide Number Placeholder 42">
            <a:extLst>
              <a:ext uri="{FF2B5EF4-FFF2-40B4-BE49-F238E27FC236}">
                <a16:creationId xmlns:a16="http://schemas.microsoft.com/office/drawing/2014/main" id="{E62A50EC-A1C7-4CD6-802B-E13554CEAD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5DD6D8D-E82D-4BF0-849E-E9A84CE85EE9}" type="slidenum">
              <a:rPr lang="en-US" altLang="en-US" sz="1000" b="0">
                <a:solidFill>
                  <a:schemeClr val="tx1"/>
                </a:solidFill>
              </a:rPr>
              <a:pPr eaLnBrk="1" hangingPunct="1"/>
              <a:t>53</a:t>
            </a:fld>
            <a:endParaRPr lang="en-US" altLang="en-US" sz="1000" b="0">
              <a:solidFill>
                <a:schemeClr val="tx1"/>
              </a:solidFill>
            </a:endParaRPr>
          </a:p>
        </p:txBody>
      </p:sp>
      <p:pic>
        <p:nvPicPr>
          <p:cNvPr id="67619" name="Picture 2">
            <a:extLst>
              <a:ext uri="{FF2B5EF4-FFF2-40B4-BE49-F238E27FC236}">
                <a16:creationId xmlns:a16="http://schemas.microsoft.com/office/drawing/2014/main" id="{519701AE-02D0-4588-962A-D5827307C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356"/>
          <a:stretch>
            <a:fillRect/>
          </a:stretch>
        </p:blipFill>
        <p:spPr bwMode="auto">
          <a:xfrm>
            <a:off x="5029200" y="838200"/>
            <a:ext cx="41148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671F5B5-3A97-446A-A8D4-20F7441CA17C}"/>
              </a:ext>
            </a:extLst>
          </p:cNvPr>
          <p:cNvSpPr>
            <a:spLocks noGrp="1" noChangeArrowheads="1"/>
          </p:cNvSpPr>
          <p:nvPr>
            <p:ph type="title"/>
          </p:nvPr>
        </p:nvSpPr>
        <p:spPr>
          <a:xfrm>
            <a:off x="457200" y="258763"/>
            <a:ext cx="3733800" cy="679450"/>
          </a:xfrm>
        </p:spPr>
        <p:txBody>
          <a:bodyPr>
            <a:normAutofit fontScale="90000"/>
          </a:bodyPr>
          <a:lstStyle/>
          <a:p>
            <a:r>
              <a:rPr lang="en-US" altLang="zh-CN">
                <a:solidFill>
                  <a:srgbClr val="008080"/>
                </a:solidFill>
                <a:ea typeface="宋体" panose="02010600030101010101" pitchFamily="2" charset="-122"/>
              </a:rPr>
              <a:t>EEPROM Cell</a:t>
            </a:r>
          </a:p>
        </p:txBody>
      </p:sp>
      <p:sp>
        <p:nvSpPr>
          <p:cNvPr id="68611" name="Rectangle 3">
            <a:extLst>
              <a:ext uri="{FF2B5EF4-FFF2-40B4-BE49-F238E27FC236}">
                <a16:creationId xmlns:a16="http://schemas.microsoft.com/office/drawing/2014/main" id="{B0C907F2-D81E-47AE-A482-98F5429AD787}"/>
              </a:ext>
            </a:extLst>
          </p:cNvPr>
          <p:cNvSpPr>
            <a:spLocks noChangeArrowheads="1"/>
          </p:cNvSpPr>
          <p:nvPr/>
        </p:nvSpPr>
        <p:spPr bwMode="auto">
          <a:xfrm>
            <a:off x="381000" y="1752600"/>
            <a:ext cx="3082925" cy="34671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8612" name="Line 4">
            <a:extLst>
              <a:ext uri="{FF2B5EF4-FFF2-40B4-BE49-F238E27FC236}">
                <a16:creationId xmlns:a16="http://schemas.microsoft.com/office/drawing/2014/main" id="{6C4B2DA3-CB43-4F58-823B-0B32E5468ABC}"/>
              </a:ext>
            </a:extLst>
          </p:cNvPr>
          <p:cNvSpPr>
            <a:spLocks noChangeShapeType="1"/>
          </p:cNvSpPr>
          <p:nvPr/>
        </p:nvSpPr>
        <p:spPr bwMode="auto">
          <a:xfrm flipV="1">
            <a:off x="3592513" y="1439863"/>
            <a:ext cx="1587" cy="419893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3" name="Freeform 5">
            <a:extLst>
              <a:ext uri="{FF2B5EF4-FFF2-40B4-BE49-F238E27FC236}">
                <a16:creationId xmlns:a16="http://schemas.microsoft.com/office/drawing/2014/main" id="{0346797F-A972-4D8D-9795-0D5ABD957E7C}"/>
              </a:ext>
            </a:extLst>
          </p:cNvPr>
          <p:cNvSpPr>
            <a:spLocks/>
          </p:cNvSpPr>
          <p:nvPr/>
        </p:nvSpPr>
        <p:spPr bwMode="auto">
          <a:xfrm>
            <a:off x="2360613" y="3225800"/>
            <a:ext cx="384175" cy="304800"/>
          </a:xfrm>
          <a:custGeom>
            <a:avLst/>
            <a:gdLst>
              <a:gd name="T0" fmla="*/ 0 w 242"/>
              <a:gd name="T1" fmla="*/ 0 h 192"/>
              <a:gd name="T2" fmla="*/ 2147483647 w 242"/>
              <a:gd name="T3" fmla="*/ 0 h 192"/>
              <a:gd name="T4" fmla="*/ 2147483647 w 242"/>
              <a:gd name="T5" fmla="*/ 2147483647 h 192"/>
              <a:gd name="T6" fmla="*/ 0 60000 65536"/>
              <a:gd name="T7" fmla="*/ 0 60000 65536"/>
              <a:gd name="T8" fmla="*/ 0 60000 65536"/>
              <a:gd name="T9" fmla="*/ 0 w 242"/>
              <a:gd name="T10" fmla="*/ 0 h 192"/>
              <a:gd name="T11" fmla="*/ 242 w 242"/>
              <a:gd name="T12" fmla="*/ 192 h 192"/>
            </a:gdLst>
            <a:ahLst/>
            <a:cxnLst>
              <a:cxn ang="T6">
                <a:pos x="T0" y="T1"/>
              </a:cxn>
              <a:cxn ang="T7">
                <a:pos x="T2" y="T3"/>
              </a:cxn>
              <a:cxn ang="T8">
                <a:pos x="T4" y="T5"/>
              </a:cxn>
            </a:cxnLst>
            <a:rect l="T9" t="T10" r="T11" b="T12"/>
            <a:pathLst>
              <a:path w="242" h="192">
                <a:moveTo>
                  <a:pt x="0" y="0"/>
                </a:moveTo>
                <a:lnTo>
                  <a:pt x="242" y="0"/>
                </a:lnTo>
                <a:lnTo>
                  <a:pt x="242" y="192"/>
                </a:lnTo>
              </a:path>
            </a:pathLst>
          </a:custGeom>
          <a:noFill/>
          <a:ln w="19050" cap="flat" cmpd="sng">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4" name="Freeform 6">
            <a:extLst>
              <a:ext uri="{FF2B5EF4-FFF2-40B4-BE49-F238E27FC236}">
                <a16:creationId xmlns:a16="http://schemas.microsoft.com/office/drawing/2014/main" id="{A663B197-1C09-4542-92A6-268FE72408C8}"/>
              </a:ext>
            </a:extLst>
          </p:cNvPr>
          <p:cNvSpPr>
            <a:spLocks/>
          </p:cNvSpPr>
          <p:nvPr/>
        </p:nvSpPr>
        <p:spPr bwMode="auto">
          <a:xfrm>
            <a:off x="2360613" y="2190750"/>
            <a:ext cx="384175" cy="303213"/>
          </a:xfrm>
          <a:custGeom>
            <a:avLst/>
            <a:gdLst>
              <a:gd name="T0" fmla="*/ 2147483647 w 242"/>
              <a:gd name="T1" fmla="*/ 0 h 191"/>
              <a:gd name="T2" fmla="*/ 2147483647 w 242"/>
              <a:gd name="T3" fmla="*/ 2147483647 h 191"/>
              <a:gd name="T4" fmla="*/ 0 w 242"/>
              <a:gd name="T5" fmla="*/ 2147483647 h 191"/>
              <a:gd name="T6" fmla="*/ 0 60000 65536"/>
              <a:gd name="T7" fmla="*/ 0 60000 65536"/>
              <a:gd name="T8" fmla="*/ 0 60000 65536"/>
              <a:gd name="T9" fmla="*/ 0 w 242"/>
              <a:gd name="T10" fmla="*/ 0 h 191"/>
              <a:gd name="T11" fmla="*/ 242 w 242"/>
              <a:gd name="T12" fmla="*/ 191 h 191"/>
            </a:gdLst>
            <a:ahLst/>
            <a:cxnLst>
              <a:cxn ang="T6">
                <a:pos x="T0" y="T1"/>
              </a:cxn>
              <a:cxn ang="T7">
                <a:pos x="T2" y="T3"/>
              </a:cxn>
              <a:cxn ang="T8">
                <a:pos x="T4" y="T5"/>
              </a:cxn>
            </a:cxnLst>
            <a:rect l="T9" t="T10" r="T11" b="T12"/>
            <a:pathLst>
              <a:path w="242" h="191">
                <a:moveTo>
                  <a:pt x="242" y="0"/>
                </a:moveTo>
                <a:lnTo>
                  <a:pt x="242" y="191"/>
                </a:lnTo>
                <a:lnTo>
                  <a:pt x="0" y="191"/>
                </a:lnTo>
              </a:path>
            </a:pathLst>
          </a:custGeom>
          <a:noFill/>
          <a:ln w="19050" cap="flat" cmpd="sng">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5" name="Line 7">
            <a:extLst>
              <a:ext uri="{FF2B5EF4-FFF2-40B4-BE49-F238E27FC236}">
                <a16:creationId xmlns:a16="http://schemas.microsoft.com/office/drawing/2014/main" id="{64E9820A-752C-4E68-A051-2EB03F68D763}"/>
              </a:ext>
            </a:extLst>
          </p:cNvPr>
          <p:cNvSpPr>
            <a:spLocks noChangeShapeType="1"/>
          </p:cNvSpPr>
          <p:nvPr/>
        </p:nvSpPr>
        <p:spPr bwMode="auto">
          <a:xfrm>
            <a:off x="2360613" y="2386013"/>
            <a:ext cx="1587" cy="94773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6" name="Line 8">
            <a:extLst>
              <a:ext uri="{FF2B5EF4-FFF2-40B4-BE49-F238E27FC236}">
                <a16:creationId xmlns:a16="http://schemas.microsoft.com/office/drawing/2014/main" id="{8679BD73-6375-4328-91BA-C857D7A6EF2C}"/>
              </a:ext>
            </a:extLst>
          </p:cNvPr>
          <p:cNvSpPr>
            <a:spLocks noChangeShapeType="1"/>
          </p:cNvSpPr>
          <p:nvPr/>
        </p:nvSpPr>
        <p:spPr bwMode="auto">
          <a:xfrm>
            <a:off x="1752600" y="2860675"/>
            <a:ext cx="401638" cy="1588"/>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Line 9">
            <a:extLst>
              <a:ext uri="{FF2B5EF4-FFF2-40B4-BE49-F238E27FC236}">
                <a16:creationId xmlns:a16="http://schemas.microsoft.com/office/drawing/2014/main" id="{26E4B5EC-F59C-4C67-8654-8E839068222D}"/>
              </a:ext>
            </a:extLst>
          </p:cNvPr>
          <p:cNvSpPr>
            <a:spLocks noChangeShapeType="1"/>
          </p:cNvSpPr>
          <p:nvPr/>
        </p:nvSpPr>
        <p:spPr bwMode="auto">
          <a:xfrm>
            <a:off x="2163763" y="2619375"/>
            <a:ext cx="1587" cy="4826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Freeform 10">
            <a:extLst>
              <a:ext uri="{FF2B5EF4-FFF2-40B4-BE49-F238E27FC236}">
                <a16:creationId xmlns:a16="http://schemas.microsoft.com/office/drawing/2014/main" id="{0548C663-EDB3-4B73-8E0B-B3D8FFAC1FC4}"/>
              </a:ext>
            </a:extLst>
          </p:cNvPr>
          <p:cNvSpPr>
            <a:spLocks/>
          </p:cNvSpPr>
          <p:nvPr/>
        </p:nvSpPr>
        <p:spPr bwMode="auto">
          <a:xfrm>
            <a:off x="2360613" y="4567238"/>
            <a:ext cx="384175" cy="303212"/>
          </a:xfrm>
          <a:custGeom>
            <a:avLst/>
            <a:gdLst>
              <a:gd name="T0" fmla="*/ 0 w 242"/>
              <a:gd name="T1" fmla="*/ 0 h 191"/>
              <a:gd name="T2" fmla="*/ 2147483647 w 242"/>
              <a:gd name="T3" fmla="*/ 0 h 191"/>
              <a:gd name="T4" fmla="*/ 2147483647 w 242"/>
              <a:gd name="T5" fmla="*/ 2147483647 h 191"/>
              <a:gd name="T6" fmla="*/ 0 60000 65536"/>
              <a:gd name="T7" fmla="*/ 0 60000 65536"/>
              <a:gd name="T8" fmla="*/ 0 60000 65536"/>
              <a:gd name="T9" fmla="*/ 0 w 242"/>
              <a:gd name="T10" fmla="*/ 0 h 191"/>
              <a:gd name="T11" fmla="*/ 242 w 242"/>
              <a:gd name="T12" fmla="*/ 191 h 191"/>
            </a:gdLst>
            <a:ahLst/>
            <a:cxnLst>
              <a:cxn ang="T6">
                <a:pos x="T0" y="T1"/>
              </a:cxn>
              <a:cxn ang="T7">
                <a:pos x="T2" y="T3"/>
              </a:cxn>
              <a:cxn ang="T8">
                <a:pos x="T4" y="T5"/>
              </a:cxn>
            </a:cxnLst>
            <a:rect l="T9" t="T10" r="T11" b="T12"/>
            <a:pathLst>
              <a:path w="242" h="191">
                <a:moveTo>
                  <a:pt x="0" y="0"/>
                </a:moveTo>
                <a:lnTo>
                  <a:pt x="242" y="0"/>
                </a:lnTo>
                <a:lnTo>
                  <a:pt x="242" y="191"/>
                </a:lnTo>
              </a:path>
            </a:pathLst>
          </a:custGeom>
          <a:noFill/>
          <a:ln w="19050" cap="flat" cmpd="sng">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9" name="Freeform 11">
            <a:extLst>
              <a:ext uri="{FF2B5EF4-FFF2-40B4-BE49-F238E27FC236}">
                <a16:creationId xmlns:a16="http://schemas.microsoft.com/office/drawing/2014/main" id="{5CB242DE-F34D-4548-9955-7A89D3749457}"/>
              </a:ext>
            </a:extLst>
          </p:cNvPr>
          <p:cNvSpPr>
            <a:spLocks/>
          </p:cNvSpPr>
          <p:nvPr/>
        </p:nvSpPr>
        <p:spPr bwMode="auto">
          <a:xfrm>
            <a:off x="2360613" y="3530600"/>
            <a:ext cx="384175" cy="303213"/>
          </a:xfrm>
          <a:custGeom>
            <a:avLst/>
            <a:gdLst>
              <a:gd name="T0" fmla="*/ 2147483647 w 242"/>
              <a:gd name="T1" fmla="*/ 0 h 191"/>
              <a:gd name="T2" fmla="*/ 2147483647 w 242"/>
              <a:gd name="T3" fmla="*/ 2147483647 h 191"/>
              <a:gd name="T4" fmla="*/ 0 w 242"/>
              <a:gd name="T5" fmla="*/ 2147483647 h 191"/>
              <a:gd name="T6" fmla="*/ 0 60000 65536"/>
              <a:gd name="T7" fmla="*/ 0 60000 65536"/>
              <a:gd name="T8" fmla="*/ 0 60000 65536"/>
              <a:gd name="T9" fmla="*/ 0 w 242"/>
              <a:gd name="T10" fmla="*/ 0 h 191"/>
              <a:gd name="T11" fmla="*/ 242 w 242"/>
              <a:gd name="T12" fmla="*/ 191 h 191"/>
            </a:gdLst>
            <a:ahLst/>
            <a:cxnLst>
              <a:cxn ang="T6">
                <a:pos x="T0" y="T1"/>
              </a:cxn>
              <a:cxn ang="T7">
                <a:pos x="T2" y="T3"/>
              </a:cxn>
              <a:cxn ang="T8">
                <a:pos x="T4" y="T5"/>
              </a:cxn>
            </a:cxnLst>
            <a:rect l="T9" t="T10" r="T11" b="T12"/>
            <a:pathLst>
              <a:path w="242" h="191">
                <a:moveTo>
                  <a:pt x="242" y="0"/>
                </a:moveTo>
                <a:lnTo>
                  <a:pt x="242" y="191"/>
                </a:lnTo>
                <a:lnTo>
                  <a:pt x="0" y="191"/>
                </a:lnTo>
              </a:path>
            </a:pathLst>
          </a:custGeom>
          <a:noFill/>
          <a:ln w="19050" cap="flat" cmpd="sng">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20" name="Line 12">
            <a:extLst>
              <a:ext uri="{FF2B5EF4-FFF2-40B4-BE49-F238E27FC236}">
                <a16:creationId xmlns:a16="http://schemas.microsoft.com/office/drawing/2014/main" id="{1986D2F0-3113-4B8F-BA7D-688D12BB970A}"/>
              </a:ext>
            </a:extLst>
          </p:cNvPr>
          <p:cNvSpPr>
            <a:spLocks noChangeShapeType="1"/>
          </p:cNvSpPr>
          <p:nvPr/>
        </p:nvSpPr>
        <p:spPr bwMode="auto">
          <a:xfrm>
            <a:off x="2360613" y="3727450"/>
            <a:ext cx="1587" cy="955675"/>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Freeform 13">
            <a:extLst>
              <a:ext uri="{FF2B5EF4-FFF2-40B4-BE49-F238E27FC236}">
                <a16:creationId xmlns:a16="http://schemas.microsoft.com/office/drawing/2014/main" id="{0D1B266A-0DD0-4E48-9FD9-4F2BCDDF320F}"/>
              </a:ext>
            </a:extLst>
          </p:cNvPr>
          <p:cNvSpPr>
            <a:spLocks/>
          </p:cNvSpPr>
          <p:nvPr/>
        </p:nvSpPr>
        <p:spPr bwMode="auto">
          <a:xfrm>
            <a:off x="2136775" y="3789363"/>
            <a:ext cx="160338" cy="661987"/>
          </a:xfrm>
          <a:custGeom>
            <a:avLst/>
            <a:gdLst>
              <a:gd name="T0" fmla="*/ 2147483647 w 101"/>
              <a:gd name="T1" fmla="*/ 2147483647 h 417"/>
              <a:gd name="T2" fmla="*/ 2147483647 w 101"/>
              <a:gd name="T3" fmla="*/ 2147483647 h 417"/>
              <a:gd name="T4" fmla="*/ 2147483647 w 101"/>
              <a:gd name="T5" fmla="*/ 2147483647 h 417"/>
              <a:gd name="T6" fmla="*/ 2147483647 w 101"/>
              <a:gd name="T7" fmla="*/ 2147483647 h 417"/>
              <a:gd name="T8" fmla="*/ 0 w 101"/>
              <a:gd name="T9" fmla="*/ 0 h 417"/>
              <a:gd name="T10" fmla="*/ 0 60000 65536"/>
              <a:gd name="T11" fmla="*/ 0 60000 65536"/>
              <a:gd name="T12" fmla="*/ 0 60000 65536"/>
              <a:gd name="T13" fmla="*/ 0 60000 65536"/>
              <a:gd name="T14" fmla="*/ 0 60000 65536"/>
              <a:gd name="T15" fmla="*/ 0 w 101"/>
              <a:gd name="T16" fmla="*/ 0 h 417"/>
              <a:gd name="T17" fmla="*/ 101 w 101"/>
              <a:gd name="T18" fmla="*/ 417 h 417"/>
            </a:gdLst>
            <a:ahLst/>
            <a:cxnLst>
              <a:cxn ang="T10">
                <a:pos x="T0" y="T1"/>
              </a:cxn>
              <a:cxn ang="T11">
                <a:pos x="T2" y="T3"/>
              </a:cxn>
              <a:cxn ang="T12">
                <a:pos x="T4" y="T5"/>
              </a:cxn>
              <a:cxn ang="T13">
                <a:pos x="T6" y="T7"/>
              </a:cxn>
              <a:cxn ang="T14">
                <a:pos x="T8" y="T9"/>
              </a:cxn>
            </a:cxnLst>
            <a:rect l="T15" t="T16" r="T17" b="T18"/>
            <a:pathLst>
              <a:path w="101" h="417">
                <a:moveTo>
                  <a:pt x="17" y="417"/>
                </a:moveTo>
                <a:lnTo>
                  <a:pt x="17" y="113"/>
                </a:lnTo>
                <a:lnTo>
                  <a:pt x="101" y="62"/>
                </a:lnTo>
                <a:lnTo>
                  <a:pt x="101" y="40"/>
                </a:lnTo>
                <a:lnTo>
                  <a:pt x="0" y="0"/>
                </a:lnTo>
              </a:path>
            </a:pathLst>
          </a:custGeom>
          <a:noFill/>
          <a:ln w="19050" cap="flat" cmpd="sng">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22" name="Line 14">
            <a:extLst>
              <a:ext uri="{FF2B5EF4-FFF2-40B4-BE49-F238E27FC236}">
                <a16:creationId xmlns:a16="http://schemas.microsoft.com/office/drawing/2014/main" id="{B902FB40-5195-40EA-99A7-137A88AAE7B2}"/>
              </a:ext>
            </a:extLst>
          </p:cNvPr>
          <p:cNvSpPr>
            <a:spLocks noChangeShapeType="1"/>
          </p:cNvSpPr>
          <p:nvPr/>
        </p:nvSpPr>
        <p:spPr bwMode="auto">
          <a:xfrm>
            <a:off x="1555750" y="4200525"/>
            <a:ext cx="411163" cy="1588"/>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Line 15">
            <a:extLst>
              <a:ext uri="{FF2B5EF4-FFF2-40B4-BE49-F238E27FC236}">
                <a16:creationId xmlns:a16="http://schemas.microsoft.com/office/drawing/2014/main" id="{DD866BA7-F737-4620-B2D5-46142297B03B}"/>
              </a:ext>
            </a:extLst>
          </p:cNvPr>
          <p:cNvSpPr>
            <a:spLocks noChangeShapeType="1"/>
          </p:cNvSpPr>
          <p:nvPr/>
        </p:nvSpPr>
        <p:spPr bwMode="auto">
          <a:xfrm>
            <a:off x="1976438" y="3959225"/>
            <a:ext cx="1587" cy="4826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6">
            <a:extLst>
              <a:ext uri="{FF2B5EF4-FFF2-40B4-BE49-F238E27FC236}">
                <a16:creationId xmlns:a16="http://schemas.microsoft.com/office/drawing/2014/main" id="{44B7F56F-7DEE-4396-9E8A-355A8F46C992}"/>
              </a:ext>
            </a:extLst>
          </p:cNvPr>
          <p:cNvSpPr>
            <a:spLocks noChangeShapeType="1"/>
          </p:cNvSpPr>
          <p:nvPr/>
        </p:nvSpPr>
        <p:spPr bwMode="auto">
          <a:xfrm>
            <a:off x="2744788" y="2190750"/>
            <a:ext cx="847725" cy="1588"/>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Rectangle 17">
            <a:extLst>
              <a:ext uri="{FF2B5EF4-FFF2-40B4-BE49-F238E27FC236}">
                <a16:creationId xmlns:a16="http://schemas.microsoft.com/office/drawing/2014/main" id="{F0D8FD36-0B0D-4875-B99A-6580CE0E4EE6}"/>
              </a:ext>
            </a:extLst>
          </p:cNvPr>
          <p:cNvSpPr>
            <a:spLocks noChangeArrowheads="1"/>
          </p:cNvSpPr>
          <p:nvPr/>
        </p:nvSpPr>
        <p:spPr bwMode="auto">
          <a:xfrm>
            <a:off x="1160463" y="2474913"/>
            <a:ext cx="533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800" b="0" i="1">
                <a:solidFill>
                  <a:srgbClr val="000000"/>
                </a:solidFill>
                <a:ea typeface="宋体" panose="02010600030101010101" pitchFamily="2" charset="-122"/>
              </a:rPr>
              <a:t>WL</a:t>
            </a:r>
            <a:endParaRPr lang="en-US" altLang="zh-CN" sz="2800" i="1">
              <a:solidFill>
                <a:schemeClr val="tx1"/>
              </a:solidFill>
              <a:ea typeface="宋体" panose="02010600030101010101" pitchFamily="2" charset="-122"/>
            </a:endParaRPr>
          </a:p>
        </p:txBody>
      </p:sp>
      <p:sp>
        <p:nvSpPr>
          <p:cNvPr id="68626" name="Rectangle 18">
            <a:extLst>
              <a:ext uri="{FF2B5EF4-FFF2-40B4-BE49-F238E27FC236}">
                <a16:creationId xmlns:a16="http://schemas.microsoft.com/office/drawing/2014/main" id="{CF34945B-E4C2-4E1A-902C-A635179F2F47}"/>
              </a:ext>
            </a:extLst>
          </p:cNvPr>
          <p:cNvSpPr>
            <a:spLocks noChangeArrowheads="1"/>
          </p:cNvSpPr>
          <p:nvPr/>
        </p:nvSpPr>
        <p:spPr bwMode="auto">
          <a:xfrm>
            <a:off x="3736975" y="1323975"/>
            <a:ext cx="4349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800" b="0" i="1">
                <a:solidFill>
                  <a:srgbClr val="000000"/>
                </a:solidFill>
                <a:ea typeface="宋体" panose="02010600030101010101" pitchFamily="2" charset="-122"/>
              </a:rPr>
              <a:t>BL</a:t>
            </a:r>
            <a:endParaRPr lang="en-US" altLang="zh-CN" sz="2800" i="1">
              <a:solidFill>
                <a:schemeClr val="tx1"/>
              </a:solidFill>
              <a:ea typeface="宋体" panose="02010600030101010101" pitchFamily="2" charset="-122"/>
            </a:endParaRPr>
          </a:p>
        </p:txBody>
      </p:sp>
      <p:grpSp>
        <p:nvGrpSpPr>
          <p:cNvPr id="68627" name="Group 19">
            <a:extLst>
              <a:ext uri="{FF2B5EF4-FFF2-40B4-BE49-F238E27FC236}">
                <a16:creationId xmlns:a16="http://schemas.microsoft.com/office/drawing/2014/main" id="{9DCDBD33-10F9-4DFD-854E-161B5B303702}"/>
              </a:ext>
            </a:extLst>
          </p:cNvPr>
          <p:cNvGrpSpPr>
            <a:grpSpLocks/>
          </p:cNvGrpSpPr>
          <p:nvPr/>
        </p:nvGrpSpPr>
        <p:grpSpPr bwMode="auto">
          <a:xfrm>
            <a:off x="1084263" y="3694113"/>
            <a:ext cx="555625" cy="434975"/>
            <a:chOff x="2022" y="2583"/>
            <a:chExt cx="350" cy="274"/>
          </a:xfrm>
        </p:grpSpPr>
        <p:sp>
          <p:nvSpPr>
            <p:cNvPr id="68637" name="Rectangle 20">
              <a:extLst>
                <a:ext uri="{FF2B5EF4-FFF2-40B4-BE49-F238E27FC236}">
                  <a16:creationId xmlns:a16="http://schemas.microsoft.com/office/drawing/2014/main" id="{F95ABB09-7BFA-498F-BCF8-CD9DB81EE3D9}"/>
                </a:ext>
              </a:extLst>
            </p:cNvPr>
            <p:cNvSpPr>
              <a:spLocks noChangeArrowheads="1"/>
            </p:cNvSpPr>
            <p:nvPr/>
          </p:nvSpPr>
          <p:spPr bwMode="auto">
            <a:xfrm>
              <a:off x="2022" y="2583"/>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800" b="0" i="1">
                  <a:solidFill>
                    <a:srgbClr val="000000"/>
                  </a:solidFill>
                  <a:ea typeface="宋体" panose="02010600030101010101" pitchFamily="2" charset="-122"/>
                </a:rPr>
                <a:t>V</a:t>
              </a:r>
              <a:endParaRPr lang="en-US" altLang="zh-CN" sz="2800" i="1">
                <a:solidFill>
                  <a:schemeClr val="tx1"/>
                </a:solidFill>
                <a:ea typeface="宋体" panose="02010600030101010101" pitchFamily="2" charset="-122"/>
              </a:endParaRPr>
            </a:p>
          </p:txBody>
        </p:sp>
        <p:sp>
          <p:nvSpPr>
            <p:cNvPr id="68638" name="Rectangle 21">
              <a:extLst>
                <a:ext uri="{FF2B5EF4-FFF2-40B4-BE49-F238E27FC236}">
                  <a16:creationId xmlns:a16="http://schemas.microsoft.com/office/drawing/2014/main" id="{41D660FB-54CB-43CC-AE23-F94963A77309}"/>
                </a:ext>
              </a:extLst>
            </p:cNvPr>
            <p:cNvSpPr>
              <a:spLocks noChangeArrowheads="1"/>
            </p:cNvSpPr>
            <p:nvPr/>
          </p:nvSpPr>
          <p:spPr bwMode="auto">
            <a:xfrm>
              <a:off x="2152" y="2675"/>
              <a:ext cx="2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900" b="0" i="1">
                  <a:solidFill>
                    <a:srgbClr val="000000"/>
                  </a:solidFill>
                  <a:ea typeface="宋体" panose="02010600030101010101" pitchFamily="2" charset="-122"/>
                </a:rPr>
                <a:t>DD</a:t>
              </a:r>
              <a:endParaRPr lang="en-US" altLang="zh-CN" sz="2800" i="1">
                <a:solidFill>
                  <a:schemeClr val="tx1"/>
                </a:solidFill>
                <a:ea typeface="宋体" panose="02010600030101010101" pitchFamily="2" charset="-122"/>
              </a:endParaRPr>
            </a:p>
          </p:txBody>
        </p:sp>
      </p:grpSp>
      <p:sp>
        <p:nvSpPr>
          <p:cNvPr id="68628" name="Line 22">
            <a:extLst>
              <a:ext uri="{FF2B5EF4-FFF2-40B4-BE49-F238E27FC236}">
                <a16:creationId xmlns:a16="http://schemas.microsoft.com/office/drawing/2014/main" id="{13CF6D3F-91A4-4A42-BD98-45254152C2B2}"/>
              </a:ext>
            </a:extLst>
          </p:cNvPr>
          <p:cNvSpPr>
            <a:spLocks noChangeShapeType="1"/>
          </p:cNvSpPr>
          <p:nvPr/>
        </p:nvSpPr>
        <p:spPr bwMode="auto">
          <a:xfrm flipH="1">
            <a:off x="2547938" y="4870450"/>
            <a:ext cx="411162" cy="1588"/>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23">
            <a:extLst>
              <a:ext uri="{FF2B5EF4-FFF2-40B4-BE49-F238E27FC236}">
                <a16:creationId xmlns:a16="http://schemas.microsoft.com/office/drawing/2014/main" id="{9A998B45-401A-481F-86FE-9531C5292B49}"/>
              </a:ext>
            </a:extLst>
          </p:cNvPr>
          <p:cNvSpPr>
            <a:spLocks noChangeShapeType="1"/>
          </p:cNvSpPr>
          <p:nvPr/>
        </p:nvSpPr>
        <p:spPr bwMode="auto">
          <a:xfrm flipH="1">
            <a:off x="2628900" y="4960938"/>
            <a:ext cx="249238" cy="158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Line 24">
            <a:extLst>
              <a:ext uri="{FF2B5EF4-FFF2-40B4-BE49-F238E27FC236}">
                <a16:creationId xmlns:a16="http://schemas.microsoft.com/office/drawing/2014/main" id="{334AED43-5D58-4835-923C-7F9BCF2F549E}"/>
              </a:ext>
            </a:extLst>
          </p:cNvPr>
          <p:cNvSpPr>
            <a:spLocks noChangeShapeType="1"/>
          </p:cNvSpPr>
          <p:nvPr/>
        </p:nvSpPr>
        <p:spPr bwMode="auto">
          <a:xfrm flipH="1">
            <a:off x="2690813" y="5040313"/>
            <a:ext cx="115887" cy="1587"/>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Oval 25">
            <a:extLst>
              <a:ext uri="{FF2B5EF4-FFF2-40B4-BE49-F238E27FC236}">
                <a16:creationId xmlns:a16="http://schemas.microsoft.com/office/drawing/2014/main" id="{DB5F42C3-4971-4315-9BE6-AEE83CA69B4D}"/>
              </a:ext>
            </a:extLst>
          </p:cNvPr>
          <p:cNvSpPr>
            <a:spLocks noChangeArrowheads="1"/>
          </p:cNvSpPr>
          <p:nvPr/>
        </p:nvSpPr>
        <p:spPr bwMode="auto">
          <a:xfrm>
            <a:off x="3540125" y="2136775"/>
            <a:ext cx="106363" cy="106363"/>
          </a:xfrm>
          <a:prstGeom prst="ellipse">
            <a:avLst/>
          </a:prstGeom>
          <a:solidFill>
            <a:srgbClr val="000000"/>
          </a:solidFill>
          <a:ln w="19050">
            <a:solidFill>
              <a:srgbClr val="000000"/>
            </a:solidFill>
            <a:miter lim="800000"/>
            <a:headEnd/>
            <a:tailEnd/>
          </a:ln>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68632" name="Text Box 26">
            <a:extLst>
              <a:ext uri="{FF2B5EF4-FFF2-40B4-BE49-F238E27FC236}">
                <a16:creationId xmlns:a16="http://schemas.microsoft.com/office/drawing/2014/main" id="{09E2D466-691B-4A5F-8C30-8BA4BE447DD9}"/>
              </a:ext>
            </a:extLst>
          </p:cNvPr>
          <p:cNvSpPr txBox="1">
            <a:spLocks noChangeArrowheads="1"/>
          </p:cNvSpPr>
          <p:nvPr/>
        </p:nvSpPr>
        <p:spPr bwMode="auto">
          <a:xfrm>
            <a:off x="533400" y="1219200"/>
            <a:ext cx="279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400">
                <a:solidFill>
                  <a:schemeClr val="tx1"/>
                </a:solidFill>
                <a:ea typeface="宋体" panose="02010600030101010101" pitchFamily="2" charset="-122"/>
                <a:sym typeface="Wingdings" panose="05000000000000000000" pitchFamily="2" charset="2"/>
              </a:rPr>
              <a:t> </a:t>
            </a:r>
            <a:r>
              <a:rPr lang="en-US" altLang="zh-CN" sz="2400">
                <a:solidFill>
                  <a:srgbClr val="C66B5A"/>
                </a:solidFill>
                <a:ea typeface="宋体" panose="02010600030101010101" pitchFamily="2" charset="-122"/>
              </a:rPr>
              <a:t>2 transistor cell</a:t>
            </a:r>
          </a:p>
        </p:txBody>
      </p:sp>
      <p:graphicFrame>
        <p:nvGraphicFramePr>
          <p:cNvPr id="68633" name="Object 2">
            <a:extLst>
              <a:ext uri="{FF2B5EF4-FFF2-40B4-BE49-F238E27FC236}">
                <a16:creationId xmlns:a16="http://schemas.microsoft.com/office/drawing/2014/main" id="{6BD1BB0E-A87A-49F8-BA14-DD5CF95B7A5D}"/>
              </a:ext>
            </a:extLst>
          </p:cNvPr>
          <p:cNvGraphicFramePr>
            <a:graphicFrameLocks noChangeAspect="1"/>
          </p:cNvGraphicFramePr>
          <p:nvPr/>
        </p:nvGraphicFramePr>
        <p:xfrm>
          <a:off x="4495800" y="3581400"/>
          <a:ext cx="3657600" cy="2771775"/>
        </p:xfrm>
        <a:graphic>
          <a:graphicData uri="http://schemas.openxmlformats.org/presentationml/2006/ole">
            <mc:AlternateContent xmlns:mc="http://schemas.openxmlformats.org/markup-compatibility/2006">
              <mc:Choice xmlns:v="urn:schemas-microsoft-com:vml" Requires="v">
                <p:oleObj name="Visio" r:id="rId2" imgW="2062201" imgH="1530020" progId="Visio.Drawing.6">
                  <p:embed/>
                </p:oleObj>
              </mc:Choice>
              <mc:Fallback>
                <p:oleObj name="Visio" r:id="rId2" imgW="2062201" imgH="1530020" progId="Visio.Drawing.6">
                  <p:embed/>
                  <p:pic>
                    <p:nvPicPr>
                      <p:cNvPr id="68633" name="Object 2">
                        <a:extLst>
                          <a:ext uri="{FF2B5EF4-FFF2-40B4-BE49-F238E27FC236}">
                            <a16:creationId xmlns:a16="http://schemas.microsoft.com/office/drawing/2014/main" id="{6BD1BB0E-A87A-49F8-BA14-DD5CF95B7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581400"/>
                        <a:ext cx="36576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6900" name="Rectangle 4">
            <a:extLst>
              <a:ext uri="{FF2B5EF4-FFF2-40B4-BE49-F238E27FC236}">
                <a16:creationId xmlns:a16="http://schemas.microsoft.com/office/drawing/2014/main" id="{DBAD9280-9E19-4F09-AD56-E400E6030B4D}"/>
              </a:ext>
            </a:extLst>
          </p:cNvPr>
          <p:cNvSpPr>
            <a:spLocks noChangeArrowheads="1"/>
          </p:cNvSpPr>
          <p:nvPr/>
        </p:nvSpPr>
        <p:spPr bwMode="auto">
          <a:xfrm>
            <a:off x="4419599" y="381000"/>
            <a:ext cx="391046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2100" b="0" dirty="0">
                <a:solidFill>
                  <a:srgbClr val="3333FF"/>
                </a:solidFill>
                <a:ea typeface="宋体" panose="02010600030101010101" pitchFamily="2" charset="-122"/>
              </a:rPr>
              <a:t>A second transistor is used to select cell for erasure.</a:t>
            </a:r>
          </a:p>
          <a:p>
            <a:pPr lvl="1" eaLnBrk="1" hangingPunct="1">
              <a:spcBef>
                <a:spcPct val="20000"/>
              </a:spcBef>
              <a:buClr>
                <a:schemeClr val="accent2"/>
              </a:buClr>
              <a:buSzPct val="70000"/>
              <a:buFont typeface="Wingdings" panose="05000000000000000000" pitchFamily="2" charset="2"/>
              <a:buChar char="ü"/>
            </a:pPr>
            <a:r>
              <a:rPr lang="en-US" altLang="zh-CN" sz="2000" b="0" dirty="0">
                <a:solidFill>
                  <a:srgbClr val="3333FF"/>
                </a:solidFill>
                <a:ea typeface="宋体" panose="02010600030101010101" pitchFamily="2" charset="-122"/>
              </a:rPr>
              <a:t>Advantages: electrically erase bytes in circuit</a:t>
            </a:r>
          </a:p>
          <a:p>
            <a:pPr lvl="1" eaLnBrk="1" hangingPunct="1">
              <a:spcBef>
                <a:spcPct val="20000"/>
              </a:spcBef>
              <a:buClr>
                <a:schemeClr val="accent2"/>
              </a:buClr>
              <a:buSzPct val="70000"/>
              <a:buFont typeface="Wingdings" panose="05000000000000000000" pitchFamily="2" charset="2"/>
              <a:buChar char="û"/>
            </a:pPr>
            <a:r>
              <a:rPr lang="en-US" altLang="zh-CN" sz="2000" b="0" dirty="0">
                <a:solidFill>
                  <a:srgbClr val="3333FF"/>
                </a:solidFill>
                <a:ea typeface="宋体" panose="02010600030101010101" pitchFamily="2" charset="-122"/>
              </a:rPr>
              <a:t>Disadvantages: less dense than EPROM</a:t>
            </a:r>
          </a:p>
        </p:txBody>
      </p:sp>
      <p:sp>
        <p:nvSpPr>
          <p:cNvPr id="68635" name="Slide Number Placeholder 28">
            <a:extLst>
              <a:ext uri="{FF2B5EF4-FFF2-40B4-BE49-F238E27FC236}">
                <a16:creationId xmlns:a16="http://schemas.microsoft.com/office/drawing/2014/main" id="{22DDE204-5055-4927-9BB9-787393A357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0AC4235-1152-41E9-A604-510BF40CE800}" type="slidenum">
              <a:rPr lang="en-US" altLang="en-US" sz="1000" b="0">
                <a:solidFill>
                  <a:schemeClr val="tx1"/>
                </a:solidFill>
              </a:rPr>
              <a:pPr eaLnBrk="1" hangingPunct="1"/>
              <a:t>54</a:t>
            </a:fld>
            <a:endParaRPr lang="en-US" altLang="en-US" sz="1000" b="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5">
            <a:extLst>
              <a:ext uri="{FF2B5EF4-FFF2-40B4-BE49-F238E27FC236}">
                <a16:creationId xmlns:a16="http://schemas.microsoft.com/office/drawing/2014/main" id="{131CFEA6-0C94-4946-AD6B-740474193D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2A36B41-C56D-4303-9859-E96ECB36CA68}" type="slidenum">
              <a:rPr lang="en-US" altLang="en-US" sz="1000" b="0">
                <a:solidFill>
                  <a:schemeClr val="tx1"/>
                </a:solidFill>
              </a:rPr>
              <a:pPr eaLnBrk="1" hangingPunct="1"/>
              <a:t>55</a:t>
            </a:fld>
            <a:endParaRPr lang="en-US" altLang="en-US" sz="1000" b="0">
              <a:solidFill>
                <a:schemeClr val="tx1"/>
              </a:solidFill>
            </a:endParaRPr>
          </a:p>
        </p:txBody>
      </p:sp>
      <p:sp>
        <p:nvSpPr>
          <p:cNvPr id="69636" name="Rectangle 2">
            <a:extLst>
              <a:ext uri="{FF2B5EF4-FFF2-40B4-BE49-F238E27FC236}">
                <a16:creationId xmlns:a16="http://schemas.microsoft.com/office/drawing/2014/main" id="{84797AA6-5AC0-4721-BF42-2C2A0FDCE689}"/>
              </a:ext>
            </a:extLst>
          </p:cNvPr>
          <p:cNvSpPr>
            <a:spLocks noGrp="1" noChangeArrowheads="1"/>
          </p:cNvSpPr>
          <p:nvPr>
            <p:ph type="title"/>
          </p:nvPr>
        </p:nvSpPr>
        <p:spPr>
          <a:xfrm>
            <a:off x="457200" y="122238"/>
            <a:ext cx="7772400" cy="736600"/>
          </a:xfrm>
        </p:spPr>
        <p:txBody>
          <a:bodyPr/>
          <a:lstStyle/>
          <a:p>
            <a:pPr eaLnBrk="1" hangingPunct="1"/>
            <a:r>
              <a:rPr lang="en-US" altLang="zh-CN" sz="4000">
                <a:solidFill>
                  <a:srgbClr val="008080"/>
                </a:solidFill>
                <a:ea typeface="宋体" panose="02010600030101010101" pitchFamily="2" charset="-122"/>
              </a:rPr>
              <a:t>FLASH (NAND vs. NOR)</a:t>
            </a:r>
          </a:p>
        </p:txBody>
      </p:sp>
      <p:sp>
        <p:nvSpPr>
          <p:cNvPr id="978947" name="Rectangle 3">
            <a:extLst>
              <a:ext uri="{FF2B5EF4-FFF2-40B4-BE49-F238E27FC236}">
                <a16:creationId xmlns:a16="http://schemas.microsoft.com/office/drawing/2014/main" id="{BF89E5F3-597A-4640-999A-48E39EC6402A}"/>
              </a:ext>
            </a:extLst>
          </p:cNvPr>
          <p:cNvSpPr>
            <a:spLocks noGrp="1" noChangeArrowheads="1"/>
          </p:cNvSpPr>
          <p:nvPr>
            <p:ph type="body" idx="1"/>
          </p:nvPr>
        </p:nvSpPr>
        <p:spPr>
          <a:xfrm>
            <a:off x="457200" y="1524000"/>
            <a:ext cx="8229600" cy="4648200"/>
          </a:xfrm>
          <a:noFill/>
        </p:spPr>
        <p:txBody>
          <a:bodyPr/>
          <a:lstStyle/>
          <a:p>
            <a:pPr eaLnBrk="1" hangingPunct="1">
              <a:buFont typeface="Wingdings" panose="05000000000000000000" pitchFamily="2" charset="2"/>
              <a:buChar char="Ø"/>
            </a:pPr>
            <a:r>
              <a:rPr lang="en-US" altLang="zh-CN" sz="2100">
                <a:solidFill>
                  <a:srgbClr val="3333FF"/>
                </a:solidFill>
                <a:ea typeface="宋体" panose="02010600030101010101" pitchFamily="2" charset="-122"/>
              </a:rPr>
              <a:t>The FLASH traces its ancestry to both the EPROM and EEPROM technologies (introduced in 1984/1988)</a:t>
            </a:r>
          </a:p>
          <a:p>
            <a:pPr eaLnBrk="1" hangingPunct="1">
              <a:buFont typeface="Wingdings" panose="05000000000000000000" pitchFamily="2" charset="2"/>
              <a:buChar char="Ø"/>
            </a:pPr>
            <a:r>
              <a:rPr lang="en-US" altLang="zh-CN" sz="2100">
                <a:solidFill>
                  <a:srgbClr val="3333FF"/>
                </a:solidFill>
                <a:ea typeface="宋体" panose="02010600030101010101" pitchFamily="2" charset="-122"/>
              </a:rPr>
              <a:t>The name </a:t>
            </a:r>
            <a:r>
              <a:rPr lang="en-US" altLang="zh-CN" sz="2100">
                <a:solidFill>
                  <a:srgbClr val="3333FF"/>
                </a:solidFill>
                <a:latin typeface="Times New Roman" panose="02020603050405020304" pitchFamily="18" charset="0"/>
                <a:ea typeface="宋体" panose="02010600030101010101" pitchFamily="2" charset="-122"/>
              </a:rPr>
              <a:t>“</a:t>
            </a:r>
            <a:r>
              <a:rPr lang="en-US" altLang="zh-CN" sz="2100">
                <a:solidFill>
                  <a:srgbClr val="FB5705"/>
                </a:solidFill>
                <a:ea typeface="宋体" panose="02010600030101010101" pitchFamily="2" charset="-122"/>
              </a:rPr>
              <a:t>FLASH</a:t>
            </a:r>
            <a:r>
              <a:rPr lang="en-US" altLang="zh-CN" sz="2100">
                <a:solidFill>
                  <a:srgbClr val="3333FF"/>
                </a:solidFill>
                <a:latin typeface="Times New Roman" panose="02020603050405020304" pitchFamily="18" charset="0"/>
                <a:ea typeface="宋体" panose="02010600030101010101" pitchFamily="2" charset="-122"/>
              </a:rPr>
              <a:t>”</a:t>
            </a:r>
            <a:r>
              <a:rPr lang="en-US" altLang="zh-CN" sz="2100">
                <a:solidFill>
                  <a:srgbClr val="3333FF"/>
                </a:solidFill>
                <a:ea typeface="宋体" panose="02010600030101010101" pitchFamily="2" charset="-122"/>
              </a:rPr>
              <a:t> was originally coined to reflect this technology</a:t>
            </a:r>
            <a:r>
              <a:rPr lang="en-US" altLang="zh-CN" sz="2100">
                <a:solidFill>
                  <a:srgbClr val="3333FF"/>
                </a:solidFill>
                <a:latin typeface="Times New Roman" panose="02020603050405020304" pitchFamily="18" charset="0"/>
                <a:ea typeface="宋体" panose="02010600030101010101" pitchFamily="2" charset="-122"/>
              </a:rPr>
              <a:t>’</a:t>
            </a:r>
            <a:r>
              <a:rPr lang="en-US" altLang="zh-CN" sz="2100">
                <a:solidFill>
                  <a:srgbClr val="3333FF"/>
                </a:solidFill>
                <a:ea typeface="宋体" panose="02010600030101010101" pitchFamily="2" charset="-122"/>
              </a:rPr>
              <a:t>s </a:t>
            </a:r>
            <a:r>
              <a:rPr lang="en-US" altLang="zh-CN" sz="2100">
                <a:solidFill>
                  <a:srgbClr val="FB5705"/>
                </a:solidFill>
                <a:ea typeface="宋体" panose="02010600030101010101" pitchFamily="2" charset="-122"/>
              </a:rPr>
              <a:t>rapid erasure</a:t>
            </a:r>
            <a:r>
              <a:rPr lang="en-US" altLang="zh-CN" sz="2100">
                <a:solidFill>
                  <a:srgbClr val="3333FF"/>
                </a:solidFill>
                <a:ea typeface="宋体" panose="02010600030101010101" pitchFamily="2" charset="-122"/>
              </a:rPr>
              <a:t> times compared to EPROM.</a:t>
            </a:r>
          </a:p>
          <a:p>
            <a:pPr eaLnBrk="1" hangingPunct="1">
              <a:buFont typeface="Wingdings" panose="05000000000000000000" pitchFamily="2" charset="2"/>
              <a:buChar char="Ø"/>
            </a:pPr>
            <a:r>
              <a:rPr lang="en-US" altLang="zh-CN" sz="2100">
                <a:solidFill>
                  <a:srgbClr val="3333FF"/>
                </a:solidFill>
                <a:ea typeface="宋体" panose="02010600030101010101" pitchFamily="2" charset="-122"/>
              </a:rPr>
              <a:t>FLASH employs a variety of architectures.</a:t>
            </a:r>
          </a:p>
          <a:p>
            <a:pPr marL="742950" lvl="1" indent="-285750" eaLnBrk="1" hangingPunct="1">
              <a:buFont typeface="Wingdings" panose="05000000000000000000" pitchFamily="2" charset="2"/>
              <a:buChar char="q"/>
            </a:pPr>
            <a:r>
              <a:rPr lang="en-US" altLang="zh-CN" sz="2000">
                <a:solidFill>
                  <a:srgbClr val="3333FF"/>
                </a:solidFill>
                <a:ea typeface="宋体" panose="02010600030101010101" pitchFamily="2" charset="-122"/>
              </a:rPr>
              <a:t>Some have a </a:t>
            </a:r>
            <a:r>
              <a:rPr lang="en-US" altLang="zh-CN" sz="2000" b="1" i="1">
                <a:solidFill>
                  <a:srgbClr val="FB5705"/>
                </a:solidFill>
                <a:ea typeface="宋体" panose="02010600030101010101" pitchFamily="2" charset="-122"/>
              </a:rPr>
              <a:t>single floating gate transistor</a:t>
            </a:r>
            <a:r>
              <a:rPr lang="en-US" altLang="zh-CN" sz="2000">
                <a:solidFill>
                  <a:srgbClr val="3333FF"/>
                </a:solidFill>
                <a:ea typeface="宋体" panose="02010600030101010101" pitchFamily="2" charset="-122"/>
              </a:rPr>
              <a:t> cell with the same area as an EPROM cell, but with the </a:t>
            </a:r>
            <a:r>
              <a:rPr lang="en-US" altLang="zh-CN" sz="2000" b="1" i="1">
                <a:solidFill>
                  <a:srgbClr val="FB5705"/>
                </a:solidFill>
                <a:ea typeface="宋体" panose="02010600030101010101" pitchFamily="2" charset="-122"/>
              </a:rPr>
              <a:t>thinner oxide layers</a:t>
            </a:r>
            <a:r>
              <a:rPr lang="en-US" altLang="zh-CN" sz="2000">
                <a:solidFill>
                  <a:srgbClr val="3333FF"/>
                </a:solidFill>
                <a:ea typeface="宋体" panose="02010600030101010101" pitchFamily="2" charset="-122"/>
              </a:rPr>
              <a:t> characteristic of an EEPROM.</a:t>
            </a:r>
          </a:p>
          <a:p>
            <a:pPr marL="1038225" lvl="2" indent="-285750" eaLnBrk="1" hangingPunct="1">
              <a:buFont typeface="Wingdings" panose="05000000000000000000" pitchFamily="2" charset="2"/>
              <a:buChar char="q"/>
            </a:pPr>
            <a:r>
              <a:rPr lang="en-US" altLang="zh-CN" sz="1700">
                <a:solidFill>
                  <a:srgbClr val="3333FF"/>
                </a:solidFill>
                <a:ea typeface="宋体" panose="02010600030101010101" pitchFamily="2" charset="-122"/>
              </a:rPr>
              <a:t>These devices can be electrically erased, but only by </a:t>
            </a:r>
            <a:r>
              <a:rPr lang="en-US" altLang="zh-CN" sz="1700" b="1" u="sng">
                <a:solidFill>
                  <a:srgbClr val="3333FF"/>
                </a:solidFill>
                <a:ea typeface="宋体" panose="02010600030101010101" pitchFamily="2" charset="-122"/>
              </a:rPr>
              <a:t>clearing the whole device or large portions</a:t>
            </a:r>
            <a:r>
              <a:rPr lang="en-US" altLang="zh-CN" sz="1700">
                <a:solidFill>
                  <a:srgbClr val="3333FF"/>
                </a:solidFill>
                <a:ea typeface="宋体" panose="02010600030101010101" pitchFamily="2" charset="-122"/>
              </a:rPr>
              <a:t>.</a:t>
            </a:r>
          </a:p>
          <a:p>
            <a:pPr marL="742950" lvl="1" indent="-285750" eaLnBrk="1" hangingPunct="1">
              <a:buFont typeface="Wingdings" panose="05000000000000000000" pitchFamily="2" charset="2"/>
              <a:buChar char="q"/>
            </a:pPr>
            <a:r>
              <a:rPr lang="en-US" altLang="zh-CN" sz="2000">
                <a:solidFill>
                  <a:srgbClr val="3333FF"/>
                </a:solidFill>
                <a:ea typeface="宋体" panose="02010600030101010101" pitchFamily="2" charset="-122"/>
              </a:rPr>
              <a:t>Other architectures features a two-transistor cell similar to that of an EEPROM cell, thereby allowing them to be erased and reprogrammed on a </a:t>
            </a:r>
            <a:r>
              <a:rPr lang="en-US" altLang="zh-CN" sz="2000" b="1" u="sng">
                <a:solidFill>
                  <a:srgbClr val="3333FF"/>
                </a:solidFill>
                <a:ea typeface="宋体" panose="02010600030101010101" pitchFamily="2" charset="-122"/>
              </a:rPr>
              <a:t>word-by-word basis</a:t>
            </a:r>
            <a:r>
              <a:rPr lang="en-US" altLang="zh-CN" sz="2000">
                <a:solidFill>
                  <a:srgbClr val="3333FF"/>
                </a:solidFill>
                <a:ea typeface="宋体" panose="02010600030101010101" pitchFamily="2" charset="-122"/>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B678D87-E004-41B7-8AEB-ED02906C7D66}"/>
              </a:ext>
            </a:extLst>
          </p:cNvPr>
          <p:cNvSpPr>
            <a:spLocks noGrp="1" noChangeArrowheads="1"/>
          </p:cNvSpPr>
          <p:nvPr>
            <p:ph type="title"/>
          </p:nvPr>
        </p:nvSpPr>
        <p:spPr/>
        <p:txBody>
          <a:bodyPr/>
          <a:lstStyle/>
          <a:p>
            <a:r>
              <a:rPr lang="en-US" altLang="zh-CN">
                <a:solidFill>
                  <a:srgbClr val="008080"/>
                </a:solidFill>
                <a:ea typeface="宋体" panose="02010600030101010101" pitchFamily="2" charset="-122"/>
              </a:rPr>
              <a:t>Flash EEPROM</a:t>
            </a:r>
          </a:p>
        </p:txBody>
      </p:sp>
      <p:sp>
        <p:nvSpPr>
          <p:cNvPr id="70659" name="Freeform 3">
            <a:extLst>
              <a:ext uri="{FF2B5EF4-FFF2-40B4-BE49-F238E27FC236}">
                <a16:creationId xmlns:a16="http://schemas.microsoft.com/office/drawing/2014/main" id="{8010ACCD-BB56-4C14-BFED-BF959FB0475F}"/>
              </a:ext>
            </a:extLst>
          </p:cNvPr>
          <p:cNvSpPr>
            <a:spLocks/>
          </p:cNvSpPr>
          <p:nvPr/>
        </p:nvSpPr>
        <p:spPr bwMode="auto">
          <a:xfrm>
            <a:off x="5064125" y="3652838"/>
            <a:ext cx="1282700" cy="690562"/>
          </a:xfrm>
          <a:custGeom>
            <a:avLst/>
            <a:gdLst>
              <a:gd name="T0" fmla="*/ 2147483647 w 158"/>
              <a:gd name="T1" fmla="*/ 0 h 85"/>
              <a:gd name="T2" fmla="*/ 2147483647 w 158"/>
              <a:gd name="T3" fmla="*/ 2147483647 h 85"/>
              <a:gd name="T4" fmla="*/ 2147483647 w 158"/>
              <a:gd name="T5" fmla="*/ 2147483647 h 85"/>
              <a:gd name="T6" fmla="*/ 2147483647 w 158"/>
              <a:gd name="T7" fmla="*/ 2147483647 h 85"/>
              <a:gd name="T8" fmla="*/ 0 60000 65536"/>
              <a:gd name="T9" fmla="*/ 0 60000 65536"/>
              <a:gd name="T10" fmla="*/ 0 60000 65536"/>
              <a:gd name="T11" fmla="*/ 0 60000 65536"/>
              <a:gd name="T12" fmla="*/ 0 w 158"/>
              <a:gd name="T13" fmla="*/ 0 h 85"/>
              <a:gd name="T14" fmla="*/ 158 w 158"/>
              <a:gd name="T15" fmla="*/ 85 h 85"/>
            </a:gdLst>
            <a:ahLst/>
            <a:cxnLst>
              <a:cxn ang="T8">
                <a:pos x="T0" y="T1"/>
              </a:cxn>
              <a:cxn ang="T9">
                <a:pos x="T2" y="T3"/>
              </a:cxn>
              <a:cxn ang="T10">
                <a:pos x="T4" y="T5"/>
              </a:cxn>
              <a:cxn ang="T11">
                <a:pos x="T6" y="T7"/>
              </a:cxn>
            </a:cxnLst>
            <a:rect l="T12" t="T13" r="T14" b="T15"/>
            <a:pathLst>
              <a:path w="158" h="85">
                <a:moveTo>
                  <a:pt x="3" y="0"/>
                </a:moveTo>
                <a:cubicBezTo>
                  <a:pt x="3" y="41"/>
                  <a:pt x="3" y="41"/>
                  <a:pt x="3" y="41"/>
                </a:cubicBezTo>
                <a:cubicBezTo>
                  <a:pt x="3" y="41"/>
                  <a:pt x="0" y="83"/>
                  <a:pt x="66" y="83"/>
                </a:cubicBezTo>
                <a:cubicBezTo>
                  <a:pt x="66" y="83"/>
                  <a:pt x="143" y="85"/>
                  <a:pt x="158" y="85"/>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660" name="Rectangle 4">
            <a:extLst>
              <a:ext uri="{FF2B5EF4-FFF2-40B4-BE49-F238E27FC236}">
                <a16:creationId xmlns:a16="http://schemas.microsoft.com/office/drawing/2014/main" id="{5879DB15-4EFC-4878-9798-AEDE1DA93103}"/>
              </a:ext>
            </a:extLst>
          </p:cNvPr>
          <p:cNvSpPr>
            <a:spLocks noChangeArrowheads="1"/>
          </p:cNvSpPr>
          <p:nvPr/>
        </p:nvSpPr>
        <p:spPr bwMode="auto">
          <a:xfrm>
            <a:off x="2138363" y="2547938"/>
            <a:ext cx="3184525" cy="3095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70661" name="Rectangle 5">
            <a:extLst>
              <a:ext uri="{FF2B5EF4-FFF2-40B4-BE49-F238E27FC236}">
                <a16:creationId xmlns:a16="http://schemas.microsoft.com/office/drawing/2014/main" id="{410F6D50-CC40-42A4-98BD-E324B5733B49}"/>
              </a:ext>
            </a:extLst>
          </p:cNvPr>
          <p:cNvSpPr>
            <a:spLocks noChangeArrowheads="1"/>
          </p:cNvSpPr>
          <p:nvPr/>
        </p:nvSpPr>
        <p:spPr bwMode="auto">
          <a:xfrm>
            <a:off x="2138363" y="3060700"/>
            <a:ext cx="3184525" cy="3079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70662" name="Rectangle 6">
            <a:extLst>
              <a:ext uri="{FF2B5EF4-FFF2-40B4-BE49-F238E27FC236}">
                <a16:creationId xmlns:a16="http://schemas.microsoft.com/office/drawing/2014/main" id="{621B47A0-1C1B-48F3-9630-54E5581D9714}"/>
              </a:ext>
            </a:extLst>
          </p:cNvPr>
          <p:cNvSpPr>
            <a:spLocks noChangeArrowheads="1"/>
          </p:cNvSpPr>
          <p:nvPr/>
        </p:nvSpPr>
        <p:spPr bwMode="auto">
          <a:xfrm>
            <a:off x="3170238" y="2135188"/>
            <a:ext cx="14573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a:solidFill>
                  <a:srgbClr val="000000"/>
                </a:solidFill>
                <a:latin typeface="Times Ten Roman" pitchFamily="18" charset="0"/>
                <a:ea typeface="宋体" panose="02010600030101010101" pitchFamily="2" charset="-122"/>
              </a:rPr>
              <a:t>Control gate</a:t>
            </a:r>
            <a:endParaRPr lang="en-US" altLang="zh-CN" sz="2400" i="1">
              <a:solidFill>
                <a:schemeClr val="tx1"/>
              </a:solidFill>
              <a:ea typeface="宋体" panose="02010600030101010101" pitchFamily="2" charset="-122"/>
            </a:endParaRPr>
          </a:p>
        </p:txBody>
      </p:sp>
      <p:sp>
        <p:nvSpPr>
          <p:cNvPr id="70663" name="Rectangle 7">
            <a:extLst>
              <a:ext uri="{FF2B5EF4-FFF2-40B4-BE49-F238E27FC236}">
                <a16:creationId xmlns:a16="http://schemas.microsoft.com/office/drawing/2014/main" id="{919F6EA8-47B1-4720-BC28-E3F36683D6D6}"/>
              </a:ext>
            </a:extLst>
          </p:cNvPr>
          <p:cNvSpPr>
            <a:spLocks noChangeArrowheads="1"/>
          </p:cNvSpPr>
          <p:nvPr/>
        </p:nvSpPr>
        <p:spPr bwMode="auto">
          <a:xfrm>
            <a:off x="1203325" y="3251200"/>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b="0" i="1">
                <a:solidFill>
                  <a:srgbClr val="000000"/>
                </a:solidFill>
                <a:latin typeface="Times Ten Roman" pitchFamily="18" charset="0"/>
                <a:ea typeface="宋体" panose="02010600030101010101" pitchFamily="2" charset="-122"/>
              </a:rPr>
              <a:t>erasure</a:t>
            </a:r>
            <a:endParaRPr lang="en-US" altLang="zh-CN" sz="2400" i="1">
              <a:solidFill>
                <a:schemeClr val="tx1"/>
              </a:solidFill>
              <a:ea typeface="宋体" panose="02010600030101010101" pitchFamily="2" charset="-122"/>
            </a:endParaRPr>
          </a:p>
        </p:txBody>
      </p:sp>
      <p:sp>
        <p:nvSpPr>
          <p:cNvPr id="70664" name="Rectangle 8">
            <a:extLst>
              <a:ext uri="{FF2B5EF4-FFF2-40B4-BE49-F238E27FC236}">
                <a16:creationId xmlns:a16="http://schemas.microsoft.com/office/drawing/2014/main" id="{632F3A87-E437-442D-8F83-3428BEFCF171}"/>
              </a:ext>
            </a:extLst>
          </p:cNvPr>
          <p:cNvSpPr>
            <a:spLocks noChangeArrowheads="1"/>
          </p:cNvSpPr>
          <p:nvPr/>
        </p:nvSpPr>
        <p:spPr bwMode="auto">
          <a:xfrm>
            <a:off x="3317875" y="4416425"/>
            <a:ext cx="2365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i="1">
                <a:solidFill>
                  <a:srgbClr val="000000"/>
                </a:solidFill>
                <a:latin typeface="Times Ten Roman" pitchFamily="18" charset="0"/>
                <a:ea typeface="宋体" panose="02010600030101010101" pitchFamily="2" charset="-122"/>
              </a:rPr>
              <a:t>p-</a:t>
            </a:r>
            <a:endParaRPr lang="en-US" altLang="zh-CN" sz="2400" i="1">
              <a:solidFill>
                <a:schemeClr val="tx1"/>
              </a:solidFill>
              <a:ea typeface="宋体" panose="02010600030101010101" pitchFamily="2" charset="-122"/>
            </a:endParaRPr>
          </a:p>
        </p:txBody>
      </p:sp>
      <p:sp>
        <p:nvSpPr>
          <p:cNvPr id="70665" name="Rectangle 9">
            <a:extLst>
              <a:ext uri="{FF2B5EF4-FFF2-40B4-BE49-F238E27FC236}">
                <a16:creationId xmlns:a16="http://schemas.microsoft.com/office/drawing/2014/main" id="{4D653C25-1431-4D77-9C50-14E6BA480973}"/>
              </a:ext>
            </a:extLst>
          </p:cNvPr>
          <p:cNvSpPr>
            <a:spLocks noChangeArrowheads="1"/>
          </p:cNvSpPr>
          <p:nvPr/>
        </p:nvSpPr>
        <p:spPr bwMode="auto">
          <a:xfrm>
            <a:off x="3549650" y="4416425"/>
            <a:ext cx="10493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a:solidFill>
                  <a:srgbClr val="000000"/>
                </a:solidFill>
                <a:latin typeface="Times Ten Roman" pitchFamily="18" charset="0"/>
                <a:ea typeface="宋体" panose="02010600030101010101" pitchFamily="2" charset="-122"/>
              </a:rPr>
              <a:t>substrate</a:t>
            </a:r>
            <a:endParaRPr lang="en-US" altLang="zh-CN" sz="2400" i="1">
              <a:solidFill>
                <a:schemeClr val="tx1"/>
              </a:solidFill>
              <a:ea typeface="宋体" panose="02010600030101010101" pitchFamily="2" charset="-122"/>
            </a:endParaRPr>
          </a:p>
        </p:txBody>
      </p:sp>
      <p:sp>
        <p:nvSpPr>
          <p:cNvPr id="70666" name="Line 10">
            <a:extLst>
              <a:ext uri="{FF2B5EF4-FFF2-40B4-BE49-F238E27FC236}">
                <a16:creationId xmlns:a16="http://schemas.microsoft.com/office/drawing/2014/main" id="{F60F88AD-56A6-4E82-8942-9B5044845062}"/>
              </a:ext>
            </a:extLst>
          </p:cNvPr>
          <p:cNvSpPr>
            <a:spLocks noChangeShapeType="1"/>
          </p:cNvSpPr>
          <p:nvPr/>
        </p:nvSpPr>
        <p:spPr bwMode="auto">
          <a:xfrm>
            <a:off x="5014913" y="2532063"/>
            <a:ext cx="1587" cy="1587"/>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Rectangle 11">
            <a:extLst>
              <a:ext uri="{FF2B5EF4-FFF2-40B4-BE49-F238E27FC236}">
                <a16:creationId xmlns:a16="http://schemas.microsoft.com/office/drawing/2014/main" id="{02962379-2C79-43E2-A071-E134788888EA}"/>
              </a:ext>
            </a:extLst>
          </p:cNvPr>
          <p:cNvSpPr>
            <a:spLocks noChangeArrowheads="1"/>
          </p:cNvSpPr>
          <p:nvPr/>
        </p:nvSpPr>
        <p:spPr bwMode="auto">
          <a:xfrm>
            <a:off x="5827713" y="2647950"/>
            <a:ext cx="1444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b="0">
                <a:solidFill>
                  <a:srgbClr val="000000"/>
                </a:solidFill>
                <a:latin typeface="Times Ten Roman" pitchFamily="18" charset="0"/>
                <a:ea typeface="宋体" panose="02010600030101010101" pitchFamily="2" charset="-122"/>
              </a:rPr>
              <a:t>Floating gate</a:t>
            </a:r>
            <a:endParaRPr lang="en-US" altLang="zh-CN" sz="2400" i="1">
              <a:solidFill>
                <a:schemeClr val="tx1"/>
              </a:solidFill>
              <a:ea typeface="宋体" panose="02010600030101010101" pitchFamily="2" charset="-122"/>
            </a:endParaRPr>
          </a:p>
        </p:txBody>
      </p:sp>
      <p:sp>
        <p:nvSpPr>
          <p:cNvPr id="70668" name="Rectangle 12">
            <a:extLst>
              <a:ext uri="{FF2B5EF4-FFF2-40B4-BE49-F238E27FC236}">
                <a16:creationId xmlns:a16="http://schemas.microsoft.com/office/drawing/2014/main" id="{B65C82F2-8D2F-4C4B-B670-E8F53E5B268F}"/>
              </a:ext>
            </a:extLst>
          </p:cNvPr>
          <p:cNvSpPr>
            <a:spLocks noChangeArrowheads="1"/>
          </p:cNvSpPr>
          <p:nvPr/>
        </p:nvSpPr>
        <p:spPr bwMode="auto">
          <a:xfrm>
            <a:off x="5827713" y="3270250"/>
            <a:ext cx="2298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b="0">
                <a:solidFill>
                  <a:srgbClr val="000000"/>
                </a:solidFill>
                <a:latin typeface="Times Ten Roman" pitchFamily="18" charset="0"/>
                <a:ea typeface="宋体" panose="02010600030101010101" pitchFamily="2" charset="-122"/>
              </a:rPr>
              <a:t>Thin tunneling oxide</a:t>
            </a:r>
            <a:endParaRPr lang="en-US" altLang="zh-CN" sz="2400" i="1">
              <a:solidFill>
                <a:schemeClr val="tx1"/>
              </a:solidFill>
              <a:ea typeface="宋体" panose="02010600030101010101" pitchFamily="2" charset="-122"/>
            </a:endParaRPr>
          </a:p>
        </p:txBody>
      </p:sp>
      <p:sp>
        <p:nvSpPr>
          <p:cNvPr id="70669" name="Rectangle 13">
            <a:extLst>
              <a:ext uri="{FF2B5EF4-FFF2-40B4-BE49-F238E27FC236}">
                <a16:creationId xmlns:a16="http://schemas.microsoft.com/office/drawing/2014/main" id="{02E78E30-59FF-48EA-A8C5-29259A4189FE}"/>
              </a:ext>
            </a:extLst>
          </p:cNvPr>
          <p:cNvSpPr>
            <a:spLocks noChangeArrowheads="1"/>
          </p:cNvSpPr>
          <p:nvPr/>
        </p:nvSpPr>
        <p:spPr bwMode="auto">
          <a:xfrm>
            <a:off x="1060450" y="3840163"/>
            <a:ext cx="141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b="0" i="1">
                <a:solidFill>
                  <a:srgbClr val="000000"/>
                </a:solidFill>
                <a:latin typeface="Times Ten Roman" pitchFamily="18" charset="0"/>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70670" name="Rectangle 14">
            <a:extLst>
              <a:ext uri="{FF2B5EF4-FFF2-40B4-BE49-F238E27FC236}">
                <a16:creationId xmlns:a16="http://schemas.microsoft.com/office/drawing/2014/main" id="{0D9D1F97-6125-40AA-B8F9-FA276134A529}"/>
              </a:ext>
            </a:extLst>
          </p:cNvPr>
          <p:cNvSpPr>
            <a:spLocks noChangeArrowheads="1"/>
          </p:cNvSpPr>
          <p:nvPr/>
        </p:nvSpPr>
        <p:spPr bwMode="auto">
          <a:xfrm>
            <a:off x="1204913" y="3830638"/>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500" b="0">
                <a:solidFill>
                  <a:srgbClr val="000000"/>
                </a:solidFill>
                <a:latin typeface="MathematicalPi 1" pitchFamily="82" charset="0"/>
                <a:ea typeface="宋体" panose="02010600030101010101" pitchFamily="2" charset="-122"/>
              </a:rPr>
              <a:t>1</a:t>
            </a:r>
            <a:endParaRPr lang="en-US" altLang="zh-CN" sz="2400" i="1">
              <a:solidFill>
                <a:schemeClr val="tx1"/>
              </a:solidFill>
              <a:ea typeface="宋体" panose="02010600030101010101" pitchFamily="2" charset="-122"/>
            </a:endParaRPr>
          </a:p>
        </p:txBody>
      </p:sp>
      <p:sp>
        <p:nvSpPr>
          <p:cNvPr id="70671" name="Rectangle 15">
            <a:extLst>
              <a:ext uri="{FF2B5EF4-FFF2-40B4-BE49-F238E27FC236}">
                <a16:creationId xmlns:a16="http://schemas.microsoft.com/office/drawing/2014/main" id="{74168417-4FAF-457C-9CFA-AFEC4C9F8FA7}"/>
              </a:ext>
            </a:extLst>
          </p:cNvPr>
          <p:cNvSpPr>
            <a:spLocks noChangeArrowheads="1"/>
          </p:cNvSpPr>
          <p:nvPr/>
        </p:nvSpPr>
        <p:spPr bwMode="auto">
          <a:xfrm>
            <a:off x="1416050" y="3840163"/>
            <a:ext cx="719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b="0">
                <a:solidFill>
                  <a:srgbClr val="000000"/>
                </a:solidFill>
                <a:latin typeface="Times Ten Roman" pitchFamily="18" charset="0"/>
                <a:ea typeface="宋体" panose="02010600030101010101" pitchFamily="2" charset="-122"/>
              </a:rPr>
              <a:t>source</a:t>
            </a:r>
            <a:endParaRPr lang="en-US" altLang="zh-CN" sz="2400" i="1">
              <a:solidFill>
                <a:schemeClr val="tx1"/>
              </a:solidFill>
              <a:ea typeface="宋体" panose="02010600030101010101" pitchFamily="2" charset="-122"/>
            </a:endParaRPr>
          </a:p>
        </p:txBody>
      </p:sp>
      <p:sp>
        <p:nvSpPr>
          <p:cNvPr id="70672" name="Rectangle 16">
            <a:extLst>
              <a:ext uri="{FF2B5EF4-FFF2-40B4-BE49-F238E27FC236}">
                <a16:creationId xmlns:a16="http://schemas.microsoft.com/office/drawing/2014/main" id="{ABED0BEB-90E9-493A-B143-D0A89872C631}"/>
              </a:ext>
            </a:extLst>
          </p:cNvPr>
          <p:cNvSpPr>
            <a:spLocks noChangeArrowheads="1"/>
          </p:cNvSpPr>
          <p:nvPr/>
        </p:nvSpPr>
        <p:spPr bwMode="auto">
          <a:xfrm>
            <a:off x="5416550" y="3844925"/>
            <a:ext cx="1476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i="1">
                <a:solidFill>
                  <a:srgbClr val="000000"/>
                </a:solidFill>
                <a:latin typeface="Times Ten Roman" pitchFamily="18" charset="0"/>
                <a:ea typeface="宋体" panose="02010600030101010101" pitchFamily="2" charset="-122"/>
              </a:rPr>
              <a:t>n</a:t>
            </a:r>
            <a:endParaRPr lang="en-US" altLang="zh-CN" sz="2400" i="1">
              <a:solidFill>
                <a:schemeClr val="tx1"/>
              </a:solidFill>
              <a:ea typeface="宋体" panose="02010600030101010101" pitchFamily="2" charset="-122"/>
            </a:endParaRPr>
          </a:p>
        </p:txBody>
      </p:sp>
      <p:sp>
        <p:nvSpPr>
          <p:cNvPr id="70673" name="Rectangle 17">
            <a:extLst>
              <a:ext uri="{FF2B5EF4-FFF2-40B4-BE49-F238E27FC236}">
                <a16:creationId xmlns:a16="http://schemas.microsoft.com/office/drawing/2014/main" id="{1798F51D-6A35-499E-B8FA-C302F3826347}"/>
              </a:ext>
            </a:extLst>
          </p:cNvPr>
          <p:cNvSpPr>
            <a:spLocks noChangeArrowheads="1"/>
          </p:cNvSpPr>
          <p:nvPr/>
        </p:nvSpPr>
        <p:spPr bwMode="auto">
          <a:xfrm>
            <a:off x="5561013" y="3838575"/>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500" b="0">
                <a:solidFill>
                  <a:srgbClr val="000000"/>
                </a:solidFill>
                <a:latin typeface="MathematicalPi 1" pitchFamily="82" charset="0"/>
                <a:ea typeface="宋体" panose="02010600030101010101" pitchFamily="2" charset="-122"/>
              </a:rPr>
              <a:t>1</a:t>
            </a:r>
            <a:endParaRPr lang="en-US" altLang="zh-CN" sz="2400" i="1">
              <a:solidFill>
                <a:schemeClr val="tx1"/>
              </a:solidFill>
              <a:ea typeface="宋体" panose="02010600030101010101" pitchFamily="2" charset="-122"/>
            </a:endParaRPr>
          </a:p>
        </p:txBody>
      </p:sp>
      <p:sp>
        <p:nvSpPr>
          <p:cNvPr id="70674" name="Rectangle 18">
            <a:extLst>
              <a:ext uri="{FF2B5EF4-FFF2-40B4-BE49-F238E27FC236}">
                <a16:creationId xmlns:a16="http://schemas.microsoft.com/office/drawing/2014/main" id="{DD3451BA-4C43-45B3-9ED2-A81F9B99DFC0}"/>
              </a:ext>
            </a:extLst>
          </p:cNvPr>
          <p:cNvSpPr>
            <a:spLocks noChangeArrowheads="1"/>
          </p:cNvSpPr>
          <p:nvPr/>
        </p:nvSpPr>
        <p:spPr bwMode="auto">
          <a:xfrm>
            <a:off x="5772150" y="3844925"/>
            <a:ext cx="6064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a:solidFill>
                  <a:srgbClr val="000000"/>
                </a:solidFill>
                <a:latin typeface="Times Ten Roman" pitchFamily="18" charset="0"/>
                <a:ea typeface="宋体" panose="02010600030101010101" pitchFamily="2" charset="-122"/>
              </a:rPr>
              <a:t>drain</a:t>
            </a:r>
            <a:endParaRPr lang="en-US" altLang="zh-CN" sz="2400" i="1">
              <a:solidFill>
                <a:schemeClr val="tx1"/>
              </a:solidFill>
              <a:ea typeface="宋体" panose="02010600030101010101" pitchFamily="2" charset="-122"/>
            </a:endParaRPr>
          </a:p>
        </p:txBody>
      </p:sp>
      <p:sp>
        <p:nvSpPr>
          <p:cNvPr id="70675" name="Freeform 19">
            <a:extLst>
              <a:ext uri="{FF2B5EF4-FFF2-40B4-BE49-F238E27FC236}">
                <a16:creationId xmlns:a16="http://schemas.microsoft.com/office/drawing/2014/main" id="{71115953-EB27-449B-8251-A7619C64401D}"/>
              </a:ext>
            </a:extLst>
          </p:cNvPr>
          <p:cNvSpPr>
            <a:spLocks/>
          </p:cNvSpPr>
          <p:nvPr/>
        </p:nvSpPr>
        <p:spPr bwMode="auto">
          <a:xfrm>
            <a:off x="1082675" y="3652838"/>
            <a:ext cx="1300163" cy="666750"/>
          </a:xfrm>
          <a:custGeom>
            <a:avLst/>
            <a:gdLst>
              <a:gd name="T0" fmla="*/ 2147483647 w 160"/>
              <a:gd name="T1" fmla="*/ 0 h 82"/>
              <a:gd name="T2" fmla="*/ 2147483647 w 160"/>
              <a:gd name="T3" fmla="*/ 2147483647 h 82"/>
              <a:gd name="T4" fmla="*/ 2147483647 w 160"/>
              <a:gd name="T5" fmla="*/ 2147483647 h 82"/>
              <a:gd name="T6" fmla="*/ 0 w 160"/>
              <a:gd name="T7" fmla="*/ 2147483647 h 82"/>
              <a:gd name="T8" fmla="*/ 0 60000 65536"/>
              <a:gd name="T9" fmla="*/ 0 60000 65536"/>
              <a:gd name="T10" fmla="*/ 0 60000 65536"/>
              <a:gd name="T11" fmla="*/ 0 60000 65536"/>
              <a:gd name="T12" fmla="*/ 0 w 160"/>
              <a:gd name="T13" fmla="*/ 0 h 82"/>
              <a:gd name="T14" fmla="*/ 160 w 160"/>
              <a:gd name="T15" fmla="*/ 82 h 82"/>
            </a:gdLst>
            <a:ahLst/>
            <a:cxnLst>
              <a:cxn ang="T8">
                <a:pos x="T0" y="T1"/>
              </a:cxn>
              <a:cxn ang="T9">
                <a:pos x="T2" y="T3"/>
              </a:cxn>
              <a:cxn ang="T10">
                <a:pos x="T4" y="T5"/>
              </a:cxn>
              <a:cxn ang="T11">
                <a:pos x="T6" y="T7"/>
              </a:cxn>
            </a:cxnLst>
            <a:rect l="T12" t="T13" r="T14" b="T15"/>
            <a:pathLst>
              <a:path w="160" h="82">
                <a:moveTo>
                  <a:pt x="159" y="0"/>
                </a:moveTo>
                <a:cubicBezTo>
                  <a:pt x="159" y="43"/>
                  <a:pt x="159" y="43"/>
                  <a:pt x="159" y="43"/>
                </a:cubicBezTo>
                <a:cubicBezTo>
                  <a:pt x="159" y="43"/>
                  <a:pt x="160" y="76"/>
                  <a:pt x="109" y="79"/>
                </a:cubicBezTo>
                <a:cubicBezTo>
                  <a:pt x="109" y="79"/>
                  <a:pt x="39" y="81"/>
                  <a:pt x="0" y="82"/>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676" name="Line 20">
            <a:extLst>
              <a:ext uri="{FF2B5EF4-FFF2-40B4-BE49-F238E27FC236}">
                <a16:creationId xmlns:a16="http://schemas.microsoft.com/office/drawing/2014/main" id="{4A75C04C-8B59-4DE0-B8C7-28F69B7591DC}"/>
              </a:ext>
            </a:extLst>
          </p:cNvPr>
          <p:cNvSpPr>
            <a:spLocks noChangeShapeType="1"/>
          </p:cNvSpPr>
          <p:nvPr/>
        </p:nvSpPr>
        <p:spPr bwMode="auto">
          <a:xfrm>
            <a:off x="976313" y="3652838"/>
            <a:ext cx="5419725" cy="1587"/>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Rectangle 21">
            <a:extLst>
              <a:ext uri="{FF2B5EF4-FFF2-40B4-BE49-F238E27FC236}">
                <a16:creationId xmlns:a16="http://schemas.microsoft.com/office/drawing/2014/main" id="{3B69B9DD-42A0-4E1E-9305-7C8B5007F224}"/>
              </a:ext>
            </a:extLst>
          </p:cNvPr>
          <p:cNvSpPr>
            <a:spLocks noChangeArrowheads="1"/>
          </p:cNvSpPr>
          <p:nvPr/>
        </p:nvSpPr>
        <p:spPr bwMode="auto">
          <a:xfrm>
            <a:off x="2973388" y="3981450"/>
            <a:ext cx="15684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100" b="0" i="1">
                <a:solidFill>
                  <a:srgbClr val="000000"/>
                </a:solidFill>
                <a:latin typeface="Times Ten Roman" pitchFamily="18" charset="0"/>
                <a:ea typeface="宋体" panose="02010600030101010101" pitchFamily="2" charset="-122"/>
              </a:rPr>
              <a:t>programming</a:t>
            </a:r>
            <a:endParaRPr lang="en-US" altLang="zh-CN" sz="2400" i="1">
              <a:solidFill>
                <a:schemeClr val="tx1"/>
              </a:solidFill>
              <a:ea typeface="宋体" panose="02010600030101010101" pitchFamily="2" charset="-122"/>
            </a:endParaRPr>
          </a:p>
        </p:txBody>
      </p:sp>
      <p:sp>
        <p:nvSpPr>
          <p:cNvPr id="70678" name="Oval 22">
            <a:extLst>
              <a:ext uri="{FF2B5EF4-FFF2-40B4-BE49-F238E27FC236}">
                <a16:creationId xmlns:a16="http://schemas.microsoft.com/office/drawing/2014/main" id="{B0782AB4-FF72-44F9-9832-0A1DB57757D7}"/>
              </a:ext>
            </a:extLst>
          </p:cNvPr>
          <p:cNvSpPr>
            <a:spLocks noChangeArrowheads="1"/>
          </p:cNvSpPr>
          <p:nvPr/>
        </p:nvSpPr>
        <p:spPr bwMode="auto">
          <a:xfrm>
            <a:off x="2284413" y="3100388"/>
            <a:ext cx="179387" cy="211137"/>
          </a:xfrm>
          <a:prstGeom prst="ellipse">
            <a:avLst/>
          </a:prstGeom>
          <a:solidFill>
            <a:srgbClr val="EAEAEA"/>
          </a:solidFill>
          <a:ln w="15875">
            <a:solidFill>
              <a:srgbClr val="000000"/>
            </a:solidFill>
            <a:miter lim="800000"/>
            <a:headEnd/>
            <a:tailEnd/>
          </a:ln>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70679" name="Freeform 23">
            <a:extLst>
              <a:ext uri="{FF2B5EF4-FFF2-40B4-BE49-F238E27FC236}">
                <a16:creationId xmlns:a16="http://schemas.microsoft.com/office/drawing/2014/main" id="{93FCED12-293A-47F6-AFAE-A7FD522BB0AD}"/>
              </a:ext>
            </a:extLst>
          </p:cNvPr>
          <p:cNvSpPr>
            <a:spLocks/>
          </p:cNvSpPr>
          <p:nvPr/>
        </p:nvSpPr>
        <p:spPr bwMode="auto">
          <a:xfrm>
            <a:off x="2284413" y="3206750"/>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80" name="Line 24">
            <a:extLst>
              <a:ext uri="{FF2B5EF4-FFF2-40B4-BE49-F238E27FC236}">
                <a16:creationId xmlns:a16="http://schemas.microsoft.com/office/drawing/2014/main" id="{EADAFF7A-E7A1-441E-B540-557EA8340CFD}"/>
              </a:ext>
            </a:extLst>
          </p:cNvPr>
          <p:cNvSpPr>
            <a:spLocks noChangeShapeType="1"/>
          </p:cNvSpPr>
          <p:nvPr/>
        </p:nvSpPr>
        <p:spPr bwMode="auto">
          <a:xfrm flipH="1">
            <a:off x="2284413" y="3206750"/>
            <a:ext cx="179387" cy="1588"/>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1" name="Oval 25">
            <a:extLst>
              <a:ext uri="{FF2B5EF4-FFF2-40B4-BE49-F238E27FC236}">
                <a16:creationId xmlns:a16="http://schemas.microsoft.com/office/drawing/2014/main" id="{137A3907-7EBF-40B3-A69D-D967A6487BAB}"/>
              </a:ext>
            </a:extLst>
          </p:cNvPr>
          <p:cNvSpPr>
            <a:spLocks noChangeArrowheads="1"/>
          </p:cNvSpPr>
          <p:nvPr/>
        </p:nvSpPr>
        <p:spPr bwMode="auto">
          <a:xfrm>
            <a:off x="2544763" y="3873500"/>
            <a:ext cx="179387" cy="211138"/>
          </a:xfrm>
          <a:prstGeom prst="ellipse">
            <a:avLst/>
          </a:prstGeom>
          <a:solidFill>
            <a:srgbClr val="EAEAEA"/>
          </a:solidFill>
          <a:ln w="15875">
            <a:solidFill>
              <a:srgbClr val="000000"/>
            </a:solidFill>
            <a:miter lim="800000"/>
            <a:headEnd/>
            <a:tailEnd/>
          </a:ln>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70682" name="Freeform 26">
            <a:extLst>
              <a:ext uri="{FF2B5EF4-FFF2-40B4-BE49-F238E27FC236}">
                <a16:creationId xmlns:a16="http://schemas.microsoft.com/office/drawing/2014/main" id="{410F5649-C49C-4DBE-A283-6FB55A830B68}"/>
              </a:ext>
            </a:extLst>
          </p:cNvPr>
          <p:cNvSpPr>
            <a:spLocks/>
          </p:cNvSpPr>
          <p:nvPr/>
        </p:nvSpPr>
        <p:spPr bwMode="auto">
          <a:xfrm>
            <a:off x="2544763" y="3978275"/>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83" name="Line 27">
            <a:extLst>
              <a:ext uri="{FF2B5EF4-FFF2-40B4-BE49-F238E27FC236}">
                <a16:creationId xmlns:a16="http://schemas.microsoft.com/office/drawing/2014/main" id="{7438E894-9303-4469-9632-ED623FE7A664}"/>
              </a:ext>
            </a:extLst>
          </p:cNvPr>
          <p:cNvSpPr>
            <a:spLocks noChangeShapeType="1"/>
          </p:cNvSpPr>
          <p:nvPr/>
        </p:nvSpPr>
        <p:spPr bwMode="auto">
          <a:xfrm flipH="1">
            <a:off x="2544763" y="3978275"/>
            <a:ext cx="179387" cy="1588"/>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4" name="Line 28">
            <a:extLst>
              <a:ext uri="{FF2B5EF4-FFF2-40B4-BE49-F238E27FC236}">
                <a16:creationId xmlns:a16="http://schemas.microsoft.com/office/drawing/2014/main" id="{647DF944-F6E9-4746-8321-101CC00559DE}"/>
              </a:ext>
            </a:extLst>
          </p:cNvPr>
          <p:cNvSpPr>
            <a:spLocks noChangeShapeType="1"/>
          </p:cNvSpPr>
          <p:nvPr/>
        </p:nvSpPr>
        <p:spPr bwMode="auto">
          <a:xfrm flipV="1">
            <a:off x="5176838" y="2800350"/>
            <a:ext cx="585787" cy="307975"/>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5" name="Freeform 29">
            <a:extLst>
              <a:ext uri="{FF2B5EF4-FFF2-40B4-BE49-F238E27FC236}">
                <a16:creationId xmlns:a16="http://schemas.microsoft.com/office/drawing/2014/main" id="{4D162A91-A415-4A0D-9F12-2807FDDE4D30}"/>
              </a:ext>
            </a:extLst>
          </p:cNvPr>
          <p:cNvSpPr>
            <a:spLocks/>
          </p:cNvSpPr>
          <p:nvPr/>
        </p:nvSpPr>
        <p:spPr bwMode="auto">
          <a:xfrm>
            <a:off x="5072063" y="3052763"/>
            <a:ext cx="161925" cy="112712"/>
          </a:xfrm>
          <a:custGeom>
            <a:avLst/>
            <a:gdLst>
              <a:gd name="T0" fmla="*/ 2147483647 w 20"/>
              <a:gd name="T1" fmla="*/ 2147483647 h 14"/>
              <a:gd name="T2" fmla="*/ 2147483647 w 20"/>
              <a:gd name="T3" fmla="*/ 2147483647 h 14"/>
              <a:gd name="T4" fmla="*/ 2147483647 w 20"/>
              <a:gd name="T5" fmla="*/ 2147483647 h 14"/>
              <a:gd name="T6" fmla="*/ 2147483647 w 20"/>
              <a:gd name="T7" fmla="*/ 2147483647 h 14"/>
              <a:gd name="T8" fmla="*/ 0 w 20"/>
              <a:gd name="T9" fmla="*/ 2147483647 h 14"/>
              <a:gd name="T10" fmla="*/ 2147483647 w 20"/>
              <a:gd name="T11" fmla="*/ 2147483647 h 14"/>
              <a:gd name="T12" fmla="*/ 2147483647 w 20"/>
              <a:gd name="T13" fmla="*/ 0 h 14"/>
              <a:gd name="T14" fmla="*/ 2147483647 w 20"/>
              <a:gd name="T15" fmla="*/ 0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14" y="6"/>
                </a:moveTo>
                <a:cubicBezTo>
                  <a:pt x="20" y="10"/>
                  <a:pt x="20" y="10"/>
                  <a:pt x="20" y="10"/>
                </a:cubicBezTo>
                <a:cubicBezTo>
                  <a:pt x="20" y="10"/>
                  <a:pt x="20" y="10"/>
                  <a:pt x="20" y="10"/>
                </a:cubicBezTo>
                <a:cubicBezTo>
                  <a:pt x="10" y="11"/>
                  <a:pt x="10" y="11"/>
                  <a:pt x="10" y="11"/>
                </a:cubicBezTo>
                <a:cubicBezTo>
                  <a:pt x="7" y="12"/>
                  <a:pt x="3" y="13"/>
                  <a:pt x="0" y="14"/>
                </a:cubicBezTo>
                <a:cubicBezTo>
                  <a:pt x="3" y="12"/>
                  <a:pt x="5" y="9"/>
                  <a:pt x="8" y="7"/>
                </a:cubicBezTo>
                <a:cubicBezTo>
                  <a:pt x="14" y="0"/>
                  <a:pt x="14" y="0"/>
                  <a:pt x="14" y="0"/>
                </a:cubicBezTo>
                <a:cubicBezTo>
                  <a:pt x="15" y="0"/>
                  <a:pt x="15" y="0"/>
                  <a:pt x="15" y="0"/>
                </a:cubicBezTo>
                <a:lnTo>
                  <a:pt x="1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86" name="Line 30">
            <a:extLst>
              <a:ext uri="{FF2B5EF4-FFF2-40B4-BE49-F238E27FC236}">
                <a16:creationId xmlns:a16="http://schemas.microsoft.com/office/drawing/2014/main" id="{191B5691-D556-4050-80A7-8ACE9C6858B5}"/>
              </a:ext>
            </a:extLst>
          </p:cNvPr>
          <p:cNvSpPr>
            <a:spLocks noChangeShapeType="1"/>
          </p:cNvSpPr>
          <p:nvPr/>
        </p:nvSpPr>
        <p:spPr bwMode="auto">
          <a:xfrm flipV="1">
            <a:off x="5348288" y="3417888"/>
            <a:ext cx="333375" cy="80962"/>
          </a:xfrm>
          <a:prstGeom prst="line">
            <a:avLst/>
          </a:prstGeom>
          <a:noFill/>
          <a:ln w="158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Freeform 31">
            <a:extLst>
              <a:ext uri="{FF2B5EF4-FFF2-40B4-BE49-F238E27FC236}">
                <a16:creationId xmlns:a16="http://schemas.microsoft.com/office/drawing/2014/main" id="{519AC7BF-CA69-40DD-9337-D3D86986435B}"/>
              </a:ext>
            </a:extLst>
          </p:cNvPr>
          <p:cNvSpPr>
            <a:spLocks/>
          </p:cNvSpPr>
          <p:nvPr/>
        </p:nvSpPr>
        <p:spPr bwMode="auto">
          <a:xfrm>
            <a:off x="5233988" y="3441700"/>
            <a:ext cx="161925" cy="90488"/>
          </a:xfrm>
          <a:custGeom>
            <a:avLst/>
            <a:gdLst>
              <a:gd name="T0" fmla="*/ 2147483647 w 20"/>
              <a:gd name="T1" fmla="*/ 2147483647 h 11"/>
              <a:gd name="T2" fmla="*/ 2147483647 w 20"/>
              <a:gd name="T3" fmla="*/ 2147483647 h 11"/>
              <a:gd name="T4" fmla="*/ 2147483647 w 20"/>
              <a:gd name="T5" fmla="*/ 2147483647 h 11"/>
              <a:gd name="T6" fmla="*/ 2147483647 w 20"/>
              <a:gd name="T7" fmla="*/ 2147483647 h 11"/>
              <a:gd name="T8" fmla="*/ 0 w 20"/>
              <a:gd name="T9" fmla="*/ 2147483647 h 11"/>
              <a:gd name="T10" fmla="*/ 2147483647 w 20"/>
              <a:gd name="T11" fmla="*/ 2147483647 h 11"/>
              <a:gd name="T12" fmla="*/ 2147483647 w 20"/>
              <a:gd name="T13" fmla="*/ 0 h 11"/>
              <a:gd name="T14" fmla="*/ 2147483647 w 20"/>
              <a:gd name="T15" fmla="*/ 0 h 11"/>
              <a:gd name="T16" fmla="*/ 2147483647 w 20"/>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1"/>
              <a:gd name="T29" fmla="*/ 20 w 2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1">
                <a:moveTo>
                  <a:pt x="15" y="6"/>
                </a:moveTo>
                <a:cubicBezTo>
                  <a:pt x="20" y="11"/>
                  <a:pt x="20" y="11"/>
                  <a:pt x="20" y="11"/>
                </a:cubicBezTo>
                <a:cubicBezTo>
                  <a:pt x="20" y="11"/>
                  <a:pt x="20" y="11"/>
                  <a:pt x="20" y="11"/>
                </a:cubicBezTo>
                <a:cubicBezTo>
                  <a:pt x="10" y="10"/>
                  <a:pt x="10" y="10"/>
                  <a:pt x="10" y="10"/>
                </a:cubicBezTo>
                <a:cubicBezTo>
                  <a:pt x="7" y="10"/>
                  <a:pt x="3" y="10"/>
                  <a:pt x="0" y="10"/>
                </a:cubicBezTo>
                <a:cubicBezTo>
                  <a:pt x="3" y="8"/>
                  <a:pt x="6" y="7"/>
                  <a:pt x="9" y="6"/>
                </a:cubicBezTo>
                <a:cubicBezTo>
                  <a:pt x="17" y="0"/>
                  <a:pt x="17" y="0"/>
                  <a:pt x="17" y="0"/>
                </a:cubicBezTo>
                <a:cubicBezTo>
                  <a:pt x="18" y="0"/>
                  <a:pt x="18" y="0"/>
                  <a:pt x="18" y="0"/>
                </a:cubicBezTo>
                <a:lnTo>
                  <a:pt x="1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88" name="Line 32">
            <a:extLst>
              <a:ext uri="{FF2B5EF4-FFF2-40B4-BE49-F238E27FC236}">
                <a16:creationId xmlns:a16="http://schemas.microsoft.com/office/drawing/2014/main" id="{F84D35E2-159F-4E40-9DFC-648C315EA4FB}"/>
              </a:ext>
            </a:extLst>
          </p:cNvPr>
          <p:cNvSpPr>
            <a:spLocks noChangeShapeType="1"/>
          </p:cNvSpPr>
          <p:nvPr/>
        </p:nvSpPr>
        <p:spPr bwMode="auto">
          <a:xfrm flipV="1">
            <a:off x="2219325" y="3368675"/>
            <a:ext cx="90488" cy="284163"/>
          </a:xfrm>
          <a:prstGeom prst="line">
            <a:avLst/>
          </a:prstGeom>
          <a:noFill/>
          <a:ln w="31750">
            <a:solidFill>
              <a:srgbClr val="666666"/>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Freeform 33">
            <a:extLst>
              <a:ext uri="{FF2B5EF4-FFF2-40B4-BE49-F238E27FC236}">
                <a16:creationId xmlns:a16="http://schemas.microsoft.com/office/drawing/2014/main" id="{DDD89907-E8C4-457E-966A-0FFC13370275}"/>
              </a:ext>
            </a:extLst>
          </p:cNvPr>
          <p:cNvSpPr>
            <a:spLocks/>
          </p:cNvSpPr>
          <p:nvPr/>
        </p:nvSpPr>
        <p:spPr bwMode="auto">
          <a:xfrm>
            <a:off x="2171700" y="3579813"/>
            <a:ext cx="128588" cy="228600"/>
          </a:xfrm>
          <a:custGeom>
            <a:avLst/>
            <a:gdLst>
              <a:gd name="T0" fmla="*/ 2147483647 w 16"/>
              <a:gd name="T1" fmla="*/ 2147483647 h 28"/>
              <a:gd name="T2" fmla="*/ 2147483647 w 16"/>
              <a:gd name="T3" fmla="*/ 2147483647 h 28"/>
              <a:gd name="T4" fmla="*/ 2147483647 w 16"/>
              <a:gd name="T5" fmla="*/ 2147483647 h 28"/>
              <a:gd name="T6" fmla="*/ 2147483647 w 16"/>
              <a:gd name="T7" fmla="*/ 2147483647 h 28"/>
              <a:gd name="T8" fmla="*/ 0 w 16"/>
              <a:gd name="T9" fmla="*/ 2147483647 h 28"/>
              <a:gd name="T10" fmla="*/ 2147483647 w 16"/>
              <a:gd name="T11" fmla="*/ 2147483647 h 28"/>
              <a:gd name="T12" fmla="*/ 0 w 16"/>
              <a:gd name="T13" fmla="*/ 2147483647 h 28"/>
              <a:gd name="T14" fmla="*/ 0 w 16"/>
              <a:gd name="T15" fmla="*/ 0 h 28"/>
              <a:gd name="T16" fmla="*/ 2147483647 w 16"/>
              <a:gd name="T17" fmla="*/ 214748364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28"/>
              <a:gd name="T29" fmla="*/ 16 w 16"/>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28">
                <a:moveTo>
                  <a:pt x="6" y="7"/>
                </a:moveTo>
                <a:cubicBezTo>
                  <a:pt x="15" y="5"/>
                  <a:pt x="15" y="5"/>
                  <a:pt x="15" y="5"/>
                </a:cubicBezTo>
                <a:cubicBezTo>
                  <a:pt x="16" y="5"/>
                  <a:pt x="16" y="5"/>
                  <a:pt x="16" y="5"/>
                </a:cubicBezTo>
                <a:cubicBezTo>
                  <a:pt x="7" y="16"/>
                  <a:pt x="7" y="16"/>
                  <a:pt x="7" y="16"/>
                </a:cubicBezTo>
                <a:cubicBezTo>
                  <a:pt x="4" y="20"/>
                  <a:pt x="2" y="24"/>
                  <a:pt x="0" y="28"/>
                </a:cubicBezTo>
                <a:cubicBezTo>
                  <a:pt x="0" y="24"/>
                  <a:pt x="1" y="19"/>
                  <a:pt x="1" y="14"/>
                </a:cubicBezTo>
                <a:cubicBezTo>
                  <a:pt x="0" y="1"/>
                  <a:pt x="0" y="1"/>
                  <a:pt x="0" y="1"/>
                </a:cubicBezTo>
                <a:cubicBezTo>
                  <a:pt x="0" y="0"/>
                  <a:pt x="0" y="0"/>
                  <a:pt x="0" y="0"/>
                </a:cubicBezTo>
                <a:lnTo>
                  <a:pt x="6" y="7"/>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90" name="Freeform 34">
            <a:extLst>
              <a:ext uri="{FF2B5EF4-FFF2-40B4-BE49-F238E27FC236}">
                <a16:creationId xmlns:a16="http://schemas.microsoft.com/office/drawing/2014/main" id="{75C5E389-DBD6-4CEC-9D91-5FFB03193524}"/>
              </a:ext>
            </a:extLst>
          </p:cNvPr>
          <p:cNvSpPr>
            <a:spLocks/>
          </p:cNvSpPr>
          <p:nvPr/>
        </p:nvSpPr>
        <p:spPr bwMode="auto">
          <a:xfrm>
            <a:off x="2763838" y="3621088"/>
            <a:ext cx="1876425" cy="487362"/>
          </a:xfrm>
          <a:custGeom>
            <a:avLst/>
            <a:gdLst>
              <a:gd name="T0" fmla="*/ 0 w 231"/>
              <a:gd name="T1" fmla="*/ 2147483647 h 60"/>
              <a:gd name="T2" fmla="*/ 2147483647 w 231"/>
              <a:gd name="T3" fmla="*/ 0 h 60"/>
              <a:gd name="T4" fmla="*/ 0 60000 65536"/>
              <a:gd name="T5" fmla="*/ 0 60000 65536"/>
              <a:gd name="T6" fmla="*/ 0 w 231"/>
              <a:gd name="T7" fmla="*/ 0 h 60"/>
              <a:gd name="T8" fmla="*/ 231 w 231"/>
              <a:gd name="T9" fmla="*/ 60 h 60"/>
            </a:gdLst>
            <a:ahLst/>
            <a:cxnLst>
              <a:cxn ang="T4">
                <a:pos x="T0" y="T1"/>
              </a:cxn>
              <a:cxn ang="T5">
                <a:pos x="T2" y="T3"/>
              </a:cxn>
            </a:cxnLst>
            <a:rect l="T6" t="T7" r="T8" b="T9"/>
            <a:pathLst>
              <a:path w="231" h="60">
                <a:moveTo>
                  <a:pt x="0" y="45"/>
                </a:moveTo>
                <a:cubicBezTo>
                  <a:pt x="0" y="45"/>
                  <a:pt x="181" y="60"/>
                  <a:pt x="231" y="0"/>
                </a:cubicBezTo>
              </a:path>
            </a:pathLst>
          </a:custGeom>
          <a:noFill/>
          <a:ln w="31750"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691" name="Freeform 35">
            <a:extLst>
              <a:ext uri="{FF2B5EF4-FFF2-40B4-BE49-F238E27FC236}">
                <a16:creationId xmlns:a16="http://schemas.microsoft.com/office/drawing/2014/main" id="{4DA6D49B-C526-4366-AF1B-7785523D6918}"/>
              </a:ext>
            </a:extLst>
          </p:cNvPr>
          <p:cNvSpPr>
            <a:spLocks/>
          </p:cNvSpPr>
          <p:nvPr/>
        </p:nvSpPr>
        <p:spPr bwMode="auto">
          <a:xfrm>
            <a:off x="4559300" y="3498850"/>
            <a:ext cx="195263" cy="203200"/>
          </a:xfrm>
          <a:custGeom>
            <a:avLst/>
            <a:gdLst>
              <a:gd name="T0" fmla="*/ 2147483647 w 24"/>
              <a:gd name="T1" fmla="*/ 2147483647 h 25"/>
              <a:gd name="T2" fmla="*/ 0 w 24"/>
              <a:gd name="T3" fmla="*/ 2147483647 h 25"/>
              <a:gd name="T4" fmla="*/ 0 w 24"/>
              <a:gd name="T5" fmla="*/ 2147483647 h 25"/>
              <a:gd name="T6" fmla="*/ 2147483647 w 24"/>
              <a:gd name="T7" fmla="*/ 2147483647 h 25"/>
              <a:gd name="T8" fmla="*/ 2147483647 w 24"/>
              <a:gd name="T9" fmla="*/ 0 h 25"/>
              <a:gd name="T10" fmla="*/ 2147483647 w 24"/>
              <a:gd name="T11" fmla="*/ 2147483647 h 25"/>
              <a:gd name="T12" fmla="*/ 2147483647 w 24"/>
              <a:gd name="T13" fmla="*/ 2147483647 h 25"/>
              <a:gd name="T14" fmla="*/ 2147483647 w 24"/>
              <a:gd name="T15" fmla="*/ 2147483647 h 25"/>
              <a:gd name="T16" fmla="*/ 2147483647 w 24"/>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5"/>
              <a:gd name="T29" fmla="*/ 24 w 2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5">
                <a:moveTo>
                  <a:pt x="9" y="16"/>
                </a:moveTo>
                <a:cubicBezTo>
                  <a:pt x="0" y="14"/>
                  <a:pt x="0" y="14"/>
                  <a:pt x="0" y="14"/>
                </a:cubicBezTo>
                <a:cubicBezTo>
                  <a:pt x="0" y="14"/>
                  <a:pt x="0" y="14"/>
                  <a:pt x="0" y="14"/>
                </a:cubicBezTo>
                <a:cubicBezTo>
                  <a:pt x="12" y="8"/>
                  <a:pt x="12" y="8"/>
                  <a:pt x="12" y="8"/>
                </a:cubicBezTo>
                <a:cubicBezTo>
                  <a:pt x="16" y="6"/>
                  <a:pt x="20" y="3"/>
                  <a:pt x="24" y="0"/>
                </a:cubicBezTo>
                <a:cubicBezTo>
                  <a:pt x="21" y="4"/>
                  <a:pt x="19" y="8"/>
                  <a:pt x="17" y="12"/>
                </a:cubicBezTo>
                <a:cubicBezTo>
                  <a:pt x="11" y="25"/>
                  <a:pt x="11" y="25"/>
                  <a:pt x="11" y="25"/>
                </a:cubicBezTo>
                <a:cubicBezTo>
                  <a:pt x="11" y="25"/>
                  <a:pt x="11" y="25"/>
                  <a:pt x="11" y="25"/>
                </a:cubicBezTo>
                <a:lnTo>
                  <a:pt x="9" y="1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92" name="Text Box 36">
            <a:extLst>
              <a:ext uri="{FF2B5EF4-FFF2-40B4-BE49-F238E27FC236}">
                <a16:creationId xmlns:a16="http://schemas.microsoft.com/office/drawing/2014/main" id="{F9701598-D853-497E-8B08-5AEFC199E08F}"/>
              </a:ext>
            </a:extLst>
          </p:cNvPr>
          <p:cNvSpPr txBox="1">
            <a:spLocks noChangeArrowheads="1"/>
          </p:cNvSpPr>
          <p:nvPr/>
        </p:nvSpPr>
        <p:spPr bwMode="auto">
          <a:xfrm>
            <a:off x="746125" y="5297488"/>
            <a:ext cx="338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400">
                <a:solidFill>
                  <a:schemeClr val="tx1"/>
                </a:solidFill>
                <a:ea typeface="宋体" panose="02010600030101010101" pitchFamily="2" charset="-122"/>
              </a:rPr>
              <a:t>Many other options …</a:t>
            </a:r>
          </a:p>
        </p:txBody>
      </p:sp>
      <p:sp>
        <p:nvSpPr>
          <p:cNvPr id="70693" name="Slide Number Placeholder 36">
            <a:extLst>
              <a:ext uri="{FF2B5EF4-FFF2-40B4-BE49-F238E27FC236}">
                <a16:creationId xmlns:a16="http://schemas.microsoft.com/office/drawing/2014/main" id="{1A8EF7AD-31A4-47B8-8543-7EC40DF315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18EFA98-A1BE-40EC-A3E3-8E16DDB90424}" type="slidenum">
              <a:rPr lang="en-US" altLang="en-US" sz="1000" b="0">
                <a:solidFill>
                  <a:schemeClr val="tx1"/>
                </a:solidFill>
              </a:rPr>
              <a:pPr eaLnBrk="1" hangingPunct="1"/>
              <a:t>56</a:t>
            </a:fld>
            <a:endParaRPr lang="en-US" altLang="en-US" sz="1000" b="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32BC904-5C7D-46AE-B6D0-EEE1CC3477A9}"/>
              </a:ext>
            </a:extLst>
          </p:cNvPr>
          <p:cNvSpPr>
            <a:spLocks noGrp="1" noChangeArrowheads="1"/>
          </p:cNvSpPr>
          <p:nvPr>
            <p:ph type="title"/>
          </p:nvPr>
        </p:nvSpPr>
        <p:spPr/>
        <p:txBody>
          <a:bodyPr/>
          <a:lstStyle/>
          <a:p>
            <a:r>
              <a:rPr lang="en-US" altLang="zh-CN">
                <a:solidFill>
                  <a:srgbClr val="008080"/>
                </a:solidFill>
                <a:ea typeface="宋体" panose="02010600030101010101" pitchFamily="2" charset="-122"/>
              </a:rPr>
              <a:t>Flash EEPROM</a:t>
            </a:r>
          </a:p>
        </p:txBody>
      </p:sp>
      <p:sp>
        <p:nvSpPr>
          <p:cNvPr id="71683" name="Slide Number Placeholder 36">
            <a:extLst>
              <a:ext uri="{FF2B5EF4-FFF2-40B4-BE49-F238E27FC236}">
                <a16:creationId xmlns:a16="http://schemas.microsoft.com/office/drawing/2014/main" id="{A37EB8E8-376C-4817-9C0A-C1D627C82C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61778BD-E77C-48D8-A468-B3D2ECDF061B}" type="slidenum">
              <a:rPr lang="en-US" altLang="en-US" sz="1000" b="0">
                <a:solidFill>
                  <a:schemeClr val="tx1"/>
                </a:solidFill>
              </a:rPr>
              <a:pPr eaLnBrk="1" hangingPunct="1"/>
              <a:t>57</a:t>
            </a:fld>
            <a:endParaRPr lang="en-US" altLang="en-US" sz="1000" b="0">
              <a:solidFill>
                <a:schemeClr val="tx1"/>
              </a:solidFill>
            </a:endParaRPr>
          </a:p>
        </p:txBody>
      </p:sp>
      <p:pic>
        <p:nvPicPr>
          <p:cNvPr id="71685" name="Picture 2">
            <a:extLst>
              <a:ext uri="{FF2B5EF4-FFF2-40B4-BE49-F238E27FC236}">
                <a16:creationId xmlns:a16="http://schemas.microsoft.com/office/drawing/2014/main" id="{028FC183-FB33-4E34-93E5-A8BE166C8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52600"/>
            <a:ext cx="515302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5">
            <a:extLst>
              <a:ext uri="{FF2B5EF4-FFF2-40B4-BE49-F238E27FC236}">
                <a16:creationId xmlns:a16="http://schemas.microsoft.com/office/drawing/2014/main" id="{B61F1A9A-EFB0-4938-B8DB-03C68D2992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9B12B65-730B-432F-BE2A-92CAA7925E9A}" type="slidenum">
              <a:rPr lang="en-US" altLang="en-US" sz="1000" b="0">
                <a:solidFill>
                  <a:schemeClr val="tx1"/>
                </a:solidFill>
              </a:rPr>
              <a:pPr eaLnBrk="1" hangingPunct="1"/>
              <a:t>58</a:t>
            </a:fld>
            <a:endParaRPr lang="en-US" altLang="en-US" sz="1000" b="0">
              <a:solidFill>
                <a:schemeClr val="tx1"/>
              </a:solidFill>
            </a:endParaRPr>
          </a:p>
        </p:txBody>
      </p:sp>
      <p:sp>
        <p:nvSpPr>
          <p:cNvPr id="72708" name="Rectangle 2">
            <a:extLst>
              <a:ext uri="{FF2B5EF4-FFF2-40B4-BE49-F238E27FC236}">
                <a16:creationId xmlns:a16="http://schemas.microsoft.com/office/drawing/2014/main" id="{DA50EA2C-9EA2-40C5-96C0-4E9941AC7462}"/>
              </a:ext>
            </a:extLst>
          </p:cNvPr>
          <p:cNvSpPr>
            <a:spLocks noGrp="1" noChangeArrowheads="1"/>
          </p:cNvSpPr>
          <p:nvPr>
            <p:ph type="title"/>
          </p:nvPr>
        </p:nvSpPr>
        <p:spPr/>
        <p:txBody>
          <a:bodyPr/>
          <a:lstStyle/>
          <a:p>
            <a:pPr eaLnBrk="1" hangingPunct="1"/>
            <a:r>
              <a:rPr lang="en-US" altLang="zh-CN" sz="3200">
                <a:solidFill>
                  <a:srgbClr val="008080"/>
                </a:solidFill>
                <a:ea typeface="宋体" panose="02010600030101010101" pitchFamily="2" charset="-122"/>
              </a:rPr>
              <a:t>Interacting with Flash and E</a:t>
            </a:r>
            <a:r>
              <a:rPr lang="en-US" altLang="zh-CN" sz="3200" baseline="30000">
                <a:solidFill>
                  <a:srgbClr val="008080"/>
                </a:solidFill>
                <a:ea typeface="宋体" panose="02010600030101010101" pitchFamily="2" charset="-122"/>
              </a:rPr>
              <a:t>2</a:t>
            </a:r>
            <a:r>
              <a:rPr lang="en-US" altLang="zh-CN" sz="3200">
                <a:solidFill>
                  <a:srgbClr val="008080"/>
                </a:solidFill>
                <a:ea typeface="宋体" panose="02010600030101010101" pitchFamily="2" charset="-122"/>
              </a:rPr>
              <a:t>PROM</a:t>
            </a:r>
          </a:p>
        </p:txBody>
      </p:sp>
      <p:pic>
        <p:nvPicPr>
          <p:cNvPr id="979971" name="Picture 3">
            <a:extLst>
              <a:ext uri="{FF2B5EF4-FFF2-40B4-BE49-F238E27FC236}">
                <a16:creationId xmlns:a16="http://schemas.microsoft.com/office/drawing/2014/main" id="{EB984B79-FA82-40A8-AEBC-38B775495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2370"/>
          <a:stretch>
            <a:fillRect/>
          </a:stretch>
        </p:blipFill>
        <p:spPr bwMode="auto">
          <a:xfrm>
            <a:off x="609600" y="3990975"/>
            <a:ext cx="80772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79972" name="Picture 4">
            <a:extLst>
              <a:ext uri="{FF2B5EF4-FFF2-40B4-BE49-F238E27FC236}">
                <a16:creationId xmlns:a16="http://schemas.microsoft.com/office/drawing/2014/main" id="{157F99A6-5785-428C-B2A3-C51F307E7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7383"/>
          <a:stretch>
            <a:fillRect/>
          </a:stretch>
        </p:blipFill>
        <p:spPr bwMode="auto">
          <a:xfrm>
            <a:off x="609600" y="1371600"/>
            <a:ext cx="80772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99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79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CFBA43B-5848-40E9-8D14-65089D365394}"/>
              </a:ext>
            </a:extLst>
          </p:cNvPr>
          <p:cNvSpPr>
            <a:spLocks noGrp="1" noChangeArrowheads="1"/>
          </p:cNvSpPr>
          <p:nvPr>
            <p:ph type="title"/>
          </p:nvPr>
        </p:nvSpPr>
        <p:spPr/>
        <p:txBody>
          <a:bodyPr/>
          <a:lstStyle/>
          <a:p>
            <a:r>
              <a:rPr lang="en-US" altLang="zh-CN">
                <a:solidFill>
                  <a:srgbClr val="008080"/>
                </a:solidFill>
                <a:ea typeface="宋体" panose="02010600030101010101" pitchFamily="2" charset="-122"/>
              </a:rPr>
              <a:t>Flash EEPROM: NAND vs. NOR</a:t>
            </a:r>
          </a:p>
        </p:txBody>
      </p:sp>
      <p:sp>
        <p:nvSpPr>
          <p:cNvPr id="73731" name="Slide Number Placeholder 36">
            <a:extLst>
              <a:ext uri="{FF2B5EF4-FFF2-40B4-BE49-F238E27FC236}">
                <a16:creationId xmlns:a16="http://schemas.microsoft.com/office/drawing/2014/main" id="{0647CD1E-0C15-4C55-A1AE-C48911972C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6D60C00-5C61-4FBE-A0A5-B62F86C5B672}" type="slidenum">
              <a:rPr lang="en-US" altLang="en-US" sz="1000" b="0">
                <a:solidFill>
                  <a:schemeClr val="tx1"/>
                </a:solidFill>
              </a:rPr>
              <a:pPr eaLnBrk="1" hangingPunct="1"/>
              <a:t>59</a:t>
            </a:fld>
            <a:endParaRPr lang="en-US" altLang="en-US" sz="1000" b="0">
              <a:solidFill>
                <a:schemeClr val="tx1"/>
              </a:solidFill>
            </a:endParaRPr>
          </a:p>
        </p:txBody>
      </p:sp>
      <p:pic>
        <p:nvPicPr>
          <p:cNvPr id="73733" name="Picture 2">
            <a:extLst>
              <a:ext uri="{FF2B5EF4-FFF2-40B4-BE49-F238E27FC236}">
                <a16:creationId xmlns:a16="http://schemas.microsoft.com/office/drawing/2014/main" id="{6FD4A219-B350-41C3-8B94-C8ADCC85D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4429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3734" name="Picture 3">
            <a:extLst>
              <a:ext uri="{FF2B5EF4-FFF2-40B4-BE49-F238E27FC236}">
                <a16:creationId xmlns:a16="http://schemas.microsoft.com/office/drawing/2014/main" id="{FB041655-B742-4CD4-8839-BD1D9DE1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962400"/>
            <a:ext cx="52768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3735" name="Picture 4">
            <a:extLst>
              <a:ext uri="{FF2B5EF4-FFF2-40B4-BE49-F238E27FC236}">
                <a16:creationId xmlns:a16="http://schemas.microsoft.com/office/drawing/2014/main" id="{8A0D0A0D-DA4A-4B58-A7E4-A999A4FF3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752600"/>
            <a:ext cx="32670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a:extLst>
              <a:ext uri="{FF2B5EF4-FFF2-40B4-BE49-F238E27FC236}">
                <a16:creationId xmlns:a16="http://schemas.microsoft.com/office/drawing/2014/main" id="{8819C5B2-E4DA-4DE9-B8E0-2C22D323CA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FCD179C8-5FE5-486E-A1D7-ED4A096DB1ED}" type="slidenum">
              <a:rPr lang="en-US" altLang="en-US" sz="1000" b="0">
                <a:solidFill>
                  <a:schemeClr val="tx1"/>
                </a:solidFill>
              </a:rPr>
              <a:pPr eaLnBrk="1" hangingPunct="1"/>
              <a:t>6</a:t>
            </a:fld>
            <a:endParaRPr lang="en-US" altLang="en-US" sz="1000" b="0">
              <a:solidFill>
                <a:schemeClr val="tx1"/>
              </a:solidFill>
            </a:endParaRPr>
          </a:p>
        </p:txBody>
      </p:sp>
      <p:sp>
        <p:nvSpPr>
          <p:cNvPr id="21508" name="Rectangle 2">
            <a:extLst>
              <a:ext uri="{FF2B5EF4-FFF2-40B4-BE49-F238E27FC236}">
                <a16:creationId xmlns:a16="http://schemas.microsoft.com/office/drawing/2014/main" id="{CEA8BE9B-D809-4C0D-84FF-5177B66273DE}"/>
              </a:ext>
            </a:extLst>
          </p:cNvPr>
          <p:cNvSpPr>
            <a:spLocks noGrp="1" noChangeArrowheads="1"/>
          </p:cNvSpPr>
          <p:nvPr>
            <p:ph type="title"/>
          </p:nvPr>
        </p:nvSpPr>
        <p:spPr>
          <a:xfrm>
            <a:off x="304800" y="381000"/>
            <a:ext cx="7772400" cy="609600"/>
          </a:xfrm>
        </p:spPr>
        <p:txBody>
          <a:bodyPr/>
          <a:lstStyle/>
          <a:p>
            <a:pPr eaLnBrk="1" hangingPunct="1"/>
            <a:r>
              <a:rPr lang="en-US" altLang="zh-CN" sz="3200">
                <a:solidFill>
                  <a:srgbClr val="006666"/>
                </a:solidFill>
                <a:ea typeface="宋体" panose="02010600030101010101" pitchFamily="2" charset="-122"/>
              </a:rPr>
              <a:t>CPU ­ Memory Interface </a:t>
            </a:r>
          </a:p>
        </p:txBody>
      </p:sp>
      <p:sp>
        <p:nvSpPr>
          <p:cNvPr id="859139" name="Rectangle 3">
            <a:extLst>
              <a:ext uri="{FF2B5EF4-FFF2-40B4-BE49-F238E27FC236}">
                <a16:creationId xmlns:a16="http://schemas.microsoft.com/office/drawing/2014/main" id="{5712A48F-59A4-4390-91EB-B450D56ED9C3}"/>
              </a:ext>
            </a:extLst>
          </p:cNvPr>
          <p:cNvSpPr>
            <a:spLocks noGrp="1" noChangeArrowheads="1"/>
          </p:cNvSpPr>
          <p:nvPr>
            <p:ph type="body" idx="1"/>
          </p:nvPr>
        </p:nvSpPr>
        <p:spPr/>
        <p:txBody>
          <a:bodyPr>
            <a:normAutofit lnSpcReduction="10000"/>
          </a:bodyPr>
          <a:lstStyle/>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CPU </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 Memory Interface usually consists of: </a:t>
            </a:r>
          </a:p>
          <a:p>
            <a:pPr marL="742950" lvl="1" indent="-285750" eaLnBrk="1" hangingPunct="1">
              <a:buFont typeface="Wingdings" panose="05000000000000000000" pitchFamily="2" charset="2"/>
              <a:buChar char="q"/>
            </a:pPr>
            <a:r>
              <a:rPr lang="en-US" altLang="zh-CN" sz="2000">
                <a:solidFill>
                  <a:srgbClr val="3333CC"/>
                </a:solidFill>
                <a:ea typeface="宋体" panose="02010600030101010101" pitchFamily="2" charset="-122"/>
              </a:rPr>
              <a:t>uni</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directional </a:t>
            </a:r>
            <a:r>
              <a:rPr lang="en-US" altLang="zh-CN" sz="2000" b="1" i="1" u="sng">
                <a:solidFill>
                  <a:srgbClr val="3333CC"/>
                </a:solidFill>
                <a:ea typeface="宋体" panose="02010600030101010101" pitchFamily="2" charset="-122"/>
              </a:rPr>
              <a:t>address bus</a:t>
            </a:r>
            <a:r>
              <a:rPr lang="en-US" altLang="zh-CN" sz="2000">
                <a:solidFill>
                  <a:srgbClr val="3333CC"/>
                </a:solidFill>
                <a:ea typeface="宋体" panose="02010600030101010101" pitchFamily="2" charset="-122"/>
              </a:rPr>
              <a:t> </a:t>
            </a:r>
          </a:p>
          <a:p>
            <a:pPr marL="742950" lvl="1" indent="-285750" eaLnBrk="1" hangingPunct="1">
              <a:buFont typeface="Wingdings" panose="05000000000000000000" pitchFamily="2" charset="2"/>
              <a:buChar char="q"/>
            </a:pPr>
            <a:r>
              <a:rPr lang="en-US" altLang="zh-CN" sz="2000">
                <a:solidFill>
                  <a:srgbClr val="3333CC"/>
                </a:solidFill>
                <a:ea typeface="宋体" panose="02010600030101010101" pitchFamily="2" charset="-122"/>
              </a:rPr>
              <a:t>bi</a:t>
            </a:r>
            <a:r>
              <a:rPr lang="en-US" altLang="zh-CN"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ea typeface="宋体" panose="02010600030101010101" pitchFamily="2" charset="-122"/>
              </a:rPr>
              <a:t>directional </a:t>
            </a:r>
            <a:r>
              <a:rPr lang="en-US" altLang="zh-CN" sz="2000" b="1" i="1" u="sng">
                <a:solidFill>
                  <a:srgbClr val="3333CC"/>
                </a:solidFill>
                <a:ea typeface="宋体" panose="02010600030101010101" pitchFamily="2" charset="-122"/>
              </a:rPr>
              <a:t>data bus</a:t>
            </a:r>
            <a:r>
              <a:rPr lang="en-US" altLang="zh-CN" sz="2000">
                <a:solidFill>
                  <a:srgbClr val="3333CC"/>
                </a:solidFill>
                <a:ea typeface="宋体" panose="02010600030101010101" pitchFamily="2" charset="-122"/>
              </a:rPr>
              <a:t> </a:t>
            </a:r>
          </a:p>
          <a:p>
            <a:pPr marL="742950" lvl="1" indent="-285750" eaLnBrk="1" hangingPunct="1">
              <a:buFont typeface="Wingdings" panose="05000000000000000000" pitchFamily="2" charset="2"/>
              <a:buChar char="q"/>
            </a:pPr>
            <a:r>
              <a:rPr lang="en-US" altLang="zh-CN" sz="2000" b="1" i="1" u="sng">
                <a:solidFill>
                  <a:srgbClr val="3333CC"/>
                </a:solidFill>
                <a:ea typeface="宋体" panose="02010600030101010101" pitchFamily="2" charset="-122"/>
              </a:rPr>
              <a:t>read</a:t>
            </a:r>
            <a:r>
              <a:rPr lang="en-US" altLang="zh-CN" sz="2000">
                <a:solidFill>
                  <a:srgbClr val="3333CC"/>
                </a:solidFill>
                <a:ea typeface="宋体" panose="02010600030101010101" pitchFamily="2" charset="-122"/>
              </a:rPr>
              <a:t> control line </a:t>
            </a:r>
          </a:p>
          <a:p>
            <a:pPr marL="742950" lvl="1" indent="-285750" eaLnBrk="1" hangingPunct="1">
              <a:buFont typeface="Wingdings" panose="05000000000000000000" pitchFamily="2" charset="2"/>
              <a:buChar char="q"/>
            </a:pPr>
            <a:r>
              <a:rPr lang="en-US" altLang="zh-CN" sz="2000" b="1" i="1" u="sng">
                <a:solidFill>
                  <a:srgbClr val="3333CC"/>
                </a:solidFill>
                <a:ea typeface="宋体" panose="02010600030101010101" pitchFamily="2" charset="-122"/>
              </a:rPr>
              <a:t>write</a:t>
            </a:r>
            <a:r>
              <a:rPr lang="en-US" altLang="zh-CN" sz="2000">
                <a:solidFill>
                  <a:srgbClr val="3333CC"/>
                </a:solidFill>
                <a:ea typeface="宋体" panose="02010600030101010101" pitchFamily="2" charset="-122"/>
              </a:rPr>
              <a:t> control line </a:t>
            </a:r>
          </a:p>
          <a:p>
            <a:pPr marL="742950" lvl="1" indent="-285750" eaLnBrk="1" hangingPunct="1">
              <a:buFont typeface="Wingdings" panose="05000000000000000000" pitchFamily="2" charset="2"/>
              <a:buChar char="q"/>
            </a:pPr>
            <a:r>
              <a:rPr lang="en-US" altLang="zh-CN" sz="2000" b="1" i="1" u="sng">
                <a:solidFill>
                  <a:srgbClr val="3333CC"/>
                </a:solidFill>
                <a:ea typeface="宋体" panose="02010600030101010101" pitchFamily="2" charset="-122"/>
              </a:rPr>
              <a:t>ready</a:t>
            </a:r>
            <a:r>
              <a:rPr lang="en-US" altLang="zh-CN" sz="2000">
                <a:solidFill>
                  <a:srgbClr val="3333CC"/>
                </a:solidFill>
                <a:ea typeface="宋体" panose="02010600030101010101" pitchFamily="2" charset="-122"/>
              </a:rPr>
              <a:t> control line </a:t>
            </a:r>
          </a:p>
          <a:p>
            <a:pPr marL="742950" lvl="1" indent="-285750" eaLnBrk="1" hangingPunct="1">
              <a:buFont typeface="Wingdings" panose="05000000000000000000" pitchFamily="2" charset="2"/>
              <a:buChar char="q"/>
            </a:pPr>
            <a:r>
              <a:rPr lang="en-US" altLang="zh-CN" sz="2000">
                <a:solidFill>
                  <a:srgbClr val="3333CC"/>
                </a:solidFill>
                <a:ea typeface="宋体" panose="02010600030101010101" pitchFamily="2" charset="-122"/>
              </a:rPr>
              <a:t>size (byte, word) control line </a:t>
            </a:r>
          </a:p>
          <a:p>
            <a:pPr eaLnBrk="1" hangingPunct="1">
              <a:buFont typeface="Wingdings" panose="05000000000000000000" pitchFamily="2" charset="2"/>
              <a:buChar char="Ø"/>
            </a:pPr>
            <a:r>
              <a:rPr lang="en-US" altLang="zh-CN" sz="2000" b="1" i="1" u="sng">
                <a:solidFill>
                  <a:srgbClr val="3333CC"/>
                </a:solidFill>
                <a:ea typeface="宋体" panose="02010600030101010101" pitchFamily="2" charset="-122"/>
              </a:rPr>
              <a:t>Memory access</a:t>
            </a:r>
            <a:r>
              <a:rPr lang="en-US" altLang="zh-CN" sz="2000">
                <a:solidFill>
                  <a:srgbClr val="3333CC"/>
                </a:solidFill>
                <a:ea typeface="宋体" panose="02010600030101010101" pitchFamily="2" charset="-122"/>
              </a:rPr>
              <a:t> involves a memory bus transaction </a:t>
            </a:r>
          </a:p>
          <a:p>
            <a:pPr marL="742950" lvl="1" indent="-285750" eaLnBrk="1" hangingPunct="1">
              <a:buFont typeface="Wingdings" panose="05000000000000000000" pitchFamily="2" charset="2"/>
              <a:buChar char="q"/>
            </a:pPr>
            <a:r>
              <a:rPr lang="en-US" altLang="zh-CN" sz="2000" b="1" i="1" u="sng">
                <a:solidFill>
                  <a:srgbClr val="3333CC"/>
                </a:solidFill>
                <a:ea typeface="宋体" panose="02010600030101010101" pitchFamily="2" charset="-122"/>
              </a:rPr>
              <a:t>read:</a:t>
            </a:r>
            <a:r>
              <a:rPr lang="en-US" altLang="zh-CN" sz="2000">
                <a:solidFill>
                  <a:srgbClr val="3333CC"/>
                </a:solidFill>
                <a:ea typeface="宋体" panose="02010600030101010101" pitchFamily="2" charset="-122"/>
              </a:rPr>
              <a:t> </a:t>
            </a:r>
          </a:p>
          <a:p>
            <a:pPr marL="1371600" lvl="2" indent="-514350" eaLnBrk="1" hangingPunct="1">
              <a:buFont typeface="Arial" panose="020B0604020202020204" pitchFamily="34" charset="0"/>
              <a:buAutoNum type="romanUcPeriod"/>
            </a:pPr>
            <a:r>
              <a:rPr lang="en-US" altLang="zh-CN" sz="2000">
                <a:solidFill>
                  <a:srgbClr val="3333CC"/>
                </a:solidFill>
                <a:ea typeface="宋体" panose="02010600030101010101" pitchFamily="2" charset="-122"/>
              </a:rPr>
              <a:t>set address, read control signal and size signal, </a:t>
            </a:r>
          </a:p>
          <a:p>
            <a:pPr marL="1371600" lvl="2" indent="-514350" eaLnBrk="1" hangingPunct="1">
              <a:buFont typeface="Arial" panose="020B0604020202020204" pitchFamily="34" charset="0"/>
              <a:buAutoNum type="romanUcPeriod"/>
            </a:pPr>
            <a:r>
              <a:rPr lang="en-US" altLang="zh-CN" sz="2000">
                <a:solidFill>
                  <a:srgbClr val="3333CC"/>
                </a:solidFill>
                <a:ea typeface="宋体" panose="02010600030101010101" pitchFamily="2" charset="-122"/>
              </a:rPr>
              <a:t>copy data when ready is set by memory </a:t>
            </a:r>
          </a:p>
          <a:p>
            <a:pPr marL="742950" lvl="1" indent="-285750" eaLnBrk="1" hangingPunct="1">
              <a:buFont typeface="Wingdings" panose="05000000000000000000" pitchFamily="2" charset="2"/>
              <a:buChar char="q"/>
            </a:pPr>
            <a:r>
              <a:rPr lang="en-US" altLang="zh-CN" sz="2000" b="1" i="1" u="sng">
                <a:solidFill>
                  <a:srgbClr val="3333CC"/>
                </a:solidFill>
                <a:ea typeface="宋体" panose="02010600030101010101" pitchFamily="2" charset="-122"/>
              </a:rPr>
              <a:t>write:</a:t>
            </a:r>
          </a:p>
          <a:p>
            <a:pPr marL="1371600" lvl="2" indent="-514350" eaLnBrk="1" hangingPunct="1">
              <a:buFont typeface="Arial" panose="020B0604020202020204" pitchFamily="34" charset="0"/>
              <a:buAutoNum type="romanUcPeriod"/>
            </a:pPr>
            <a:r>
              <a:rPr lang="en-US" altLang="zh-CN" sz="2000">
                <a:solidFill>
                  <a:srgbClr val="3333CC"/>
                </a:solidFill>
                <a:ea typeface="宋体" panose="02010600030101010101" pitchFamily="2" charset="-122"/>
              </a:rPr>
              <a:t>set address, data, write control signal and size, </a:t>
            </a:r>
          </a:p>
          <a:p>
            <a:pPr marL="1371600" lvl="2" indent="-514350" eaLnBrk="1" hangingPunct="1">
              <a:buFont typeface="Arial" panose="020B0604020202020204" pitchFamily="34" charset="0"/>
              <a:buAutoNum type="romanUcPeriod"/>
            </a:pPr>
            <a:r>
              <a:rPr lang="en-US" altLang="zh-CN" sz="2000">
                <a:solidFill>
                  <a:srgbClr val="3333CC"/>
                </a:solidFill>
                <a:ea typeface="宋体" panose="02010600030101010101" pitchFamily="2" charset="-122"/>
              </a:rPr>
              <a:t>done when ready is set </a:t>
            </a:r>
          </a:p>
        </p:txBody>
      </p:sp>
      <p:grpSp>
        <p:nvGrpSpPr>
          <p:cNvPr id="21510" name="Group 4">
            <a:extLst>
              <a:ext uri="{FF2B5EF4-FFF2-40B4-BE49-F238E27FC236}">
                <a16:creationId xmlns:a16="http://schemas.microsoft.com/office/drawing/2014/main" id="{2907BFA6-28C1-4CE0-9512-7C65912AF654}"/>
              </a:ext>
            </a:extLst>
          </p:cNvPr>
          <p:cNvGrpSpPr>
            <a:grpSpLocks/>
          </p:cNvGrpSpPr>
          <p:nvPr/>
        </p:nvGrpSpPr>
        <p:grpSpPr bwMode="auto">
          <a:xfrm>
            <a:off x="5791200" y="1371600"/>
            <a:ext cx="2667000" cy="1905000"/>
            <a:chOff x="3648" y="1152"/>
            <a:chExt cx="1680" cy="1200"/>
          </a:xfrm>
        </p:grpSpPr>
        <p:sp>
          <p:nvSpPr>
            <p:cNvPr id="21511" name="Text Box 5">
              <a:extLst>
                <a:ext uri="{FF2B5EF4-FFF2-40B4-BE49-F238E27FC236}">
                  <a16:creationId xmlns:a16="http://schemas.microsoft.com/office/drawing/2014/main" id="{74230FA8-15A4-4AD0-A2A3-8DEAC034DEC4}"/>
                </a:ext>
              </a:extLst>
            </p:cNvPr>
            <p:cNvSpPr txBox="1">
              <a:spLocks noChangeArrowheads="1"/>
            </p:cNvSpPr>
            <p:nvPr/>
          </p:nvSpPr>
          <p:spPr bwMode="auto">
            <a:xfrm>
              <a:off x="4163" y="1152"/>
              <a:ext cx="6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address bus</a:t>
              </a:r>
            </a:p>
          </p:txBody>
        </p:sp>
        <p:sp>
          <p:nvSpPr>
            <p:cNvPr id="21512" name="Text Box 6">
              <a:extLst>
                <a:ext uri="{FF2B5EF4-FFF2-40B4-BE49-F238E27FC236}">
                  <a16:creationId xmlns:a16="http://schemas.microsoft.com/office/drawing/2014/main" id="{4A5EEF42-615A-4E2D-9926-73CCBED6DD6D}"/>
                </a:ext>
              </a:extLst>
            </p:cNvPr>
            <p:cNvSpPr txBox="1">
              <a:spLocks noChangeArrowheads="1"/>
            </p:cNvSpPr>
            <p:nvPr/>
          </p:nvSpPr>
          <p:spPr bwMode="auto">
            <a:xfrm>
              <a:off x="4224" y="1344"/>
              <a:ext cx="4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data bus</a:t>
              </a:r>
            </a:p>
          </p:txBody>
        </p:sp>
        <p:sp>
          <p:nvSpPr>
            <p:cNvPr id="21513" name="Rectangle 7">
              <a:extLst>
                <a:ext uri="{FF2B5EF4-FFF2-40B4-BE49-F238E27FC236}">
                  <a16:creationId xmlns:a16="http://schemas.microsoft.com/office/drawing/2014/main" id="{DE3BC5AB-FF7C-4253-97A1-A12F705766E5}"/>
                </a:ext>
              </a:extLst>
            </p:cNvPr>
            <p:cNvSpPr>
              <a:spLocks noChangeArrowheads="1"/>
            </p:cNvSpPr>
            <p:nvPr/>
          </p:nvSpPr>
          <p:spPr bwMode="auto">
            <a:xfrm>
              <a:off x="3648" y="1248"/>
              <a:ext cx="528" cy="1104"/>
            </a:xfrm>
            <a:prstGeom prst="rect">
              <a:avLst/>
            </a:prstGeom>
            <a:solidFill>
              <a:srgbClr val="FFCC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2400" b="0">
                  <a:solidFill>
                    <a:schemeClr val="tx1"/>
                  </a:solidFill>
                  <a:latin typeface="Times New Roman" panose="02020603050405020304" pitchFamily="18" charset="0"/>
                  <a:ea typeface="宋体" panose="02010600030101010101" pitchFamily="2" charset="-122"/>
                </a:rPr>
                <a:t>CPU</a:t>
              </a:r>
            </a:p>
          </p:txBody>
        </p:sp>
        <p:sp>
          <p:nvSpPr>
            <p:cNvPr id="21514" name="Rectangle 8">
              <a:extLst>
                <a:ext uri="{FF2B5EF4-FFF2-40B4-BE49-F238E27FC236}">
                  <a16:creationId xmlns:a16="http://schemas.microsoft.com/office/drawing/2014/main" id="{7D83C3B4-CF20-4FCD-B467-DA593136EA0F}"/>
                </a:ext>
              </a:extLst>
            </p:cNvPr>
            <p:cNvSpPr>
              <a:spLocks noChangeArrowheads="1"/>
            </p:cNvSpPr>
            <p:nvPr/>
          </p:nvSpPr>
          <p:spPr bwMode="auto">
            <a:xfrm>
              <a:off x="4800" y="1248"/>
              <a:ext cx="528" cy="1104"/>
            </a:xfrm>
            <a:prstGeom prst="rect">
              <a:avLst/>
            </a:prstGeom>
            <a:solidFill>
              <a:srgbClr val="DDDDDD"/>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2000" b="0">
                  <a:solidFill>
                    <a:schemeClr val="tx1"/>
                  </a:solidFill>
                  <a:latin typeface="Times New Roman" panose="02020603050405020304" pitchFamily="18" charset="0"/>
                  <a:ea typeface="宋体" panose="02010600030101010101" pitchFamily="2" charset="-122"/>
                </a:rPr>
                <a:t>Memory</a:t>
              </a:r>
              <a:endParaRPr lang="en-US" altLang="zh-CN" sz="2400" b="0">
                <a:solidFill>
                  <a:schemeClr val="tx1"/>
                </a:solidFill>
                <a:latin typeface="Times New Roman" panose="02020603050405020304" pitchFamily="18" charset="0"/>
                <a:ea typeface="宋体" panose="02010600030101010101" pitchFamily="2" charset="-122"/>
              </a:endParaRPr>
            </a:p>
          </p:txBody>
        </p:sp>
        <p:sp>
          <p:nvSpPr>
            <p:cNvPr id="21515" name="Line 9">
              <a:extLst>
                <a:ext uri="{FF2B5EF4-FFF2-40B4-BE49-F238E27FC236}">
                  <a16:creationId xmlns:a16="http://schemas.microsoft.com/office/drawing/2014/main" id="{0A7A0C11-30A5-4607-9FC5-BC3C549A44A2}"/>
                </a:ext>
              </a:extLst>
            </p:cNvPr>
            <p:cNvSpPr>
              <a:spLocks noChangeShapeType="1"/>
            </p:cNvSpPr>
            <p:nvPr/>
          </p:nvSpPr>
          <p:spPr bwMode="auto">
            <a:xfrm>
              <a:off x="4176" y="1344"/>
              <a:ext cx="6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6" name="Line 10">
              <a:extLst>
                <a:ext uri="{FF2B5EF4-FFF2-40B4-BE49-F238E27FC236}">
                  <a16:creationId xmlns:a16="http://schemas.microsoft.com/office/drawing/2014/main" id="{65C88F0C-4BFF-4993-A431-4872BDE5D3E1}"/>
                </a:ext>
              </a:extLst>
            </p:cNvPr>
            <p:cNvSpPr>
              <a:spLocks noChangeShapeType="1"/>
            </p:cNvSpPr>
            <p:nvPr/>
          </p:nvSpPr>
          <p:spPr bwMode="auto">
            <a:xfrm rot="10800000">
              <a:off x="4184" y="1536"/>
              <a:ext cx="61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7" name="Line 11">
              <a:extLst>
                <a:ext uri="{FF2B5EF4-FFF2-40B4-BE49-F238E27FC236}">
                  <a16:creationId xmlns:a16="http://schemas.microsoft.com/office/drawing/2014/main" id="{9FF32A9D-BBF2-4A79-BE1A-9E5E5E2B70A2}"/>
                </a:ext>
              </a:extLst>
            </p:cNvPr>
            <p:cNvSpPr>
              <a:spLocks noChangeShapeType="1"/>
            </p:cNvSpPr>
            <p:nvPr/>
          </p:nvSpPr>
          <p:spPr bwMode="auto">
            <a:xfrm>
              <a:off x="4184" y="1728"/>
              <a:ext cx="61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8" name="Line 12">
              <a:extLst>
                <a:ext uri="{FF2B5EF4-FFF2-40B4-BE49-F238E27FC236}">
                  <a16:creationId xmlns:a16="http://schemas.microsoft.com/office/drawing/2014/main" id="{D165A236-4289-45C6-B168-3D56D45A25C9}"/>
                </a:ext>
              </a:extLst>
            </p:cNvPr>
            <p:cNvSpPr>
              <a:spLocks noChangeShapeType="1"/>
            </p:cNvSpPr>
            <p:nvPr/>
          </p:nvSpPr>
          <p:spPr bwMode="auto">
            <a:xfrm>
              <a:off x="4184" y="1872"/>
              <a:ext cx="61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9" name="Line 13">
              <a:extLst>
                <a:ext uri="{FF2B5EF4-FFF2-40B4-BE49-F238E27FC236}">
                  <a16:creationId xmlns:a16="http://schemas.microsoft.com/office/drawing/2014/main" id="{96ACAC77-1976-4D11-8F7D-6F3667E45428}"/>
                </a:ext>
              </a:extLst>
            </p:cNvPr>
            <p:cNvSpPr>
              <a:spLocks noChangeShapeType="1"/>
            </p:cNvSpPr>
            <p:nvPr/>
          </p:nvSpPr>
          <p:spPr bwMode="auto">
            <a:xfrm rot="10800000">
              <a:off x="4184" y="2016"/>
              <a:ext cx="61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0" name="Line 14">
              <a:extLst>
                <a:ext uri="{FF2B5EF4-FFF2-40B4-BE49-F238E27FC236}">
                  <a16:creationId xmlns:a16="http://schemas.microsoft.com/office/drawing/2014/main" id="{D038A188-E57E-4148-850F-01D452CCBF7A}"/>
                </a:ext>
              </a:extLst>
            </p:cNvPr>
            <p:cNvSpPr>
              <a:spLocks noChangeShapeType="1"/>
            </p:cNvSpPr>
            <p:nvPr/>
          </p:nvSpPr>
          <p:spPr bwMode="auto">
            <a:xfrm>
              <a:off x="4184" y="2160"/>
              <a:ext cx="61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1" name="Text Box 15">
              <a:extLst>
                <a:ext uri="{FF2B5EF4-FFF2-40B4-BE49-F238E27FC236}">
                  <a16:creationId xmlns:a16="http://schemas.microsoft.com/office/drawing/2014/main" id="{68CF2FF6-165F-4611-B4D9-2ACD443BE7BB}"/>
                </a:ext>
              </a:extLst>
            </p:cNvPr>
            <p:cNvSpPr txBox="1">
              <a:spLocks noChangeArrowheads="1"/>
            </p:cNvSpPr>
            <p:nvPr/>
          </p:nvSpPr>
          <p:spPr bwMode="auto">
            <a:xfrm>
              <a:off x="4272" y="1584"/>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Read</a:t>
              </a:r>
            </a:p>
          </p:txBody>
        </p:sp>
        <p:sp>
          <p:nvSpPr>
            <p:cNvPr id="21522" name="Text Box 16">
              <a:extLst>
                <a:ext uri="{FF2B5EF4-FFF2-40B4-BE49-F238E27FC236}">
                  <a16:creationId xmlns:a16="http://schemas.microsoft.com/office/drawing/2014/main" id="{D42825D5-0158-42C7-B673-9409B9AC1108}"/>
                </a:ext>
              </a:extLst>
            </p:cNvPr>
            <p:cNvSpPr txBox="1">
              <a:spLocks noChangeArrowheads="1"/>
            </p:cNvSpPr>
            <p:nvPr/>
          </p:nvSpPr>
          <p:spPr bwMode="auto">
            <a:xfrm>
              <a:off x="4272" y="1728"/>
              <a:ext cx="3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Write</a:t>
              </a:r>
            </a:p>
          </p:txBody>
        </p:sp>
        <p:sp>
          <p:nvSpPr>
            <p:cNvPr id="21523" name="Text Box 17">
              <a:extLst>
                <a:ext uri="{FF2B5EF4-FFF2-40B4-BE49-F238E27FC236}">
                  <a16:creationId xmlns:a16="http://schemas.microsoft.com/office/drawing/2014/main" id="{36D6C843-7CB6-4803-86EE-8033B216B68E}"/>
                </a:ext>
              </a:extLst>
            </p:cNvPr>
            <p:cNvSpPr txBox="1">
              <a:spLocks noChangeArrowheads="1"/>
            </p:cNvSpPr>
            <p:nvPr/>
          </p:nvSpPr>
          <p:spPr bwMode="auto">
            <a:xfrm>
              <a:off x="4272" y="1872"/>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Ready</a:t>
              </a:r>
            </a:p>
          </p:txBody>
        </p:sp>
        <p:sp>
          <p:nvSpPr>
            <p:cNvPr id="21524" name="Text Box 18">
              <a:extLst>
                <a:ext uri="{FF2B5EF4-FFF2-40B4-BE49-F238E27FC236}">
                  <a16:creationId xmlns:a16="http://schemas.microsoft.com/office/drawing/2014/main" id="{72357E07-6FE7-4001-8454-143620D125EC}"/>
                </a:ext>
              </a:extLst>
            </p:cNvPr>
            <p:cNvSpPr txBox="1">
              <a:spLocks noChangeArrowheads="1"/>
            </p:cNvSpPr>
            <p:nvPr/>
          </p:nvSpPr>
          <p:spPr bwMode="auto">
            <a:xfrm>
              <a:off x="4317" y="2016"/>
              <a:ext cx="2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size</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BE4A14E-AE2B-4B04-B61B-052A3D52276C}"/>
              </a:ext>
            </a:extLst>
          </p:cNvPr>
          <p:cNvSpPr>
            <a:spLocks noGrp="1" noChangeArrowheads="1"/>
          </p:cNvSpPr>
          <p:nvPr>
            <p:ph type="title"/>
          </p:nvPr>
        </p:nvSpPr>
        <p:spPr/>
        <p:txBody>
          <a:bodyPr/>
          <a:lstStyle/>
          <a:p>
            <a:r>
              <a:rPr lang="en-US" altLang="zh-CN">
                <a:solidFill>
                  <a:srgbClr val="008080"/>
                </a:solidFill>
                <a:ea typeface="宋体" panose="02010600030101010101" pitchFamily="2" charset="-122"/>
              </a:rPr>
              <a:t>Flash EEPROM</a:t>
            </a:r>
          </a:p>
        </p:txBody>
      </p:sp>
      <p:sp>
        <p:nvSpPr>
          <p:cNvPr id="74755" name="Slide Number Placeholder 36">
            <a:extLst>
              <a:ext uri="{FF2B5EF4-FFF2-40B4-BE49-F238E27FC236}">
                <a16:creationId xmlns:a16="http://schemas.microsoft.com/office/drawing/2014/main" id="{D8B1DEE5-1EB1-4F51-A006-1F48F4556E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7AC1097-260E-4EF7-A9DF-C91462E84E52}" type="slidenum">
              <a:rPr lang="en-US" altLang="en-US" sz="1000" b="0">
                <a:solidFill>
                  <a:schemeClr val="tx1"/>
                </a:solidFill>
              </a:rPr>
              <a:pPr eaLnBrk="1" hangingPunct="1"/>
              <a:t>60</a:t>
            </a:fld>
            <a:endParaRPr lang="en-US" altLang="en-US" sz="1000" b="0">
              <a:solidFill>
                <a:schemeClr val="tx1"/>
              </a:solidFill>
            </a:endParaRPr>
          </a:p>
        </p:txBody>
      </p:sp>
      <p:pic>
        <p:nvPicPr>
          <p:cNvPr id="74757" name="Picture 2">
            <a:extLst>
              <a:ext uri="{FF2B5EF4-FFF2-40B4-BE49-F238E27FC236}">
                <a16:creationId xmlns:a16="http://schemas.microsoft.com/office/drawing/2014/main" id="{6C208D58-8E91-42C5-884A-714542C7C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825" y="1143000"/>
            <a:ext cx="49815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4758" name="Picture 2">
            <a:extLst>
              <a:ext uri="{FF2B5EF4-FFF2-40B4-BE49-F238E27FC236}">
                <a16:creationId xmlns:a16="http://schemas.microsoft.com/office/drawing/2014/main" id="{7D693168-2586-4FBC-8A24-67241C76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353377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63121C-53B3-4FA8-80A8-6950D44B6935}"/>
              </a:ext>
            </a:extLst>
          </p:cNvPr>
          <p:cNvSpPr>
            <a:spLocks noGrp="1" noChangeArrowheads="1"/>
          </p:cNvSpPr>
          <p:nvPr>
            <p:ph type="title"/>
          </p:nvPr>
        </p:nvSpPr>
        <p:spPr>
          <a:xfrm>
            <a:off x="304800" y="152400"/>
            <a:ext cx="7772400" cy="762000"/>
          </a:xfrm>
        </p:spPr>
        <p:txBody>
          <a:bodyPr/>
          <a:lstStyle/>
          <a:p>
            <a:r>
              <a:rPr lang="en-US" altLang="zh-CN">
                <a:solidFill>
                  <a:srgbClr val="008080"/>
                </a:solidFill>
                <a:ea typeface="宋体" panose="02010600030101010101" pitchFamily="2" charset="-122"/>
              </a:rPr>
              <a:t>Flash EEPROM: SLC vs. MLC</a:t>
            </a:r>
          </a:p>
        </p:txBody>
      </p:sp>
      <p:sp>
        <p:nvSpPr>
          <p:cNvPr id="75779" name="Slide Number Placeholder 36">
            <a:extLst>
              <a:ext uri="{FF2B5EF4-FFF2-40B4-BE49-F238E27FC236}">
                <a16:creationId xmlns:a16="http://schemas.microsoft.com/office/drawing/2014/main" id="{749F67D2-A0B8-4860-BE90-6C50B93E44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A4CE685-1D60-4B72-8EBD-EE3FDD655233}" type="slidenum">
              <a:rPr lang="en-US" altLang="en-US" sz="1000" b="0">
                <a:solidFill>
                  <a:schemeClr val="tx1"/>
                </a:solidFill>
              </a:rPr>
              <a:pPr eaLnBrk="1" hangingPunct="1"/>
              <a:t>61</a:t>
            </a:fld>
            <a:endParaRPr lang="en-US" altLang="en-US" sz="1000" b="0">
              <a:solidFill>
                <a:schemeClr val="tx1"/>
              </a:solidFill>
            </a:endParaRPr>
          </a:p>
        </p:txBody>
      </p:sp>
      <p:pic>
        <p:nvPicPr>
          <p:cNvPr id="75781" name="Picture 2">
            <a:extLst>
              <a:ext uri="{FF2B5EF4-FFF2-40B4-BE49-F238E27FC236}">
                <a16:creationId xmlns:a16="http://schemas.microsoft.com/office/drawing/2014/main" id="{93C66F88-5E07-4597-95E6-12D4966C1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4485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5782" name="Picture 3">
            <a:extLst>
              <a:ext uri="{FF2B5EF4-FFF2-40B4-BE49-F238E27FC236}">
                <a16:creationId xmlns:a16="http://schemas.microsoft.com/office/drawing/2014/main" id="{A69A097B-A618-442E-B7F4-EB936E1DA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648200"/>
            <a:ext cx="74580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5783" name="Rectangle 4">
            <a:extLst>
              <a:ext uri="{FF2B5EF4-FFF2-40B4-BE49-F238E27FC236}">
                <a16:creationId xmlns:a16="http://schemas.microsoft.com/office/drawing/2014/main" id="{2D0ECA2F-B6C2-4B27-AFF9-6D7043DB783E}"/>
              </a:ext>
            </a:extLst>
          </p:cNvPr>
          <p:cNvSpPr>
            <a:spLocks noChangeArrowheads="1"/>
          </p:cNvSpPr>
          <p:nvPr/>
        </p:nvSpPr>
        <p:spPr bwMode="auto">
          <a:xfrm>
            <a:off x="228600" y="1066800"/>
            <a:ext cx="830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a:solidFill>
                  <a:srgbClr val="3333FF"/>
                </a:solidFill>
                <a:ea typeface="宋体" panose="02010600030101010101" pitchFamily="2" charset="-122"/>
              </a:rPr>
              <a:t>Single-level (SLC) NAND stores two states per memory cell and enables one bit programmed/read per memory cell.</a:t>
            </a:r>
            <a:endParaRPr lang="en-US" altLang="zh-CN" sz="1900">
              <a:solidFill>
                <a:srgbClr val="FB5705"/>
              </a:solidFill>
              <a:ea typeface="宋体" panose="02010600030101010101" pitchFamily="2" charset="-122"/>
            </a:endParaRPr>
          </a:p>
        </p:txBody>
      </p:sp>
      <p:sp>
        <p:nvSpPr>
          <p:cNvPr id="75784" name="Rectangle 4">
            <a:extLst>
              <a:ext uri="{FF2B5EF4-FFF2-40B4-BE49-F238E27FC236}">
                <a16:creationId xmlns:a16="http://schemas.microsoft.com/office/drawing/2014/main" id="{74FD3C66-37B8-4E2B-B1A2-378C94ED383F}"/>
              </a:ext>
            </a:extLst>
          </p:cNvPr>
          <p:cNvSpPr>
            <a:spLocks noChangeArrowheads="1"/>
          </p:cNvSpPr>
          <p:nvPr/>
        </p:nvSpPr>
        <p:spPr bwMode="auto">
          <a:xfrm>
            <a:off x="457200" y="3733800"/>
            <a:ext cx="830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a:solidFill>
                  <a:srgbClr val="3333FF"/>
                </a:solidFill>
                <a:ea typeface="宋体" panose="02010600030101010101" pitchFamily="2" charset="-122"/>
              </a:rPr>
              <a:t>Multi-level cell NAND (MLC) stores four states per memory cell and enables two bits programmed/read per memory cell.</a:t>
            </a:r>
            <a:endParaRPr lang="en-US" altLang="zh-CN" sz="1900">
              <a:solidFill>
                <a:srgbClr val="FB5705"/>
              </a:solidFill>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89052FA-5EF1-4856-97B7-DDD1C6AE97DC}"/>
              </a:ext>
            </a:extLst>
          </p:cNvPr>
          <p:cNvSpPr>
            <a:spLocks noGrp="1" noChangeArrowheads="1"/>
          </p:cNvSpPr>
          <p:nvPr>
            <p:ph type="title"/>
          </p:nvPr>
        </p:nvSpPr>
        <p:spPr>
          <a:xfrm>
            <a:off x="304800" y="152400"/>
            <a:ext cx="7772400" cy="762000"/>
          </a:xfrm>
        </p:spPr>
        <p:txBody>
          <a:bodyPr/>
          <a:lstStyle/>
          <a:p>
            <a:r>
              <a:rPr lang="en-US" altLang="zh-CN">
                <a:solidFill>
                  <a:srgbClr val="008080"/>
                </a:solidFill>
                <a:ea typeface="宋体" panose="02010600030101010101" pitchFamily="2" charset="-122"/>
              </a:rPr>
              <a:t>Flash EEPROM: SLC vs. MLC</a:t>
            </a:r>
          </a:p>
        </p:txBody>
      </p:sp>
      <p:sp>
        <p:nvSpPr>
          <p:cNvPr id="76803" name="Slide Number Placeholder 36">
            <a:extLst>
              <a:ext uri="{FF2B5EF4-FFF2-40B4-BE49-F238E27FC236}">
                <a16:creationId xmlns:a16="http://schemas.microsoft.com/office/drawing/2014/main" id="{1D5CF22A-4E37-4217-ABA2-3809E039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4F4916-3F33-4F46-BDAC-E2B4724D7966}" type="slidenum">
              <a:rPr lang="en-US" altLang="en-US" sz="1000" b="0">
                <a:solidFill>
                  <a:schemeClr val="tx1"/>
                </a:solidFill>
              </a:rPr>
              <a:pPr eaLnBrk="1" hangingPunct="1"/>
              <a:t>62</a:t>
            </a:fld>
            <a:endParaRPr lang="en-US" altLang="en-US" sz="1000" b="0">
              <a:solidFill>
                <a:schemeClr val="tx1"/>
              </a:solidFill>
            </a:endParaRPr>
          </a:p>
        </p:txBody>
      </p:sp>
      <p:pic>
        <p:nvPicPr>
          <p:cNvPr id="76805" name="Picture 4">
            <a:extLst>
              <a:ext uri="{FF2B5EF4-FFF2-40B4-BE49-F238E27FC236}">
                <a16:creationId xmlns:a16="http://schemas.microsoft.com/office/drawing/2014/main" id="{E5C4F347-D002-41CA-878B-488C6D92B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3967163" cy="21002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6" name="Picture 5">
            <a:extLst>
              <a:ext uri="{FF2B5EF4-FFF2-40B4-BE49-F238E27FC236}">
                <a16:creationId xmlns:a16="http://schemas.microsoft.com/office/drawing/2014/main" id="{1D824B22-008F-4CE9-A43A-7EDC5C8EB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1295400"/>
            <a:ext cx="4619625" cy="17526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7" name="Picture 6">
            <a:extLst>
              <a:ext uri="{FF2B5EF4-FFF2-40B4-BE49-F238E27FC236}">
                <a16:creationId xmlns:a16="http://schemas.microsoft.com/office/drawing/2014/main" id="{8C686CA1-48EF-4B37-BFD0-E754F42DC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938" y="3962400"/>
            <a:ext cx="4438650" cy="20669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8" name="Picture 7">
            <a:extLst>
              <a:ext uri="{FF2B5EF4-FFF2-40B4-BE49-F238E27FC236}">
                <a16:creationId xmlns:a16="http://schemas.microsoft.com/office/drawing/2014/main" id="{3F5268A4-88AB-4B9E-A34A-261988970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81425"/>
            <a:ext cx="4567238" cy="24288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89052FA-5EF1-4856-97B7-DDD1C6AE97DC}"/>
              </a:ext>
            </a:extLst>
          </p:cNvPr>
          <p:cNvSpPr>
            <a:spLocks noGrp="1" noChangeArrowheads="1"/>
          </p:cNvSpPr>
          <p:nvPr>
            <p:ph type="title"/>
          </p:nvPr>
        </p:nvSpPr>
        <p:spPr>
          <a:xfrm>
            <a:off x="304800" y="152400"/>
            <a:ext cx="7772400" cy="762000"/>
          </a:xfrm>
        </p:spPr>
        <p:txBody>
          <a:bodyPr/>
          <a:lstStyle/>
          <a:p>
            <a:r>
              <a:rPr lang="en-US" altLang="zh-CN" dirty="0">
                <a:solidFill>
                  <a:srgbClr val="008080"/>
                </a:solidFill>
                <a:ea typeface="宋体" panose="02010600030101010101" pitchFamily="2" charset="-122"/>
              </a:rPr>
              <a:t>Flash EEPROM: Further</a:t>
            </a:r>
          </a:p>
        </p:txBody>
      </p:sp>
      <p:sp>
        <p:nvSpPr>
          <p:cNvPr id="76803" name="Slide Number Placeholder 36">
            <a:extLst>
              <a:ext uri="{FF2B5EF4-FFF2-40B4-BE49-F238E27FC236}">
                <a16:creationId xmlns:a16="http://schemas.microsoft.com/office/drawing/2014/main" id="{1D5CF22A-4E37-4217-ABA2-3809E039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4F4916-3F33-4F46-BDAC-E2B4724D7966}" type="slidenum">
              <a:rPr lang="en-US" altLang="en-US" sz="1000" b="0">
                <a:solidFill>
                  <a:schemeClr val="tx1"/>
                </a:solidFill>
              </a:rPr>
              <a:pPr eaLnBrk="1" hangingPunct="1"/>
              <a:t>63</a:t>
            </a:fld>
            <a:endParaRPr lang="en-US" altLang="en-US" sz="1000" b="0">
              <a:solidFill>
                <a:schemeClr val="tx1"/>
              </a:solidFill>
            </a:endParaRPr>
          </a:p>
        </p:txBody>
      </p:sp>
      <p:pic>
        <p:nvPicPr>
          <p:cNvPr id="4" name="图片 3">
            <a:extLst>
              <a:ext uri="{FF2B5EF4-FFF2-40B4-BE49-F238E27FC236}">
                <a16:creationId xmlns:a16="http://schemas.microsoft.com/office/drawing/2014/main" id="{8F5233FC-6FE3-4800-87D9-36693AA0B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530" y="1151519"/>
            <a:ext cx="4859951" cy="2718353"/>
          </a:xfrm>
          <a:prstGeom prst="rect">
            <a:avLst/>
          </a:prstGeom>
        </p:spPr>
      </p:pic>
      <p:pic>
        <p:nvPicPr>
          <p:cNvPr id="6" name="图片 5">
            <a:extLst>
              <a:ext uri="{FF2B5EF4-FFF2-40B4-BE49-F238E27FC236}">
                <a16:creationId xmlns:a16="http://schemas.microsoft.com/office/drawing/2014/main" id="{62A7890D-6690-4B50-8FA9-9711503E3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206" y="3767818"/>
            <a:ext cx="4685588" cy="2449285"/>
          </a:xfrm>
          <a:prstGeom prst="rect">
            <a:avLst/>
          </a:prstGeom>
        </p:spPr>
      </p:pic>
    </p:spTree>
    <p:extLst>
      <p:ext uri="{BB962C8B-B14F-4D97-AF65-F5344CB8AC3E}">
        <p14:creationId xmlns:p14="http://schemas.microsoft.com/office/powerpoint/2010/main" val="3534503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89052FA-5EF1-4856-97B7-DDD1C6AE97DC}"/>
              </a:ext>
            </a:extLst>
          </p:cNvPr>
          <p:cNvSpPr>
            <a:spLocks noGrp="1" noChangeArrowheads="1"/>
          </p:cNvSpPr>
          <p:nvPr>
            <p:ph type="title"/>
          </p:nvPr>
        </p:nvSpPr>
        <p:spPr>
          <a:xfrm>
            <a:off x="304800" y="152400"/>
            <a:ext cx="7772400" cy="762000"/>
          </a:xfrm>
        </p:spPr>
        <p:txBody>
          <a:bodyPr/>
          <a:lstStyle/>
          <a:p>
            <a:r>
              <a:rPr lang="en-US" altLang="zh-CN" dirty="0">
                <a:solidFill>
                  <a:srgbClr val="008080"/>
                </a:solidFill>
                <a:ea typeface="宋体" panose="02010600030101010101" pitchFamily="2" charset="-122"/>
              </a:rPr>
              <a:t>Flash EEPROM: Further</a:t>
            </a:r>
          </a:p>
        </p:txBody>
      </p:sp>
      <p:sp>
        <p:nvSpPr>
          <p:cNvPr id="76803" name="Slide Number Placeholder 36">
            <a:extLst>
              <a:ext uri="{FF2B5EF4-FFF2-40B4-BE49-F238E27FC236}">
                <a16:creationId xmlns:a16="http://schemas.microsoft.com/office/drawing/2014/main" id="{1D5CF22A-4E37-4217-ABA2-3809E039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4F4916-3F33-4F46-BDAC-E2B4724D7966}" type="slidenum">
              <a:rPr lang="en-US" altLang="en-US" sz="1000" b="0">
                <a:solidFill>
                  <a:schemeClr val="tx1"/>
                </a:solidFill>
              </a:rPr>
              <a:pPr eaLnBrk="1" hangingPunct="1"/>
              <a:t>64</a:t>
            </a:fld>
            <a:endParaRPr lang="en-US" altLang="en-US" sz="1000" b="0">
              <a:solidFill>
                <a:schemeClr val="tx1"/>
              </a:solidFill>
            </a:endParaRPr>
          </a:p>
        </p:txBody>
      </p:sp>
      <p:pic>
        <p:nvPicPr>
          <p:cNvPr id="3" name="图片 2">
            <a:extLst>
              <a:ext uri="{FF2B5EF4-FFF2-40B4-BE49-F238E27FC236}">
                <a16:creationId xmlns:a16="http://schemas.microsoft.com/office/drawing/2014/main" id="{90F4DDEF-4FB6-436B-8706-65C9D0887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74" y="1205706"/>
            <a:ext cx="8404451" cy="4653654"/>
          </a:xfrm>
          <a:prstGeom prst="rect">
            <a:avLst/>
          </a:prstGeom>
        </p:spPr>
      </p:pic>
    </p:spTree>
    <p:extLst>
      <p:ext uri="{BB962C8B-B14F-4D97-AF65-F5344CB8AC3E}">
        <p14:creationId xmlns:p14="http://schemas.microsoft.com/office/powerpoint/2010/main" val="2255365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89052FA-5EF1-4856-97B7-DDD1C6AE97DC}"/>
              </a:ext>
            </a:extLst>
          </p:cNvPr>
          <p:cNvSpPr>
            <a:spLocks noGrp="1" noChangeArrowheads="1"/>
          </p:cNvSpPr>
          <p:nvPr>
            <p:ph type="title"/>
          </p:nvPr>
        </p:nvSpPr>
        <p:spPr>
          <a:xfrm>
            <a:off x="304800" y="152400"/>
            <a:ext cx="7772400" cy="762000"/>
          </a:xfrm>
        </p:spPr>
        <p:txBody>
          <a:bodyPr/>
          <a:lstStyle/>
          <a:p>
            <a:r>
              <a:rPr lang="en-US" altLang="zh-CN" dirty="0">
                <a:solidFill>
                  <a:srgbClr val="008080"/>
                </a:solidFill>
                <a:ea typeface="宋体" panose="02010600030101010101" pitchFamily="2" charset="-122"/>
              </a:rPr>
              <a:t>Flash EEPROM: Further</a:t>
            </a:r>
          </a:p>
        </p:txBody>
      </p:sp>
      <p:sp>
        <p:nvSpPr>
          <p:cNvPr id="76803" name="Slide Number Placeholder 36">
            <a:extLst>
              <a:ext uri="{FF2B5EF4-FFF2-40B4-BE49-F238E27FC236}">
                <a16:creationId xmlns:a16="http://schemas.microsoft.com/office/drawing/2014/main" id="{1D5CF22A-4E37-4217-ABA2-3809E039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4F4916-3F33-4F46-BDAC-E2B4724D7966}" type="slidenum">
              <a:rPr lang="en-US" altLang="en-US" sz="1000" b="0">
                <a:solidFill>
                  <a:schemeClr val="tx1"/>
                </a:solidFill>
              </a:rPr>
              <a:pPr eaLnBrk="1" hangingPunct="1"/>
              <a:t>65</a:t>
            </a:fld>
            <a:endParaRPr lang="en-US" altLang="en-US" sz="1000" b="0">
              <a:solidFill>
                <a:schemeClr val="tx1"/>
              </a:solidFill>
            </a:endParaRPr>
          </a:p>
        </p:txBody>
      </p:sp>
      <p:sp>
        <p:nvSpPr>
          <p:cNvPr id="6" name="文本框 5">
            <a:extLst>
              <a:ext uri="{FF2B5EF4-FFF2-40B4-BE49-F238E27FC236}">
                <a16:creationId xmlns:a16="http://schemas.microsoft.com/office/drawing/2014/main" id="{BA979539-8AC8-4844-A80B-6E53828F0C20}"/>
              </a:ext>
            </a:extLst>
          </p:cNvPr>
          <p:cNvSpPr txBox="1"/>
          <p:nvPr/>
        </p:nvSpPr>
        <p:spPr>
          <a:xfrm>
            <a:off x="879888" y="5303201"/>
            <a:ext cx="7529475" cy="923330"/>
          </a:xfrm>
          <a:prstGeom prst="rect">
            <a:avLst/>
          </a:prstGeom>
          <a:noFill/>
        </p:spPr>
        <p:txBody>
          <a:bodyPr wrap="square">
            <a:spAutoFit/>
          </a:bodyPr>
          <a:lstStyle/>
          <a:p>
            <a:r>
              <a:rPr lang="en-US" altLang="zh-CN" b="0" i="0" dirty="0">
                <a:solidFill>
                  <a:srgbClr val="212529"/>
                </a:solidFill>
                <a:effectLst/>
                <a:latin typeface="-apple-system"/>
              </a:rPr>
              <a:t>Micron’s proprietary CMOS-under-Array technique constructs the multilayered stack over the chip’s logic, packing more memory into a tighter space and shrinking 176-layer NAND’s die size, yielding more gigabytes per wafer.</a:t>
            </a:r>
            <a:endParaRPr lang="zh-CN" altLang="en-US" dirty="0"/>
          </a:p>
        </p:txBody>
      </p:sp>
      <p:pic>
        <p:nvPicPr>
          <p:cNvPr id="5" name="图片 4">
            <a:extLst>
              <a:ext uri="{FF2B5EF4-FFF2-40B4-BE49-F238E27FC236}">
                <a16:creationId xmlns:a16="http://schemas.microsoft.com/office/drawing/2014/main" id="{F9EE729B-8954-41F3-A9E8-A28F70A37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51" y="2161674"/>
            <a:ext cx="4922124" cy="2449342"/>
          </a:xfrm>
          <a:prstGeom prst="rect">
            <a:avLst/>
          </a:prstGeom>
        </p:spPr>
      </p:pic>
      <p:pic>
        <p:nvPicPr>
          <p:cNvPr id="8" name="图片 7">
            <a:extLst>
              <a:ext uri="{FF2B5EF4-FFF2-40B4-BE49-F238E27FC236}">
                <a16:creationId xmlns:a16="http://schemas.microsoft.com/office/drawing/2014/main" id="{C248A011-42D1-4286-BA6F-AB5632C86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520" y="2161674"/>
            <a:ext cx="4540351" cy="2484133"/>
          </a:xfrm>
          <a:prstGeom prst="rect">
            <a:avLst/>
          </a:prstGeom>
        </p:spPr>
      </p:pic>
    </p:spTree>
    <p:extLst>
      <p:ext uri="{BB962C8B-B14F-4D97-AF65-F5344CB8AC3E}">
        <p14:creationId xmlns:p14="http://schemas.microsoft.com/office/powerpoint/2010/main" val="2457072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89052FA-5EF1-4856-97B7-DDD1C6AE97DC}"/>
              </a:ext>
            </a:extLst>
          </p:cNvPr>
          <p:cNvSpPr>
            <a:spLocks noGrp="1" noChangeArrowheads="1"/>
          </p:cNvSpPr>
          <p:nvPr>
            <p:ph type="title"/>
          </p:nvPr>
        </p:nvSpPr>
        <p:spPr>
          <a:xfrm>
            <a:off x="304800" y="152400"/>
            <a:ext cx="7772400" cy="762000"/>
          </a:xfrm>
        </p:spPr>
        <p:txBody>
          <a:bodyPr/>
          <a:lstStyle/>
          <a:p>
            <a:r>
              <a:rPr lang="en-US" altLang="zh-CN" dirty="0">
                <a:solidFill>
                  <a:srgbClr val="008080"/>
                </a:solidFill>
                <a:ea typeface="宋体" panose="02010600030101010101" pitchFamily="2" charset="-122"/>
              </a:rPr>
              <a:t>Flash EEPROM: Further</a:t>
            </a:r>
          </a:p>
        </p:txBody>
      </p:sp>
      <p:sp>
        <p:nvSpPr>
          <p:cNvPr id="76803" name="Slide Number Placeholder 36">
            <a:extLst>
              <a:ext uri="{FF2B5EF4-FFF2-40B4-BE49-F238E27FC236}">
                <a16:creationId xmlns:a16="http://schemas.microsoft.com/office/drawing/2014/main" id="{1D5CF22A-4E37-4217-ABA2-3809E039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34F4916-3F33-4F46-BDAC-E2B4724D7966}" type="slidenum">
              <a:rPr lang="en-US" altLang="en-US" sz="1000" b="0">
                <a:solidFill>
                  <a:schemeClr val="tx1"/>
                </a:solidFill>
              </a:rPr>
              <a:pPr eaLnBrk="1" hangingPunct="1"/>
              <a:t>66</a:t>
            </a:fld>
            <a:endParaRPr lang="en-US" altLang="en-US" sz="1000" b="0">
              <a:solidFill>
                <a:schemeClr val="tx1"/>
              </a:solidFill>
            </a:endParaRPr>
          </a:p>
        </p:txBody>
      </p:sp>
      <p:sp>
        <p:nvSpPr>
          <p:cNvPr id="6" name="文本框 5">
            <a:extLst>
              <a:ext uri="{FF2B5EF4-FFF2-40B4-BE49-F238E27FC236}">
                <a16:creationId xmlns:a16="http://schemas.microsoft.com/office/drawing/2014/main" id="{BA979539-8AC8-4844-A80B-6E53828F0C20}"/>
              </a:ext>
            </a:extLst>
          </p:cNvPr>
          <p:cNvSpPr txBox="1"/>
          <p:nvPr/>
        </p:nvSpPr>
        <p:spPr>
          <a:xfrm>
            <a:off x="235837" y="4519430"/>
            <a:ext cx="8672326" cy="1754326"/>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目前，</a:t>
            </a:r>
            <a:r>
              <a:rPr lang="en-US" altLang="zh-CN" b="0" i="0" dirty="0">
                <a:solidFill>
                  <a:srgbClr val="000000"/>
                </a:solidFill>
                <a:effectLst/>
                <a:latin typeface="微软雅黑" panose="020B0503020204020204" pitchFamily="34" charset="-122"/>
                <a:ea typeface="微软雅黑" panose="020B0503020204020204" pitchFamily="34" charset="-122"/>
              </a:rPr>
              <a:t>NAND SSD </a:t>
            </a:r>
            <a:r>
              <a:rPr lang="zh-CN" altLang="en-US" b="0" i="0" dirty="0">
                <a:solidFill>
                  <a:srgbClr val="000000"/>
                </a:solidFill>
                <a:effectLst/>
                <a:latin typeface="微软雅黑" panose="020B0503020204020204" pitchFamily="34" charset="-122"/>
                <a:ea typeface="微软雅黑" panose="020B0503020204020204" pitchFamily="34" charset="-122"/>
              </a:rPr>
              <a:t>主要有两种结构设计，一种是英特尔 </a:t>
            </a:r>
            <a:r>
              <a:rPr lang="en-US" altLang="zh-CN" b="0" i="0" dirty="0">
                <a:solidFill>
                  <a:srgbClr val="000000"/>
                </a:solidFill>
                <a:effectLst/>
                <a:latin typeface="微软雅黑" panose="020B0503020204020204" pitchFamily="34" charset="-122"/>
                <a:ea typeface="微软雅黑" panose="020B0503020204020204" pitchFamily="34" charset="-122"/>
              </a:rPr>
              <a:t>Floating Gate</a:t>
            </a:r>
            <a:r>
              <a:rPr lang="zh-CN" altLang="en-US" b="0" i="0" dirty="0">
                <a:solidFill>
                  <a:srgbClr val="000000"/>
                </a:solidFill>
                <a:effectLst/>
                <a:latin typeface="微软雅黑" panose="020B0503020204020204" pitchFamily="34" charset="-122"/>
                <a:ea typeface="微软雅黑" panose="020B0503020204020204" pitchFamily="34" charset="-122"/>
              </a:rPr>
              <a:t>，另一种是 </a:t>
            </a:r>
            <a:r>
              <a:rPr lang="en-US" altLang="zh-CN" b="0" i="0" dirty="0">
                <a:solidFill>
                  <a:srgbClr val="000000"/>
                </a:solidFill>
                <a:effectLst/>
                <a:latin typeface="微软雅黑" panose="020B0503020204020204" pitchFamily="34" charset="-122"/>
                <a:ea typeface="微软雅黑" panose="020B0503020204020204" pitchFamily="34" charset="-122"/>
              </a:rPr>
              <a:t>Charge Trap</a:t>
            </a:r>
            <a:r>
              <a:rPr lang="zh-CN" altLang="en-US" b="0" i="0" dirty="0">
                <a:solidFill>
                  <a:srgbClr val="000000"/>
                </a:solidFill>
                <a:effectLst/>
                <a:latin typeface="微软雅黑" panose="020B0503020204020204" pitchFamily="34" charset="-122"/>
                <a:ea typeface="微软雅黑" panose="020B0503020204020204" pitchFamily="34" charset="-122"/>
              </a:rPr>
              <a:t>。这两种设计在结构上有很大不同。比如在上图中，</a:t>
            </a:r>
            <a:r>
              <a:rPr lang="en-US" altLang="zh-CN" b="0" i="0" dirty="0" err="1">
                <a:solidFill>
                  <a:srgbClr val="000000"/>
                </a:solidFill>
                <a:effectLst/>
                <a:latin typeface="微软雅黑" panose="020B0503020204020204" pitchFamily="34" charset="-122"/>
                <a:ea typeface="微软雅黑" panose="020B0503020204020204" pitchFamily="34" charset="-122"/>
              </a:rPr>
              <a:t>FloatingGate</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是浅蓝色部分，黄色部分是绝缘体，通过隧道效应把电子俘获到蓝色的部分当中。在 </a:t>
            </a:r>
            <a:r>
              <a:rPr lang="en-US" altLang="zh-CN" b="0" i="0" dirty="0">
                <a:solidFill>
                  <a:srgbClr val="000000"/>
                </a:solidFill>
                <a:effectLst/>
                <a:latin typeface="微软雅黑" panose="020B0503020204020204" pitchFamily="34" charset="-122"/>
                <a:ea typeface="微软雅黑" panose="020B0503020204020204" pitchFamily="34" charset="-122"/>
              </a:rPr>
              <a:t>Floating Gate </a:t>
            </a:r>
            <a:r>
              <a:rPr lang="zh-CN" altLang="en-US" b="0" i="0" dirty="0">
                <a:solidFill>
                  <a:srgbClr val="000000"/>
                </a:solidFill>
                <a:effectLst/>
                <a:latin typeface="微软雅黑" panose="020B0503020204020204" pitchFamily="34" charset="-122"/>
                <a:ea typeface="微软雅黑" panose="020B0503020204020204" pitchFamily="34" charset="-122"/>
              </a:rPr>
              <a:t>技术架构下，每一层之间是断开的，而在 </a:t>
            </a:r>
            <a:r>
              <a:rPr lang="en-US" altLang="zh-CN" b="0" i="0" dirty="0">
                <a:solidFill>
                  <a:srgbClr val="000000"/>
                </a:solidFill>
                <a:effectLst/>
                <a:latin typeface="微软雅黑" panose="020B0503020204020204" pitchFamily="34" charset="-122"/>
                <a:ea typeface="微软雅黑" panose="020B0503020204020204" pitchFamily="34" charset="-122"/>
              </a:rPr>
              <a:t>Charge Trap </a:t>
            </a:r>
            <a:r>
              <a:rPr lang="zh-CN" altLang="en-US" b="0" i="0" dirty="0">
                <a:solidFill>
                  <a:srgbClr val="000000"/>
                </a:solidFill>
                <a:effectLst/>
                <a:latin typeface="微软雅黑" panose="020B0503020204020204" pitchFamily="34" charset="-122"/>
                <a:ea typeface="微软雅黑" panose="020B0503020204020204" pitchFamily="34" charset="-122"/>
              </a:rPr>
              <a:t>当中，上下是靠中间的绝缘体把电荷俘获在那里，默认电子进去之后不会逃逸。在层数有限的情况下，</a:t>
            </a:r>
            <a:r>
              <a:rPr lang="en-US" altLang="zh-CN" b="0" i="0" dirty="0">
                <a:solidFill>
                  <a:srgbClr val="000000"/>
                </a:solidFill>
                <a:effectLst/>
                <a:latin typeface="微软雅黑" panose="020B0503020204020204" pitchFamily="34" charset="-122"/>
                <a:ea typeface="微软雅黑" panose="020B0503020204020204" pitchFamily="34" charset="-122"/>
              </a:rPr>
              <a:t>Charge Trap </a:t>
            </a:r>
            <a:r>
              <a:rPr lang="zh-CN" altLang="en-US" b="0" i="0" dirty="0">
                <a:solidFill>
                  <a:srgbClr val="000000"/>
                </a:solidFill>
                <a:effectLst/>
                <a:latin typeface="微软雅黑" panose="020B0503020204020204" pitchFamily="34" charset="-122"/>
                <a:ea typeface="微软雅黑" panose="020B0503020204020204" pitchFamily="34" charset="-122"/>
              </a:rPr>
              <a:t>架构是可行的，当堆叠过多时，电子逃逸情况就无法保证。</a:t>
            </a:r>
            <a:endParaRPr lang="zh-CN" altLang="en-US" dirty="0"/>
          </a:p>
        </p:txBody>
      </p:sp>
      <p:pic>
        <p:nvPicPr>
          <p:cNvPr id="3" name="图片 2">
            <a:extLst>
              <a:ext uri="{FF2B5EF4-FFF2-40B4-BE49-F238E27FC236}">
                <a16:creationId xmlns:a16="http://schemas.microsoft.com/office/drawing/2014/main" id="{34464C3C-2519-4195-8406-19E193DE3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335" y="1100430"/>
            <a:ext cx="6057330" cy="3377096"/>
          </a:xfrm>
          <a:prstGeom prst="rect">
            <a:avLst/>
          </a:prstGeom>
        </p:spPr>
      </p:pic>
    </p:spTree>
    <p:extLst>
      <p:ext uri="{BB962C8B-B14F-4D97-AF65-F5344CB8AC3E}">
        <p14:creationId xmlns:p14="http://schemas.microsoft.com/office/powerpoint/2010/main" val="1592600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D17DE0A-F4A3-4CA0-B94C-AF2B2AC6F150}"/>
              </a:ext>
            </a:extLst>
          </p:cNvPr>
          <p:cNvSpPr>
            <a:spLocks noGrp="1" noChangeArrowheads="1"/>
          </p:cNvSpPr>
          <p:nvPr>
            <p:ph type="title"/>
          </p:nvPr>
        </p:nvSpPr>
        <p:spPr>
          <a:xfrm>
            <a:off x="304800" y="152400"/>
            <a:ext cx="7772400" cy="762000"/>
          </a:xfrm>
        </p:spPr>
        <p:txBody>
          <a:bodyPr/>
          <a:lstStyle/>
          <a:p>
            <a:r>
              <a:rPr lang="en-US" altLang="zh-CN">
                <a:solidFill>
                  <a:srgbClr val="008080"/>
                </a:solidFill>
                <a:ea typeface="宋体" panose="02010600030101010101" pitchFamily="2" charset="-122"/>
              </a:rPr>
              <a:t>Flash EEPROM: SLC vs. MLC</a:t>
            </a:r>
          </a:p>
        </p:txBody>
      </p:sp>
      <p:sp>
        <p:nvSpPr>
          <p:cNvPr id="77827" name="Slide Number Placeholder 36">
            <a:extLst>
              <a:ext uri="{FF2B5EF4-FFF2-40B4-BE49-F238E27FC236}">
                <a16:creationId xmlns:a16="http://schemas.microsoft.com/office/drawing/2014/main" id="{33B823EA-D992-4BCD-AF65-8E9B1BCC83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AAEC6DF-92E2-4C89-B12A-1CDB625F3D7A}" type="slidenum">
              <a:rPr lang="en-US" altLang="en-US" sz="1000" b="0">
                <a:solidFill>
                  <a:schemeClr val="tx1"/>
                </a:solidFill>
              </a:rPr>
              <a:pPr eaLnBrk="1" hangingPunct="1"/>
              <a:t>67</a:t>
            </a:fld>
            <a:endParaRPr lang="en-US" altLang="en-US" sz="1000" b="0">
              <a:solidFill>
                <a:schemeClr val="tx1"/>
              </a:solidFill>
            </a:endParaRPr>
          </a:p>
        </p:txBody>
      </p:sp>
      <p:pic>
        <p:nvPicPr>
          <p:cNvPr id="77829" name="Picture 2">
            <a:extLst>
              <a:ext uri="{FF2B5EF4-FFF2-40B4-BE49-F238E27FC236}">
                <a16:creationId xmlns:a16="http://schemas.microsoft.com/office/drawing/2014/main" id="{5248D5AB-8FE1-4B38-8FE2-08C6183C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391400" cy="14001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0" name="Picture 3">
            <a:extLst>
              <a:ext uri="{FF2B5EF4-FFF2-40B4-BE49-F238E27FC236}">
                <a16:creationId xmlns:a16="http://schemas.microsoft.com/office/drawing/2014/main" id="{6B281457-3B59-4C60-ADD6-D35393403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95600"/>
            <a:ext cx="8458200" cy="32766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7E4115E8-11AB-4F8A-8633-3CEF0A515027}"/>
              </a:ext>
            </a:extLst>
          </p:cNvPr>
          <p:cNvSpPr>
            <a:spLocks noGrp="1" noChangeArrowheads="1"/>
          </p:cNvSpPr>
          <p:nvPr>
            <p:ph type="title"/>
          </p:nvPr>
        </p:nvSpPr>
        <p:spPr>
          <a:xfrm>
            <a:off x="304800" y="152400"/>
            <a:ext cx="7772400" cy="762000"/>
          </a:xfrm>
        </p:spPr>
        <p:txBody>
          <a:bodyPr/>
          <a:lstStyle/>
          <a:p>
            <a:r>
              <a:rPr lang="en-US" altLang="zh-CN">
                <a:solidFill>
                  <a:srgbClr val="008080"/>
                </a:solidFill>
                <a:ea typeface="宋体" panose="02010600030101010101" pitchFamily="2" charset="-122"/>
              </a:rPr>
              <a:t>Flash EEPROM</a:t>
            </a:r>
          </a:p>
        </p:txBody>
      </p:sp>
      <p:sp>
        <p:nvSpPr>
          <p:cNvPr id="78851" name="Slide Number Placeholder 36">
            <a:extLst>
              <a:ext uri="{FF2B5EF4-FFF2-40B4-BE49-F238E27FC236}">
                <a16:creationId xmlns:a16="http://schemas.microsoft.com/office/drawing/2014/main" id="{DA006E37-02D4-46E5-9947-C13FEA6433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4F6838C-5759-40F4-B602-319563E6BF46}" type="slidenum">
              <a:rPr lang="en-US" altLang="en-US" sz="1000" b="0">
                <a:solidFill>
                  <a:schemeClr val="tx1"/>
                </a:solidFill>
              </a:rPr>
              <a:pPr eaLnBrk="1" hangingPunct="1"/>
              <a:t>68</a:t>
            </a:fld>
            <a:endParaRPr lang="en-US" altLang="en-US" sz="1000" b="0">
              <a:solidFill>
                <a:schemeClr val="tx1"/>
              </a:solidFill>
            </a:endParaRPr>
          </a:p>
        </p:txBody>
      </p:sp>
      <p:pic>
        <p:nvPicPr>
          <p:cNvPr id="78853" name="Picture 3">
            <a:extLst>
              <a:ext uri="{FF2B5EF4-FFF2-40B4-BE49-F238E27FC236}">
                <a16:creationId xmlns:a16="http://schemas.microsoft.com/office/drawing/2014/main" id="{232824C0-FECA-4C5E-9DC1-D41574E7B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92878"/>
            <a:ext cx="545782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8854" name="Picture 4">
            <a:extLst>
              <a:ext uri="{FF2B5EF4-FFF2-40B4-BE49-F238E27FC236}">
                <a16:creationId xmlns:a16="http://schemas.microsoft.com/office/drawing/2014/main" id="{6C29112F-B737-4C23-8DF2-92AB83276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71247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5-Point Star 1">
            <a:extLst>
              <a:ext uri="{FF2B5EF4-FFF2-40B4-BE49-F238E27FC236}">
                <a16:creationId xmlns:a16="http://schemas.microsoft.com/office/drawing/2014/main" id="{C9B98464-3688-4F8A-AB7A-26910278062B}"/>
              </a:ext>
            </a:extLst>
          </p:cNvPr>
          <p:cNvSpPr/>
          <p:nvPr/>
        </p:nvSpPr>
        <p:spPr bwMode="auto">
          <a:xfrm>
            <a:off x="3638550" y="1382713"/>
            <a:ext cx="304800" cy="228600"/>
          </a:xfrm>
          <a:prstGeom prst="star5">
            <a:avLst/>
          </a:prstGeom>
          <a:solidFill>
            <a:srgbClr val="C00000"/>
          </a:solidFill>
          <a:ln w="9525" cap="flat" cmpd="sng" algn="ctr">
            <a:noFill/>
            <a:prstDash val="solid"/>
            <a:round/>
            <a:headEnd type="none" w="med" len="med"/>
            <a:tailEnd type="none" w="med" len="med"/>
          </a:ln>
          <a:effectLst/>
        </p:spPr>
        <p:txBody>
          <a:bodyPr anchor="b"/>
          <a:lstStyle/>
          <a:p>
            <a:pPr defTabSz="762000">
              <a:defRPr/>
            </a:pPr>
            <a:endParaRPr lang="en-CA">
              <a:latin typeface="Arial" charset="0"/>
              <a:cs typeface="Arial" charset="0"/>
            </a:endParaRPr>
          </a:p>
        </p:txBody>
      </p:sp>
      <p:sp>
        <p:nvSpPr>
          <p:cNvPr id="8" name="5-Point Star 7">
            <a:extLst>
              <a:ext uri="{FF2B5EF4-FFF2-40B4-BE49-F238E27FC236}">
                <a16:creationId xmlns:a16="http://schemas.microsoft.com/office/drawing/2014/main" id="{8A433B3D-05D3-4AC5-B643-546851722F86}"/>
              </a:ext>
            </a:extLst>
          </p:cNvPr>
          <p:cNvSpPr/>
          <p:nvPr/>
        </p:nvSpPr>
        <p:spPr bwMode="auto">
          <a:xfrm>
            <a:off x="5410200" y="1600200"/>
            <a:ext cx="381000" cy="190500"/>
          </a:xfrm>
          <a:prstGeom prst="star5">
            <a:avLst/>
          </a:prstGeom>
          <a:solidFill>
            <a:srgbClr val="C00000"/>
          </a:solidFill>
          <a:ln w="9525" cap="flat" cmpd="sng" algn="ctr">
            <a:noFill/>
            <a:prstDash val="solid"/>
            <a:round/>
            <a:headEnd type="none" w="med" len="med"/>
            <a:tailEnd type="none" w="med" len="med"/>
          </a:ln>
          <a:effectLst/>
        </p:spPr>
        <p:txBody>
          <a:bodyPr anchor="b"/>
          <a:lstStyle/>
          <a:p>
            <a:pPr defTabSz="762000">
              <a:defRPr/>
            </a:pPr>
            <a:endParaRPr lang="en-CA">
              <a:latin typeface="Arial" charset="0"/>
              <a:cs typeface="Arial" charset="0"/>
            </a:endParaRPr>
          </a:p>
        </p:txBody>
      </p:sp>
      <p:sp>
        <p:nvSpPr>
          <p:cNvPr id="9" name="5-Point Star 8">
            <a:extLst>
              <a:ext uri="{FF2B5EF4-FFF2-40B4-BE49-F238E27FC236}">
                <a16:creationId xmlns:a16="http://schemas.microsoft.com/office/drawing/2014/main" id="{43806F19-0316-4DC3-953E-BB14B42C457E}"/>
              </a:ext>
            </a:extLst>
          </p:cNvPr>
          <p:cNvSpPr/>
          <p:nvPr/>
        </p:nvSpPr>
        <p:spPr bwMode="auto">
          <a:xfrm>
            <a:off x="2055813" y="1752600"/>
            <a:ext cx="304800" cy="228600"/>
          </a:xfrm>
          <a:prstGeom prst="star5">
            <a:avLst/>
          </a:prstGeom>
          <a:solidFill>
            <a:srgbClr val="C00000"/>
          </a:solidFill>
          <a:ln w="9525" cap="flat" cmpd="sng" algn="ctr">
            <a:noFill/>
            <a:prstDash val="solid"/>
            <a:round/>
            <a:headEnd type="none" w="med" len="med"/>
            <a:tailEnd type="none" w="med" len="med"/>
          </a:ln>
          <a:effectLst/>
        </p:spPr>
        <p:txBody>
          <a:bodyPr anchor="b"/>
          <a:lstStyle/>
          <a:p>
            <a:pPr defTabSz="762000">
              <a:defRPr/>
            </a:pPr>
            <a:endParaRPr lang="en-CA">
              <a:latin typeface="Arial" charset="0"/>
              <a:cs typeface="Arial" charset="0"/>
            </a:endParaRPr>
          </a:p>
        </p:txBody>
      </p:sp>
      <p:sp>
        <p:nvSpPr>
          <p:cNvPr id="10" name="5-Point Star 9">
            <a:extLst>
              <a:ext uri="{FF2B5EF4-FFF2-40B4-BE49-F238E27FC236}">
                <a16:creationId xmlns:a16="http://schemas.microsoft.com/office/drawing/2014/main" id="{C2A6B63A-4671-439E-B702-826862057411}"/>
              </a:ext>
            </a:extLst>
          </p:cNvPr>
          <p:cNvSpPr/>
          <p:nvPr/>
        </p:nvSpPr>
        <p:spPr bwMode="auto">
          <a:xfrm>
            <a:off x="3200400" y="1905000"/>
            <a:ext cx="304800" cy="228600"/>
          </a:xfrm>
          <a:prstGeom prst="star5">
            <a:avLst/>
          </a:prstGeom>
          <a:solidFill>
            <a:srgbClr val="C00000"/>
          </a:solidFill>
          <a:ln w="9525" cap="flat" cmpd="sng" algn="ctr">
            <a:noFill/>
            <a:prstDash val="solid"/>
            <a:round/>
            <a:headEnd type="none" w="med" len="med"/>
            <a:tailEnd type="none" w="med" len="med"/>
          </a:ln>
          <a:effectLst/>
        </p:spPr>
        <p:txBody>
          <a:bodyPr anchor="b"/>
          <a:lstStyle/>
          <a:p>
            <a:pPr defTabSz="762000">
              <a:defRPr/>
            </a:pPr>
            <a:endParaRPr lang="en-CA">
              <a:latin typeface="Arial" charset="0"/>
              <a:cs typeface="Arial" charset="0"/>
            </a:endParaRPr>
          </a:p>
        </p:txBody>
      </p:sp>
      <p:pic>
        <p:nvPicPr>
          <p:cNvPr id="80898" name="Picture 2" descr="Know Your NAND Flash Technology - Newegg Business Smart Buyer">
            <a:extLst>
              <a:ext uri="{FF2B5EF4-FFF2-40B4-BE49-F238E27FC236}">
                <a16:creationId xmlns:a16="http://schemas.microsoft.com/office/drawing/2014/main" id="{4C8A2B61-4901-448B-BF44-A766FA697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3883478"/>
            <a:ext cx="3592550" cy="1949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7E4115E8-11AB-4F8A-8633-3CEF0A515027}"/>
              </a:ext>
            </a:extLst>
          </p:cNvPr>
          <p:cNvSpPr>
            <a:spLocks noGrp="1" noChangeArrowheads="1"/>
          </p:cNvSpPr>
          <p:nvPr>
            <p:ph type="title"/>
          </p:nvPr>
        </p:nvSpPr>
        <p:spPr>
          <a:xfrm>
            <a:off x="304800" y="152400"/>
            <a:ext cx="7772400" cy="762000"/>
          </a:xfrm>
        </p:spPr>
        <p:txBody>
          <a:bodyPr/>
          <a:lstStyle/>
          <a:p>
            <a:r>
              <a:rPr lang="en-US" altLang="zh-CN" dirty="0">
                <a:solidFill>
                  <a:srgbClr val="008080"/>
                </a:solidFill>
                <a:ea typeface="宋体" panose="02010600030101010101" pitchFamily="2" charset="-122"/>
              </a:rPr>
              <a:t>Latency of FLASH SSD</a:t>
            </a:r>
          </a:p>
        </p:txBody>
      </p:sp>
      <p:sp>
        <p:nvSpPr>
          <p:cNvPr id="78851" name="Slide Number Placeholder 36">
            <a:extLst>
              <a:ext uri="{FF2B5EF4-FFF2-40B4-BE49-F238E27FC236}">
                <a16:creationId xmlns:a16="http://schemas.microsoft.com/office/drawing/2014/main" id="{DA006E37-02D4-46E5-9947-C13FEA6433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4F6838C-5759-40F4-B602-319563E6BF46}" type="slidenum">
              <a:rPr lang="en-US" altLang="en-US" sz="1000" b="0">
                <a:solidFill>
                  <a:schemeClr val="tx1"/>
                </a:solidFill>
              </a:rPr>
              <a:pPr eaLnBrk="1" hangingPunct="1"/>
              <a:t>69</a:t>
            </a:fld>
            <a:endParaRPr lang="en-US" altLang="en-US" sz="1000" b="0">
              <a:solidFill>
                <a:schemeClr val="tx1"/>
              </a:solidFill>
            </a:endParaRPr>
          </a:p>
        </p:txBody>
      </p:sp>
      <p:pic>
        <p:nvPicPr>
          <p:cNvPr id="4" name="图片 3">
            <a:extLst>
              <a:ext uri="{FF2B5EF4-FFF2-40B4-BE49-F238E27FC236}">
                <a16:creationId xmlns:a16="http://schemas.microsoft.com/office/drawing/2014/main" id="{1FFC665A-9FCC-4C95-8B52-4D497BCD4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43" y="1349440"/>
            <a:ext cx="7119025" cy="3945674"/>
          </a:xfrm>
          <a:prstGeom prst="rect">
            <a:avLst/>
          </a:prstGeom>
        </p:spPr>
      </p:pic>
      <p:sp>
        <p:nvSpPr>
          <p:cNvPr id="13" name="文本框 12">
            <a:extLst>
              <a:ext uri="{FF2B5EF4-FFF2-40B4-BE49-F238E27FC236}">
                <a16:creationId xmlns:a16="http://schemas.microsoft.com/office/drawing/2014/main" id="{F6D980AF-4E70-4750-8A7F-8BFC4066D86E}"/>
              </a:ext>
            </a:extLst>
          </p:cNvPr>
          <p:cNvSpPr txBox="1"/>
          <p:nvPr/>
        </p:nvSpPr>
        <p:spPr>
          <a:xfrm>
            <a:off x="2134961" y="5583198"/>
            <a:ext cx="4572000" cy="646331"/>
          </a:xfrm>
          <a:prstGeom prst="rect">
            <a:avLst/>
          </a:prstGeom>
          <a:noFill/>
        </p:spPr>
        <p:txBody>
          <a:bodyPr wrap="square">
            <a:spAutoFit/>
          </a:bodyPr>
          <a:lstStyle/>
          <a:p>
            <a:r>
              <a:rPr lang="en-US" altLang="zh-CN" dirty="0"/>
              <a:t>Reference: </a:t>
            </a:r>
            <a:r>
              <a:rPr lang="zh-CN" altLang="en-US" dirty="0"/>
              <a:t>https://www.firstxw.com/view/243774.html</a:t>
            </a:r>
          </a:p>
        </p:txBody>
      </p:sp>
    </p:spTree>
    <p:extLst>
      <p:ext uri="{BB962C8B-B14F-4D97-AF65-F5344CB8AC3E}">
        <p14:creationId xmlns:p14="http://schemas.microsoft.com/office/powerpoint/2010/main" val="382302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5">
            <a:extLst>
              <a:ext uri="{FF2B5EF4-FFF2-40B4-BE49-F238E27FC236}">
                <a16:creationId xmlns:a16="http://schemas.microsoft.com/office/drawing/2014/main" id="{3343616F-5C60-4619-9DC9-914452B224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3A39684-4FCB-4E9D-8611-3B51ED08A851}" type="slidenum">
              <a:rPr lang="en-US" altLang="en-US" sz="1000" b="0">
                <a:solidFill>
                  <a:schemeClr val="tx1"/>
                </a:solidFill>
              </a:rPr>
              <a:pPr eaLnBrk="1" hangingPunct="1"/>
              <a:t>7</a:t>
            </a:fld>
            <a:endParaRPr lang="en-US" altLang="en-US" sz="1000" b="0">
              <a:solidFill>
                <a:schemeClr val="tx1"/>
              </a:solidFill>
            </a:endParaRPr>
          </a:p>
        </p:txBody>
      </p:sp>
      <p:sp>
        <p:nvSpPr>
          <p:cNvPr id="22532" name="Rectangle 2">
            <a:extLst>
              <a:ext uri="{FF2B5EF4-FFF2-40B4-BE49-F238E27FC236}">
                <a16:creationId xmlns:a16="http://schemas.microsoft.com/office/drawing/2014/main" id="{9135BA90-E8D7-4111-9319-71668D04FB0E}"/>
              </a:ext>
            </a:extLst>
          </p:cNvPr>
          <p:cNvSpPr>
            <a:spLocks noGrp="1" noChangeArrowheads="1"/>
          </p:cNvSpPr>
          <p:nvPr>
            <p:ph type="title"/>
          </p:nvPr>
        </p:nvSpPr>
        <p:spPr>
          <a:xfrm>
            <a:off x="152400" y="152400"/>
            <a:ext cx="7772400" cy="838200"/>
          </a:xfrm>
        </p:spPr>
        <p:txBody>
          <a:bodyPr/>
          <a:lstStyle/>
          <a:p>
            <a:pPr eaLnBrk="1" hangingPunct="1"/>
            <a:r>
              <a:rPr lang="en-US" altLang="zh-CN">
                <a:solidFill>
                  <a:srgbClr val="006666"/>
                </a:solidFill>
                <a:ea typeface="宋体" panose="02010600030101010101" pitchFamily="2" charset="-122"/>
              </a:rPr>
              <a:t>Memory Hierarchy</a:t>
            </a:r>
          </a:p>
        </p:txBody>
      </p:sp>
      <p:sp>
        <p:nvSpPr>
          <p:cNvPr id="934915" name="Rectangle 3">
            <a:extLst>
              <a:ext uri="{FF2B5EF4-FFF2-40B4-BE49-F238E27FC236}">
                <a16:creationId xmlns:a16="http://schemas.microsoft.com/office/drawing/2014/main" id="{59E31833-8990-4894-B8E7-96F0F1D88EA3}"/>
              </a:ext>
            </a:extLst>
          </p:cNvPr>
          <p:cNvSpPr>
            <a:spLocks noGrp="1" noChangeArrowheads="1"/>
          </p:cNvSpPr>
          <p:nvPr>
            <p:ph type="body" idx="1"/>
          </p:nvPr>
        </p:nvSpPr>
        <p:spPr>
          <a:xfrm>
            <a:off x="457200" y="1295400"/>
            <a:ext cx="8458200" cy="2057400"/>
          </a:xfrm>
        </p:spPr>
        <p:txBody>
          <a:bodyPr>
            <a:normAutofit fontScale="92500" lnSpcReduction="20000"/>
          </a:bodyPr>
          <a:lstStyle/>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The design constraints on a computer memory can be summed up by three questions </a:t>
            </a:r>
            <a:r>
              <a:rPr lang="en-US" altLang="zh-CN" sz="2000" b="1">
                <a:solidFill>
                  <a:srgbClr val="3333CC"/>
                </a:solidFill>
                <a:ea typeface="宋体" panose="02010600030101010101" pitchFamily="2" charset="-122"/>
              </a:rPr>
              <a:t>(i) How Much (ii) How Fast (iii) How expensive.</a:t>
            </a:r>
          </a:p>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There is a </a:t>
            </a:r>
            <a:r>
              <a:rPr lang="en-US" altLang="zh-CN" sz="2000" b="1">
                <a:solidFill>
                  <a:srgbClr val="3333CC"/>
                </a:solidFill>
                <a:ea typeface="宋体" panose="02010600030101010101" pitchFamily="2" charset="-122"/>
              </a:rPr>
              <a:t>tradeoff</a:t>
            </a:r>
            <a:r>
              <a:rPr lang="en-US" altLang="zh-CN" sz="2000">
                <a:solidFill>
                  <a:srgbClr val="3333CC"/>
                </a:solidFill>
                <a:ea typeface="宋体" panose="02010600030101010101" pitchFamily="2" charset="-122"/>
              </a:rPr>
              <a:t> among the three key characteristics</a:t>
            </a:r>
          </a:p>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A variety of technologies are used to implement memory system</a:t>
            </a:r>
          </a:p>
          <a:p>
            <a:pPr eaLnBrk="1" hangingPunct="1">
              <a:buFont typeface="Wingdings" panose="05000000000000000000" pitchFamily="2" charset="2"/>
              <a:buChar char="Ø"/>
            </a:pPr>
            <a:r>
              <a:rPr lang="en-US" altLang="zh-CN" sz="2000">
                <a:solidFill>
                  <a:srgbClr val="3333CC"/>
                </a:solidFill>
                <a:ea typeface="宋体" panose="02010600030101010101" pitchFamily="2" charset="-122"/>
              </a:rPr>
              <a:t>Dilemma facing designer is clear </a:t>
            </a:r>
            <a:r>
              <a:rPr lang="en-US" altLang="zh-CN" sz="2000">
                <a:solidFill>
                  <a:srgbClr val="3333CC"/>
                </a:solidFill>
                <a:ea typeface="宋体" panose="02010600030101010101" pitchFamily="2" charset="-122"/>
                <a:sym typeface="Wingdings" panose="05000000000000000000" pitchFamily="2" charset="2"/>
              </a:rPr>
              <a:t> large capacity, fast, low cost!!</a:t>
            </a:r>
          </a:p>
          <a:p>
            <a:pPr eaLnBrk="1" hangingPunct="1">
              <a:buFont typeface="Wingdings" panose="05000000000000000000" pitchFamily="2" charset="2"/>
              <a:buChar char="Ø"/>
            </a:pPr>
            <a:r>
              <a:rPr lang="en-US" altLang="zh-CN" sz="2000">
                <a:solidFill>
                  <a:srgbClr val="3333CC"/>
                </a:solidFill>
                <a:ea typeface="宋体" panose="02010600030101010101" pitchFamily="2" charset="-122"/>
                <a:sym typeface="Wingdings" panose="05000000000000000000" pitchFamily="2" charset="2"/>
              </a:rPr>
              <a:t>Solution  Employ memory hierarchy</a:t>
            </a:r>
            <a:endParaRPr lang="en-US" altLang="zh-CN" sz="2400">
              <a:solidFill>
                <a:srgbClr val="3333CC"/>
              </a:solidFill>
              <a:ea typeface="宋体" panose="02010600030101010101" pitchFamily="2" charset="-122"/>
            </a:endParaRPr>
          </a:p>
        </p:txBody>
      </p:sp>
      <p:sp>
        <p:nvSpPr>
          <p:cNvPr id="934916" name="AutoShape 4">
            <a:extLst>
              <a:ext uri="{FF2B5EF4-FFF2-40B4-BE49-F238E27FC236}">
                <a16:creationId xmlns:a16="http://schemas.microsoft.com/office/drawing/2014/main" id="{FBB81C2C-9BEB-4F05-9FFF-1EE3710AC498}"/>
              </a:ext>
            </a:extLst>
          </p:cNvPr>
          <p:cNvSpPr>
            <a:spLocks noChangeArrowheads="1"/>
          </p:cNvSpPr>
          <p:nvPr/>
        </p:nvSpPr>
        <p:spPr bwMode="auto">
          <a:xfrm>
            <a:off x="2209800" y="3581400"/>
            <a:ext cx="5334000" cy="2514600"/>
          </a:xfrm>
          <a:prstGeom prst="triangle">
            <a:avLst>
              <a:gd name="adj" fmla="val 50000"/>
            </a:avLst>
          </a:prstGeom>
          <a:solidFill>
            <a:srgbClr val="00FF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34917" name="Line 5">
            <a:extLst>
              <a:ext uri="{FF2B5EF4-FFF2-40B4-BE49-F238E27FC236}">
                <a16:creationId xmlns:a16="http://schemas.microsoft.com/office/drawing/2014/main" id="{7FA6B970-2CE3-47B2-AEC2-CB9409CF6897}"/>
              </a:ext>
            </a:extLst>
          </p:cNvPr>
          <p:cNvSpPr>
            <a:spLocks noChangeShapeType="1"/>
          </p:cNvSpPr>
          <p:nvPr/>
        </p:nvSpPr>
        <p:spPr bwMode="auto">
          <a:xfrm>
            <a:off x="4267200" y="4191000"/>
            <a:ext cx="1219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34918" name="Line 6">
            <a:extLst>
              <a:ext uri="{FF2B5EF4-FFF2-40B4-BE49-F238E27FC236}">
                <a16:creationId xmlns:a16="http://schemas.microsoft.com/office/drawing/2014/main" id="{B9323D7B-69EE-4D10-8C50-793A3FACB58B}"/>
              </a:ext>
            </a:extLst>
          </p:cNvPr>
          <p:cNvSpPr>
            <a:spLocks noChangeShapeType="1"/>
          </p:cNvSpPr>
          <p:nvPr/>
        </p:nvSpPr>
        <p:spPr bwMode="auto">
          <a:xfrm>
            <a:off x="3886200" y="4572000"/>
            <a:ext cx="2057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34919" name="Line 7">
            <a:extLst>
              <a:ext uri="{FF2B5EF4-FFF2-40B4-BE49-F238E27FC236}">
                <a16:creationId xmlns:a16="http://schemas.microsoft.com/office/drawing/2014/main" id="{7B463FC1-99BA-4BAB-BE43-BA7E28F6F370}"/>
              </a:ext>
            </a:extLst>
          </p:cNvPr>
          <p:cNvSpPr>
            <a:spLocks noChangeShapeType="1"/>
          </p:cNvSpPr>
          <p:nvPr/>
        </p:nvSpPr>
        <p:spPr bwMode="auto">
          <a:xfrm>
            <a:off x="3429000" y="4953000"/>
            <a:ext cx="27432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34920" name="Line 8">
            <a:extLst>
              <a:ext uri="{FF2B5EF4-FFF2-40B4-BE49-F238E27FC236}">
                <a16:creationId xmlns:a16="http://schemas.microsoft.com/office/drawing/2014/main" id="{3BFED96A-3B49-4E68-AC22-C23386F778BA}"/>
              </a:ext>
            </a:extLst>
          </p:cNvPr>
          <p:cNvSpPr>
            <a:spLocks noChangeShapeType="1"/>
          </p:cNvSpPr>
          <p:nvPr/>
        </p:nvSpPr>
        <p:spPr bwMode="auto">
          <a:xfrm>
            <a:off x="2971800" y="5334000"/>
            <a:ext cx="37338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34921" name="Line 9">
            <a:extLst>
              <a:ext uri="{FF2B5EF4-FFF2-40B4-BE49-F238E27FC236}">
                <a16:creationId xmlns:a16="http://schemas.microsoft.com/office/drawing/2014/main" id="{C5CC4F31-E7BB-4C8B-B400-915C9B9AF562}"/>
              </a:ext>
            </a:extLst>
          </p:cNvPr>
          <p:cNvSpPr>
            <a:spLocks noChangeShapeType="1"/>
          </p:cNvSpPr>
          <p:nvPr/>
        </p:nvSpPr>
        <p:spPr bwMode="auto">
          <a:xfrm>
            <a:off x="2667000" y="5638800"/>
            <a:ext cx="4419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34922" name="Text Box 10">
            <a:extLst>
              <a:ext uri="{FF2B5EF4-FFF2-40B4-BE49-F238E27FC236}">
                <a16:creationId xmlns:a16="http://schemas.microsoft.com/office/drawing/2014/main" id="{C0620D6A-C74F-4D88-9FAE-F073D473C7EF}"/>
              </a:ext>
            </a:extLst>
          </p:cNvPr>
          <p:cNvSpPr txBox="1">
            <a:spLocks noChangeArrowheads="1"/>
          </p:cNvSpPr>
          <p:nvPr/>
        </p:nvSpPr>
        <p:spPr bwMode="auto">
          <a:xfrm>
            <a:off x="4419600" y="3871913"/>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400">
                <a:solidFill>
                  <a:srgbClr val="FF3300"/>
                </a:solidFill>
                <a:ea typeface="宋体" panose="02010600030101010101" pitchFamily="2" charset="-122"/>
              </a:rPr>
              <a:t>registers</a:t>
            </a:r>
          </a:p>
        </p:txBody>
      </p:sp>
      <p:sp>
        <p:nvSpPr>
          <p:cNvPr id="934923" name="Text Box 11">
            <a:extLst>
              <a:ext uri="{FF2B5EF4-FFF2-40B4-BE49-F238E27FC236}">
                <a16:creationId xmlns:a16="http://schemas.microsoft.com/office/drawing/2014/main" id="{65FE93AC-B653-46DE-AD3C-DC177BF90F1E}"/>
              </a:ext>
            </a:extLst>
          </p:cNvPr>
          <p:cNvSpPr txBox="1">
            <a:spLocks noChangeArrowheads="1"/>
          </p:cNvSpPr>
          <p:nvPr/>
        </p:nvSpPr>
        <p:spPr bwMode="auto">
          <a:xfrm>
            <a:off x="4267200" y="42672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zh-CN" sz="1400">
                <a:solidFill>
                  <a:srgbClr val="FF3300"/>
                </a:solidFill>
                <a:ea typeface="宋体" panose="02010600030101010101" pitchFamily="2" charset="-122"/>
              </a:rPr>
              <a:t>Cache</a:t>
            </a:r>
          </a:p>
        </p:txBody>
      </p:sp>
      <p:sp>
        <p:nvSpPr>
          <p:cNvPr id="934924" name="Text Box 12">
            <a:extLst>
              <a:ext uri="{FF2B5EF4-FFF2-40B4-BE49-F238E27FC236}">
                <a16:creationId xmlns:a16="http://schemas.microsoft.com/office/drawing/2014/main" id="{B4A6AEF7-B164-4CCE-A49D-5090D78A5151}"/>
              </a:ext>
            </a:extLst>
          </p:cNvPr>
          <p:cNvSpPr txBox="1">
            <a:spLocks noChangeArrowheads="1"/>
          </p:cNvSpPr>
          <p:nvPr/>
        </p:nvSpPr>
        <p:spPr bwMode="auto">
          <a:xfrm>
            <a:off x="4191000" y="46482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zh-CN" sz="1400">
                <a:solidFill>
                  <a:srgbClr val="FF3300"/>
                </a:solidFill>
                <a:ea typeface="宋体" panose="02010600030101010101" pitchFamily="2" charset="-122"/>
              </a:rPr>
              <a:t>Main Memory</a:t>
            </a:r>
          </a:p>
        </p:txBody>
      </p:sp>
      <p:sp>
        <p:nvSpPr>
          <p:cNvPr id="934925" name="Text Box 13">
            <a:extLst>
              <a:ext uri="{FF2B5EF4-FFF2-40B4-BE49-F238E27FC236}">
                <a16:creationId xmlns:a16="http://schemas.microsoft.com/office/drawing/2014/main" id="{1C044EBE-7164-42B3-A711-853F410D008F}"/>
              </a:ext>
            </a:extLst>
          </p:cNvPr>
          <p:cNvSpPr txBox="1">
            <a:spLocks noChangeArrowheads="1"/>
          </p:cNvSpPr>
          <p:nvPr/>
        </p:nvSpPr>
        <p:spPr bwMode="auto">
          <a:xfrm>
            <a:off x="4191000" y="50292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zh-CN" sz="1400">
                <a:solidFill>
                  <a:srgbClr val="FF3300"/>
                </a:solidFill>
                <a:ea typeface="宋体" panose="02010600030101010101" pitchFamily="2" charset="-122"/>
              </a:rPr>
              <a:t>Disk Cache</a:t>
            </a:r>
          </a:p>
        </p:txBody>
      </p:sp>
      <p:sp>
        <p:nvSpPr>
          <p:cNvPr id="934926" name="Text Box 14">
            <a:extLst>
              <a:ext uri="{FF2B5EF4-FFF2-40B4-BE49-F238E27FC236}">
                <a16:creationId xmlns:a16="http://schemas.microsoft.com/office/drawing/2014/main" id="{2D5A70B0-3B65-4236-AB89-B237E8075E10}"/>
              </a:ext>
            </a:extLst>
          </p:cNvPr>
          <p:cNvSpPr txBox="1">
            <a:spLocks noChangeArrowheads="1"/>
          </p:cNvSpPr>
          <p:nvPr/>
        </p:nvSpPr>
        <p:spPr bwMode="auto">
          <a:xfrm>
            <a:off x="4191000" y="53340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zh-CN" sz="1400">
                <a:solidFill>
                  <a:srgbClr val="FF3300"/>
                </a:solidFill>
                <a:ea typeface="宋体" panose="02010600030101010101" pitchFamily="2" charset="-122"/>
              </a:rPr>
              <a:t>Magnetic Disk</a:t>
            </a:r>
          </a:p>
        </p:txBody>
      </p:sp>
      <p:sp>
        <p:nvSpPr>
          <p:cNvPr id="934927" name="Text Box 15">
            <a:extLst>
              <a:ext uri="{FF2B5EF4-FFF2-40B4-BE49-F238E27FC236}">
                <a16:creationId xmlns:a16="http://schemas.microsoft.com/office/drawing/2014/main" id="{7912498D-AE12-4C83-BC7E-FDBD6E5A1CEB}"/>
              </a:ext>
            </a:extLst>
          </p:cNvPr>
          <p:cNvSpPr txBox="1">
            <a:spLocks noChangeArrowheads="1"/>
          </p:cNvSpPr>
          <p:nvPr/>
        </p:nvSpPr>
        <p:spPr bwMode="auto">
          <a:xfrm>
            <a:off x="4038600" y="57912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zh-CN" sz="1400">
                <a:solidFill>
                  <a:srgbClr val="FF3300"/>
                </a:solidFill>
                <a:ea typeface="宋体" panose="02010600030101010101" pitchFamily="2" charset="-122"/>
              </a:rPr>
              <a:t>Removable Media</a:t>
            </a:r>
          </a:p>
        </p:txBody>
      </p:sp>
      <p:sp>
        <p:nvSpPr>
          <p:cNvPr id="934928" name="Line 16">
            <a:extLst>
              <a:ext uri="{FF2B5EF4-FFF2-40B4-BE49-F238E27FC236}">
                <a16:creationId xmlns:a16="http://schemas.microsoft.com/office/drawing/2014/main" id="{7713D7E3-50DD-440F-8A72-2EE868FCB189}"/>
              </a:ext>
            </a:extLst>
          </p:cNvPr>
          <p:cNvSpPr>
            <a:spLocks noChangeShapeType="1"/>
          </p:cNvSpPr>
          <p:nvPr/>
        </p:nvSpPr>
        <p:spPr bwMode="auto">
          <a:xfrm>
            <a:off x="7848600" y="3429000"/>
            <a:ext cx="0" cy="2667000"/>
          </a:xfrm>
          <a:prstGeom prst="line">
            <a:avLst/>
          </a:prstGeom>
          <a:noFill/>
          <a:ln w="57150">
            <a:solidFill>
              <a:srgbClr val="FF6600"/>
            </a:solidFill>
            <a:round/>
            <a:headEnd/>
            <a:tailEnd type="arrow" w="med" len="med"/>
          </a:ln>
          <a:extLst>
            <a:ext uri="{909E8E84-426E-40DD-AFC4-6F175D3DCCD1}">
              <a14:hiddenFill xmlns:a14="http://schemas.microsoft.com/office/drawing/2010/main">
                <a:noFill/>
              </a14:hiddenFill>
            </a:ext>
          </a:extLst>
        </p:spPr>
        <p:txBody>
          <a:bodyPr anchor="b"/>
          <a:lstStyle/>
          <a:p>
            <a:endParaRPr lang="zh-CN" altLang="en-US"/>
          </a:p>
        </p:txBody>
      </p:sp>
      <p:sp>
        <p:nvSpPr>
          <p:cNvPr id="934929" name="Text Box 17">
            <a:extLst>
              <a:ext uri="{FF2B5EF4-FFF2-40B4-BE49-F238E27FC236}">
                <a16:creationId xmlns:a16="http://schemas.microsoft.com/office/drawing/2014/main" id="{06F529C6-4AF1-485D-B4FF-08EDE439C888}"/>
              </a:ext>
            </a:extLst>
          </p:cNvPr>
          <p:cNvSpPr txBox="1">
            <a:spLocks noChangeArrowheads="1"/>
          </p:cNvSpPr>
          <p:nvPr/>
        </p:nvSpPr>
        <p:spPr bwMode="auto">
          <a:xfrm>
            <a:off x="8001000" y="36718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a:solidFill>
                  <a:srgbClr val="FF3300"/>
                </a:solidFill>
                <a:ea typeface="宋体" panose="02010600030101010101" pitchFamily="2" charset="-122"/>
              </a:rPr>
              <a:t>Cost</a:t>
            </a:r>
          </a:p>
        </p:txBody>
      </p:sp>
      <p:sp>
        <p:nvSpPr>
          <p:cNvPr id="934930" name="Text Box 18">
            <a:extLst>
              <a:ext uri="{FF2B5EF4-FFF2-40B4-BE49-F238E27FC236}">
                <a16:creationId xmlns:a16="http://schemas.microsoft.com/office/drawing/2014/main" id="{BC4DF66D-AB74-4501-BFAE-41772781F1CA}"/>
              </a:ext>
            </a:extLst>
          </p:cNvPr>
          <p:cNvSpPr txBox="1">
            <a:spLocks noChangeArrowheads="1"/>
          </p:cNvSpPr>
          <p:nvPr/>
        </p:nvSpPr>
        <p:spPr bwMode="auto">
          <a:xfrm>
            <a:off x="8001000" y="42672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a:solidFill>
                  <a:srgbClr val="0000FF"/>
                </a:solidFill>
                <a:ea typeface="宋体" panose="02010600030101010101" pitchFamily="2" charset="-122"/>
              </a:rPr>
              <a:t>Capacity</a:t>
            </a:r>
          </a:p>
        </p:txBody>
      </p:sp>
      <p:sp>
        <p:nvSpPr>
          <p:cNvPr id="934931" name="Text Box 19">
            <a:extLst>
              <a:ext uri="{FF2B5EF4-FFF2-40B4-BE49-F238E27FC236}">
                <a16:creationId xmlns:a16="http://schemas.microsoft.com/office/drawing/2014/main" id="{7F87D309-43A0-428A-A143-1C817EDBE459}"/>
              </a:ext>
            </a:extLst>
          </p:cNvPr>
          <p:cNvSpPr txBox="1">
            <a:spLocks noChangeArrowheads="1"/>
          </p:cNvSpPr>
          <p:nvPr/>
        </p:nvSpPr>
        <p:spPr bwMode="auto">
          <a:xfrm>
            <a:off x="8001000" y="4953000"/>
            <a:ext cx="1143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1800">
                <a:solidFill>
                  <a:srgbClr val="0000FF"/>
                </a:solidFill>
                <a:ea typeface="宋体" panose="02010600030101010101" pitchFamily="2" charset="-122"/>
              </a:rPr>
              <a:t>Access</a:t>
            </a:r>
          </a:p>
          <a:p>
            <a:pPr eaLnBrk="1" hangingPunct="1">
              <a:spcBef>
                <a:spcPct val="50000"/>
              </a:spcBef>
            </a:pPr>
            <a:r>
              <a:rPr lang="en-US" altLang="zh-CN" sz="1800">
                <a:solidFill>
                  <a:srgbClr val="0000FF"/>
                </a:solidFill>
                <a:ea typeface="宋体" panose="02010600030101010101" pitchFamily="2" charset="-122"/>
              </a:rPr>
              <a:t>Time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81E7B054-C972-47DD-BB43-EEC8B3E86E23}"/>
              </a:ext>
            </a:extLst>
          </p:cNvPr>
          <p:cNvSpPr>
            <a:spLocks noGrp="1" noChangeArrowheads="1"/>
          </p:cNvSpPr>
          <p:nvPr>
            <p:ph type="title"/>
          </p:nvPr>
        </p:nvSpPr>
        <p:spPr>
          <a:xfrm>
            <a:off x="304800" y="152400"/>
            <a:ext cx="7772400" cy="762000"/>
          </a:xfrm>
        </p:spPr>
        <p:txBody>
          <a:bodyPr/>
          <a:lstStyle/>
          <a:p>
            <a:r>
              <a:rPr lang="en-US" altLang="zh-CN">
                <a:solidFill>
                  <a:srgbClr val="008080"/>
                </a:solidFill>
                <a:ea typeface="宋体" panose="02010600030101010101" pitchFamily="2" charset="-122"/>
              </a:rPr>
              <a:t>Major Markets Driving Flash</a:t>
            </a:r>
          </a:p>
        </p:txBody>
      </p:sp>
      <p:sp>
        <p:nvSpPr>
          <p:cNvPr id="79875" name="Slide Number Placeholder 36">
            <a:extLst>
              <a:ext uri="{FF2B5EF4-FFF2-40B4-BE49-F238E27FC236}">
                <a16:creationId xmlns:a16="http://schemas.microsoft.com/office/drawing/2014/main" id="{79AFF10C-E27D-4413-9F22-279B7C8AC9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AE1899A-CFAD-474D-A4EF-6E444DBABA54}" type="slidenum">
              <a:rPr lang="en-US" altLang="en-US" sz="1000" b="0">
                <a:solidFill>
                  <a:schemeClr val="tx1"/>
                </a:solidFill>
              </a:rPr>
              <a:pPr eaLnBrk="1" hangingPunct="1"/>
              <a:t>70</a:t>
            </a:fld>
            <a:endParaRPr lang="en-US" altLang="en-US" sz="1000" b="0">
              <a:solidFill>
                <a:schemeClr val="tx1"/>
              </a:solidFill>
            </a:endParaRPr>
          </a:p>
        </p:txBody>
      </p:sp>
      <p:sp>
        <p:nvSpPr>
          <p:cNvPr id="79877" name="Rectangle 4">
            <a:extLst>
              <a:ext uri="{FF2B5EF4-FFF2-40B4-BE49-F238E27FC236}">
                <a16:creationId xmlns:a16="http://schemas.microsoft.com/office/drawing/2014/main" id="{8A4AFA26-B764-4D2A-A165-D2F86F82AA62}"/>
              </a:ext>
            </a:extLst>
          </p:cNvPr>
          <p:cNvSpPr>
            <a:spLocks noChangeArrowheads="1"/>
          </p:cNvSpPr>
          <p:nvPr/>
        </p:nvSpPr>
        <p:spPr bwMode="auto">
          <a:xfrm>
            <a:off x="228600" y="1066800"/>
            <a:ext cx="8305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20000"/>
              </a:spcBef>
              <a:buClr>
                <a:schemeClr val="tx2"/>
              </a:buClr>
              <a:buSzPct val="70000"/>
              <a:buFont typeface="Wingdings" panose="05000000000000000000" pitchFamily="2" charset="2"/>
              <a:buChar char="Ø"/>
            </a:pPr>
            <a:r>
              <a:rPr lang="en-US" altLang="zh-CN" sz="1900">
                <a:solidFill>
                  <a:srgbClr val="3333FF"/>
                </a:solidFill>
                <a:ea typeface="宋体" panose="02010600030101010101" pitchFamily="2" charset="-122"/>
              </a:rPr>
              <a:t>The Figure below shows how demand for NAND Flash has been driven primarily by several major markets – solid state drives, mobile phones, Flash memory cards, USB Flash drives and MP3 Players.</a:t>
            </a:r>
            <a:endParaRPr lang="en-US" altLang="zh-CN" sz="1900">
              <a:solidFill>
                <a:srgbClr val="FB5705"/>
              </a:solidFill>
              <a:ea typeface="宋体" panose="02010600030101010101" pitchFamily="2" charset="-122"/>
            </a:endParaRPr>
          </a:p>
        </p:txBody>
      </p:sp>
      <p:pic>
        <p:nvPicPr>
          <p:cNvPr id="79878" name="Picture 2">
            <a:extLst>
              <a:ext uri="{FF2B5EF4-FFF2-40B4-BE49-F238E27FC236}">
                <a16:creationId xmlns:a16="http://schemas.microsoft.com/office/drawing/2014/main" id="{F9EFF3F5-6AB3-4618-96AC-9F7CC6919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90800"/>
            <a:ext cx="7086600" cy="36576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5">
            <a:extLst>
              <a:ext uri="{FF2B5EF4-FFF2-40B4-BE49-F238E27FC236}">
                <a16:creationId xmlns:a16="http://schemas.microsoft.com/office/drawing/2014/main" id="{AB011661-C4FF-4822-BDCE-5C105D58B8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D6B150B-1D95-4AEF-AF2A-F25DEC7C4378}" type="slidenum">
              <a:rPr lang="en-US" altLang="en-US" sz="1000" b="0">
                <a:solidFill>
                  <a:schemeClr val="tx1"/>
                </a:solidFill>
              </a:rPr>
              <a:pPr eaLnBrk="1" hangingPunct="1"/>
              <a:t>71</a:t>
            </a:fld>
            <a:endParaRPr lang="en-US" altLang="en-US" sz="1000" b="0">
              <a:solidFill>
                <a:schemeClr val="tx1"/>
              </a:solidFill>
            </a:endParaRPr>
          </a:p>
        </p:txBody>
      </p:sp>
      <p:sp>
        <p:nvSpPr>
          <p:cNvPr id="80900" name="Rectangle 2">
            <a:extLst>
              <a:ext uri="{FF2B5EF4-FFF2-40B4-BE49-F238E27FC236}">
                <a16:creationId xmlns:a16="http://schemas.microsoft.com/office/drawing/2014/main" id="{E563D30B-AAD6-4567-904C-5F36189FD65C}"/>
              </a:ext>
            </a:extLst>
          </p:cNvPr>
          <p:cNvSpPr>
            <a:spLocks noGrp="1" noChangeArrowheads="1"/>
          </p:cNvSpPr>
          <p:nvPr>
            <p:ph type="title"/>
          </p:nvPr>
        </p:nvSpPr>
        <p:spPr>
          <a:xfrm>
            <a:off x="533400" y="457200"/>
            <a:ext cx="8229600" cy="762000"/>
          </a:xfrm>
        </p:spPr>
        <p:txBody>
          <a:bodyPr/>
          <a:lstStyle/>
          <a:p>
            <a:pPr eaLnBrk="1" hangingPunct="1"/>
            <a:r>
              <a:rPr lang="en-US" altLang="zh-CN" b="0">
                <a:solidFill>
                  <a:srgbClr val="006666"/>
                </a:solidFill>
                <a:ea typeface="宋体" panose="02010600030101010101" pitchFamily="2" charset="-122"/>
              </a:rPr>
              <a:t>Memory: Comparison</a:t>
            </a:r>
          </a:p>
        </p:txBody>
      </p:sp>
      <p:graphicFrame>
        <p:nvGraphicFramePr>
          <p:cNvPr id="996420" name="Group 68">
            <a:extLst>
              <a:ext uri="{FF2B5EF4-FFF2-40B4-BE49-F238E27FC236}">
                <a16:creationId xmlns:a16="http://schemas.microsoft.com/office/drawing/2014/main" id="{A1F60304-ACCF-4E06-BD1D-EE99B3BC8565}"/>
              </a:ext>
            </a:extLst>
          </p:cNvPr>
          <p:cNvGraphicFramePr>
            <a:graphicFrameLocks noGrp="1"/>
          </p:cNvGraphicFramePr>
          <p:nvPr>
            <p:ph idx="1"/>
          </p:nvPr>
        </p:nvGraphicFramePr>
        <p:xfrm>
          <a:off x="533400" y="1905000"/>
          <a:ext cx="8153400" cy="4160839"/>
        </p:xfrm>
        <a:graphic>
          <a:graphicData uri="http://schemas.openxmlformats.org/drawingml/2006/table">
            <a:tbl>
              <a:tblPr/>
              <a:tblGrid>
                <a:gridCol w="1905000">
                  <a:extLst>
                    <a:ext uri="{9D8B030D-6E8A-4147-A177-3AD203B41FA5}">
                      <a16:colId xmlns:a16="http://schemas.microsoft.com/office/drawing/2014/main" val="20000"/>
                    </a:ext>
                  </a:extLst>
                </a:gridCol>
                <a:gridCol w="1195388">
                  <a:extLst>
                    <a:ext uri="{9D8B030D-6E8A-4147-A177-3AD203B41FA5}">
                      <a16:colId xmlns:a16="http://schemas.microsoft.com/office/drawing/2014/main" val="20001"/>
                    </a:ext>
                  </a:extLst>
                </a:gridCol>
                <a:gridCol w="1419225">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gridCol w="1150937">
                  <a:extLst>
                    <a:ext uri="{9D8B030D-6E8A-4147-A177-3AD203B41FA5}">
                      <a16:colId xmlns:a16="http://schemas.microsoft.com/office/drawing/2014/main" val="20005"/>
                    </a:ext>
                  </a:extLst>
                </a:gridCol>
              </a:tblGrid>
              <a:tr h="53349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dirty="0">
                          <a:ln>
                            <a:noFill/>
                          </a:ln>
                          <a:solidFill>
                            <a:srgbClr val="A50021"/>
                          </a:solidFill>
                          <a:effectLst/>
                          <a:latin typeface="Arial" charset="0"/>
                          <a:cs typeface="Arial" charset="0"/>
                        </a:rPr>
                        <a:t>Memory</a:t>
                      </a:r>
                      <a:r>
                        <a:rPr kumimoji="0" lang="en-US" sz="1600" b="1" i="0" u="none" strike="noStrike" cap="none" normalizeH="0" baseline="0" dirty="0">
                          <a:ln>
                            <a:noFill/>
                          </a:ln>
                          <a:solidFill>
                            <a:srgbClr val="A50021"/>
                          </a:solidFill>
                          <a:effectLst/>
                          <a:latin typeface="Arial" charset="0"/>
                          <a:cs typeface="Arial" charset="0"/>
                        </a:rPr>
                        <a:t> </a:t>
                      </a:r>
                      <a:r>
                        <a:rPr kumimoji="0" lang="en-US" sz="1700" b="1" i="0" u="none" strike="noStrike" cap="none" normalizeH="0" baseline="0" dirty="0">
                          <a:ln>
                            <a:noFill/>
                          </a:ln>
                          <a:solidFill>
                            <a:srgbClr val="A50021"/>
                          </a:solidFill>
                          <a:effectLst/>
                          <a:latin typeface="Arial" charset="0"/>
                          <a:cs typeface="Arial" charset="0"/>
                        </a:rPr>
                        <a:t>type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a:ln>
                            <a:noFill/>
                          </a:ln>
                          <a:solidFill>
                            <a:srgbClr val="A50021"/>
                          </a:solidFill>
                          <a:effectLst/>
                          <a:latin typeface="Arial" charset="0"/>
                          <a:cs typeface="Arial" charset="0"/>
                        </a:rPr>
                        <a:t>Density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a:ln>
                            <a:noFill/>
                          </a:ln>
                          <a:solidFill>
                            <a:srgbClr val="A50021"/>
                          </a:solidFill>
                          <a:effectLst/>
                          <a:latin typeface="Arial" charset="0"/>
                          <a:cs typeface="Arial" charset="0"/>
                        </a:rPr>
                        <a:t>Speed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a:ln>
                            <a:noFill/>
                          </a:ln>
                          <a:solidFill>
                            <a:srgbClr val="A50021"/>
                          </a:solidFill>
                          <a:effectLst/>
                          <a:latin typeface="Arial" charset="0"/>
                          <a:cs typeface="Arial" charset="0"/>
                        </a:rPr>
                        <a:t>Size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a:ln>
                            <a:noFill/>
                          </a:ln>
                          <a:solidFill>
                            <a:srgbClr val="A50021"/>
                          </a:solidFill>
                          <a:effectLst/>
                          <a:latin typeface="Arial" charset="0"/>
                          <a:cs typeface="Arial" charset="0"/>
                        </a:rPr>
                        <a:t>Cost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a:ln>
                            <a:noFill/>
                          </a:ln>
                          <a:solidFill>
                            <a:srgbClr val="A50021"/>
                          </a:solidFill>
                          <a:effectLst/>
                          <a:latin typeface="Arial" charset="0"/>
                          <a:cs typeface="Arial" charset="0"/>
                        </a:rPr>
                        <a:t>Volatility</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6363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DRAM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V.High</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Slow</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008080"/>
                          </a:solidFill>
                          <a:effectLst/>
                          <a:latin typeface="Arial" charset="0"/>
                          <a:cs typeface="Arial" charset="0"/>
                        </a:rPr>
                        <a:t>Small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V. 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9574">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SRAM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Low</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V. fast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FB5705"/>
                          </a:solidFill>
                          <a:effectLst/>
                          <a:latin typeface="Arial" charset="0"/>
                          <a:cs typeface="Arial" charset="0"/>
                        </a:rPr>
                        <a:t>Large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Costly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800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High </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600" b="1" i="0" u="none" strike="noStrike" cap="none" normalizeH="0" baseline="0" dirty="0">
                        <a:ln>
                          <a:noFill/>
                        </a:ln>
                        <a:solidFill>
                          <a:srgbClr val="008080"/>
                        </a:solidFill>
                        <a:effectLst/>
                        <a:latin typeface="Arial" charset="0"/>
                        <a:cs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fast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Small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3"/>
                  </a:ext>
                </a:extLst>
              </a:tr>
              <a:tr h="457284">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008080"/>
                          </a:solidFill>
                          <a:effectLst/>
                          <a:latin typeface="Arial" charset="0"/>
                          <a:cs typeface="Arial" charset="0"/>
                        </a:rPr>
                        <a:t>High</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fast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moderate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7284">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008080"/>
                          </a:solidFill>
                          <a:effectLst/>
                          <a:latin typeface="Arial" charset="0"/>
                          <a:cs typeface="Arial" charset="0"/>
                        </a:rPr>
                        <a:t>High</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V. Slow</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8080"/>
                          </a:solidFill>
                          <a:effectLst/>
                          <a:latin typeface="Arial" charset="0"/>
                          <a:cs typeface="Arial" charset="0"/>
                        </a:rPr>
                        <a:t>Small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5"/>
                  </a:ext>
                </a:extLst>
              </a:tr>
              <a:tr h="457284">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EEPROM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Medium</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FF0000"/>
                          </a:solidFill>
                          <a:effectLst/>
                          <a:latin typeface="Arial" charset="0"/>
                          <a:cs typeface="Arial" charset="0"/>
                        </a:rPr>
                        <a:t>V. Slow</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FB5705"/>
                          </a:solidFill>
                          <a:effectLst/>
                          <a:latin typeface="Arial" charset="0"/>
                          <a:cs typeface="Arial" charset="0"/>
                        </a:rPr>
                        <a:t>Moderate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rgbClr val="008080"/>
                          </a:solidFill>
                          <a:effectLst/>
                          <a:latin typeface="Arial" charset="0"/>
                          <a:cs typeface="Arial" charset="0"/>
                        </a:rPr>
                        <a:t>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6"/>
                  </a:ext>
                </a:extLst>
              </a:tr>
              <a:tr h="48427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a:ln>
                            <a:noFill/>
                          </a:ln>
                          <a:solidFill>
                            <a:schemeClr val="tx1"/>
                          </a:solidFill>
                          <a:effectLst/>
                          <a:latin typeface="Arial" charset="0"/>
                          <a:cs typeface="Arial" charset="0"/>
                        </a:rPr>
                        <a:t>Flash</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High</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FF0000"/>
                          </a:solidFill>
                          <a:effectLst/>
                          <a:latin typeface="Arial" charset="0"/>
                          <a:cs typeface="Arial" charset="0"/>
                        </a:rPr>
                        <a:t>V. Slow</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Small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8080"/>
                          </a:solidFill>
                          <a:effectLst/>
                          <a:latin typeface="Arial" charset="0"/>
                          <a:cs typeface="Arial" charset="0"/>
                        </a:rPr>
                        <a:t>Cheap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1" i="0" u="none" strike="noStrike" cap="none" normalizeH="0" baseline="0" dirty="0">
                          <a:ln>
                            <a:noFill/>
                          </a:ln>
                          <a:solidFill>
                            <a:srgbClr val="0070C0"/>
                          </a:solidFill>
                          <a:effectLst/>
                          <a:latin typeface="Arial"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80966" name="Rectangle 5">
            <a:extLst>
              <a:ext uri="{FF2B5EF4-FFF2-40B4-BE49-F238E27FC236}">
                <a16:creationId xmlns:a16="http://schemas.microsoft.com/office/drawing/2014/main" id="{6F13E0E0-C97B-4D7B-A323-284532F04CC8}"/>
              </a:ext>
            </a:extLst>
          </p:cNvPr>
          <p:cNvSpPr>
            <a:spLocks noChangeArrowheads="1"/>
          </p:cNvSpPr>
          <p:nvPr/>
        </p:nvSpPr>
        <p:spPr bwMode="auto">
          <a:xfrm>
            <a:off x="304800" y="3581400"/>
            <a:ext cx="8534400" cy="2667000"/>
          </a:xfrm>
          <a:prstGeom prst="rect">
            <a:avLst/>
          </a:prstGeom>
          <a:noFill/>
          <a:ln w="50800" algn="ctr">
            <a:solidFill>
              <a:srgbClr val="C00000">
                <a:alpha val="96077"/>
              </a:srgbClr>
            </a:solidFill>
            <a:round/>
            <a:headEnd/>
            <a:tailEnd/>
          </a:ln>
          <a:extLst>
            <a:ext uri="{909E8E84-426E-40DD-AFC4-6F175D3DCCD1}">
              <a14:hiddenFill xmlns:a14="http://schemas.microsoft.com/office/drawing/2010/main">
                <a:solidFill>
                  <a:srgbClr val="FFFFFF"/>
                </a:solidFill>
              </a14:hiddenFill>
            </a:ext>
          </a:extLst>
        </p:spPr>
        <p:txBody>
          <a:bodyPr anchor="b"/>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5">
            <a:extLst>
              <a:ext uri="{FF2B5EF4-FFF2-40B4-BE49-F238E27FC236}">
                <a16:creationId xmlns:a16="http://schemas.microsoft.com/office/drawing/2014/main" id="{75423660-91DE-4C0E-AC63-7C813494E2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D1A872F-F073-44DB-BF11-B2D5F84DD07E}" type="slidenum">
              <a:rPr lang="en-US" altLang="en-US" sz="1000" b="0">
                <a:solidFill>
                  <a:schemeClr val="tx1"/>
                </a:solidFill>
              </a:rPr>
              <a:pPr eaLnBrk="1" hangingPunct="1"/>
              <a:t>72</a:t>
            </a:fld>
            <a:endParaRPr lang="en-US" altLang="en-US" sz="1000" b="0">
              <a:solidFill>
                <a:schemeClr val="tx1"/>
              </a:solidFill>
            </a:endParaRPr>
          </a:p>
        </p:txBody>
      </p:sp>
      <p:sp>
        <p:nvSpPr>
          <p:cNvPr id="81924" name="Line 2">
            <a:extLst>
              <a:ext uri="{FF2B5EF4-FFF2-40B4-BE49-F238E27FC236}">
                <a16:creationId xmlns:a16="http://schemas.microsoft.com/office/drawing/2014/main" id="{4086B5E9-5BDD-49C9-8AEE-7DE019C923CE}"/>
              </a:ext>
            </a:extLst>
          </p:cNvPr>
          <p:cNvSpPr>
            <a:spLocks noChangeShapeType="1"/>
          </p:cNvSpPr>
          <p:nvPr/>
        </p:nvSpPr>
        <p:spPr bwMode="auto">
          <a:xfrm>
            <a:off x="6629400" y="2057400"/>
            <a:ext cx="0" cy="990600"/>
          </a:xfrm>
          <a:prstGeom prst="line">
            <a:avLst/>
          </a:prstGeom>
          <a:noFill/>
          <a:ln w="762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5" name="Line 3">
            <a:extLst>
              <a:ext uri="{FF2B5EF4-FFF2-40B4-BE49-F238E27FC236}">
                <a16:creationId xmlns:a16="http://schemas.microsoft.com/office/drawing/2014/main" id="{4E923ADC-DFAA-41F4-8753-54ABE517C76E}"/>
              </a:ext>
            </a:extLst>
          </p:cNvPr>
          <p:cNvSpPr>
            <a:spLocks noChangeShapeType="1"/>
          </p:cNvSpPr>
          <p:nvPr/>
        </p:nvSpPr>
        <p:spPr bwMode="auto">
          <a:xfrm>
            <a:off x="4724400" y="2057400"/>
            <a:ext cx="0" cy="990600"/>
          </a:xfrm>
          <a:prstGeom prst="line">
            <a:avLst/>
          </a:prstGeom>
          <a:noFill/>
          <a:ln w="762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6" name="Rectangle 4">
            <a:extLst>
              <a:ext uri="{FF2B5EF4-FFF2-40B4-BE49-F238E27FC236}">
                <a16:creationId xmlns:a16="http://schemas.microsoft.com/office/drawing/2014/main" id="{F92809E2-B744-4DBF-84C5-1FA1E8EB897C}"/>
              </a:ext>
            </a:extLst>
          </p:cNvPr>
          <p:cNvSpPr>
            <a:spLocks noGrp="1" noChangeArrowheads="1"/>
          </p:cNvSpPr>
          <p:nvPr>
            <p:ph type="title"/>
          </p:nvPr>
        </p:nvSpPr>
        <p:spPr>
          <a:xfrm>
            <a:off x="0" y="152400"/>
            <a:ext cx="6248400" cy="1066800"/>
          </a:xfrm>
        </p:spPr>
        <p:txBody>
          <a:bodyPr/>
          <a:lstStyle/>
          <a:p>
            <a:pPr eaLnBrk="1" hangingPunct="1"/>
            <a:r>
              <a:rPr lang="en-US" altLang="zh-CN" sz="3200">
                <a:solidFill>
                  <a:srgbClr val="008080"/>
                </a:solidFill>
                <a:ea typeface="宋体" panose="02010600030101010101" pitchFamily="2" charset="-122"/>
              </a:rPr>
              <a:t>Address Decoding:</a:t>
            </a:r>
            <a:br>
              <a:rPr lang="en-US" altLang="zh-CN" sz="3200">
                <a:solidFill>
                  <a:srgbClr val="008080"/>
                </a:solidFill>
                <a:ea typeface="宋体" panose="02010600030101010101" pitchFamily="2" charset="-122"/>
              </a:rPr>
            </a:br>
            <a:r>
              <a:rPr lang="en-US" altLang="zh-CN" sz="3200">
                <a:solidFill>
                  <a:srgbClr val="008080"/>
                </a:solidFill>
                <a:ea typeface="宋体" panose="02010600030101010101" pitchFamily="2" charset="-122"/>
              </a:rPr>
              <a:t>Basic Concept</a:t>
            </a:r>
          </a:p>
        </p:txBody>
      </p:sp>
      <p:sp>
        <p:nvSpPr>
          <p:cNvPr id="81927" name="Rectangle 5">
            <a:extLst>
              <a:ext uri="{FF2B5EF4-FFF2-40B4-BE49-F238E27FC236}">
                <a16:creationId xmlns:a16="http://schemas.microsoft.com/office/drawing/2014/main" id="{6619E5EC-5680-4C8E-9F0F-6850195BC4CA}"/>
              </a:ext>
            </a:extLst>
          </p:cNvPr>
          <p:cNvSpPr>
            <a:spLocks noChangeArrowheads="1"/>
          </p:cNvSpPr>
          <p:nvPr/>
        </p:nvSpPr>
        <p:spPr bwMode="auto">
          <a:xfrm>
            <a:off x="990600" y="2133600"/>
            <a:ext cx="1447800" cy="1295400"/>
          </a:xfrm>
          <a:prstGeom prst="rect">
            <a:avLst/>
          </a:prstGeom>
          <a:gradFill rotWithShape="1">
            <a:gsLst>
              <a:gs pos="0">
                <a:srgbClr val="336600"/>
              </a:gs>
              <a:gs pos="100000">
                <a:schemeClr val="accent2"/>
              </a:gs>
            </a:gsLst>
            <a:path path="shape">
              <a:fillToRect l="50000" t="50000" r="50000" b="50000"/>
            </a:path>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bg1"/>
                </a:solidFill>
                <a:latin typeface="Comic Sans MS" panose="030F0702030302020204" pitchFamily="66" charset="0"/>
                <a:ea typeface="宋体" panose="02010600030101010101" pitchFamily="2" charset="-122"/>
              </a:rPr>
              <a:t>HC12</a:t>
            </a:r>
          </a:p>
        </p:txBody>
      </p:sp>
      <p:sp>
        <p:nvSpPr>
          <p:cNvPr id="81928" name="Rectangle 6">
            <a:extLst>
              <a:ext uri="{FF2B5EF4-FFF2-40B4-BE49-F238E27FC236}">
                <a16:creationId xmlns:a16="http://schemas.microsoft.com/office/drawing/2014/main" id="{592543DD-D9C3-4434-A064-2A908F2F1A98}"/>
              </a:ext>
            </a:extLst>
          </p:cNvPr>
          <p:cNvSpPr>
            <a:spLocks noChangeArrowheads="1"/>
          </p:cNvSpPr>
          <p:nvPr/>
        </p:nvSpPr>
        <p:spPr bwMode="auto">
          <a:xfrm>
            <a:off x="6248400" y="609600"/>
            <a:ext cx="609600" cy="1447800"/>
          </a:xfrm>
          <a:prstGeom prst="rect">
            <a:avLst/>
          </a:prstGeom>
          <a:solidFill>
            <a:srgbClr val="99FF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929" name="Rectangle 7">
            <a:extLst>
              <a:ext uri="{FF2B5EF4-FFF2-40B4-BE49-F238E27FC236}">
                <a16:creationId xmlns:a16="http://schemas.microsoft.com/office/drawing/2014/main" id="{98DC1E96-24C2-4997-8ED2-E5C5EBC4FAAE}"/>
              </a:ext>
            </a:extLst>
          </p:cNvPr>
          <p:cNvSpPr>
            <a:spLocks noChangeArrowheads="1"/>
          </p:cNvSpPr>
          <p:nvPr/>
        </p:nvSpPr>
        <p:spPr bwMode="auto">
          <a:xfrm>
            <a:off x="5638800" y="3657600"/>
            <a:ext cx="2209800" cy="914400"/>
          </a:xfrm>
          <a:prstGeom prst="rect">
            <a:avLst/>
          </a:prstGeom>
          <a:solidFill>
            <a:srgbClr val="CCFF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930" name="Rectangle 8">
            <a:extLst>
              <a:ext uri="{FF2B5EF4-FFF2-40B4-BE49-F238E27FC236}">
                <a16:creationId xmlns:a16="http://schemas.microsoft.com/office/drawing/2014/main" id="{0BA115AF-9C24-407B-AA2E-E41EBD4836F4}"/>
              </a:ext>
            </a:extLst>
          </p:cNvPr>
          <p:cNvSpPr>
            <a:spLocks noChangeArrowheads="1"/>
          </p:cNvSpPr>
          <p:nvPr/>
        </p:nvSpPr>
        <p:spPr bwMode="auto">
          <a:xfrm>
            <a:off x="3352800" y="3657600"/>
            <a:ext cx="457200" cy="838200"/>
          </a:xfrm>
          <a:prstGeom prst="rect">
            <a:avLst/>
          </a:prstGeom>
          <a:solidFill>
            <a:srgbClr val="0000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931" name="Rectangle 9">
            <a:extLst>
              <a:ext uri="{FF2B5EF4-FFF2-40B4-BE49-F238E27FC236}">
                <a16:creationId xmlns:a16="http://schemas.microsoft.com/office/drawing/2014/main" id="{FB37DA27-D484-45F8-B73D-5D45F1B21AD0}"/>
              </a:ext>
            </a:extLst>
          </p:cNvPr>
          <p:cNvSpPr>
            <a:spLocks noChangeArrowheads="1"/>
          </p:cNvSpPr>
          <p:nvPr/>
        </p:nvSpPr>
        <p:spPr bwMode="auto">
          <a:xfrm>
            <a:off x="3505200" y="1447800"/>
            <a:ext cx="1981200" cy="609600"/>
          </a:xfrm>
          <a:prstGeom prst="rect">
            <a:avLst/>
          </a:prstGeom>
          <a:solidFill>
            <a:srgbClr val="FF99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932" name="Rectangle 10">
            <a:extLst>
              <a:ext uri="{FF2B5EF4-FFF2-40B4-BE49-F238E27FC236}">
                <a16:creationId xmlns:a16="http://schemas.microsoft.com/office/drawing/2014/main" id="{F3579F5E-8C3B-4DF0-B27A-51532F5C5B8A}"/>
              </a:ext>
            </a:extLst>
          </p:cNvPr>
          <p:cNvSpPr>
            <a:spLocks noChangeArrowheads="1"/>
          </p:cNvSpPr>
          <p:nvPr/>
        </p:nvSpPr>
        <p:spPr bwMode="auto">
          <a:xfrm>
            <a:off x="2438400" y="2438400"/>
            <a:ext cx="5867400" cy="228600"/>
          </a:xfrm>
          <a:prstGeom prst="rect">
            <a:avLst/>
          </a:prstGeom>
          <a:gradFill rotWithShape="1">
            <a:gsLst>
              <a:gs pos="0">
                <a:srgbClr val="000066"/>
              </a:gs>
              <a:gs pos="50000">
                <a:srgbClr val="3366CC"/>
              </a:gs>
              <a:gs pos="100000">
                <a:srgbClr val="000066"/>
              </a:gs>
            </a:gsLst>
            <a:lin ang="5400000" scaled="1"/>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18539" name="Rectangle 11">
            <a:extLst>
              <a:ext uri="{FF2B5EF4-FFF2-40B4-BE49-F238E27FC236}">
                <a16:creationId xmlns:a16="http://schemas.microsoft.com/office/drawing/2014/main" id="{ACB0907C-50F2-466A-9804-3D537642D5B8}"/>
              </a:ext>
            </a:extLst>
          </p:cNvPr>
          <p:cNvSpPr>
            <a:spLocks noChangeArrowheads="1"/>
          </p:cNvSpPr>
          <p:nvPr/>
        </p:nvSpPr>
        <p:spPr bwMode="auto">
          <a:xfrm>
            <a:off x="2438400" y="3048000"/>
            <a:ext cx="5867400" cy="228600"/>
          </a:xfrm>
          <a:prstGeom prst="rect">
            <a:avLst/>
          </a:prstGeom>
          <a:gradFill rotWithShape="1">
            <a:gsLst>
              <a:gs pos="0">
                <a:srgbClr val="CC0000"/>
              </a:gs>
              <a:gs pos="50000">
                <a:schemeClr val="tx2"/>
              </a:gs>
              <a:gs pos="100000">
                <a:srgbClr val="CC0000"/>
              </a:gs>
            </a:gsLst>
            <a:lin ang="5400000" scaled="1"/>
          </a:gradFill>
          <a:ln w="9525">
            <a:solidFill>
              <a:schemeClr val="tx1"/>
            </a:solidFill>
            <a:miter lim="800000"/>
            <a:headEnd/>
            <a:tailEnd/>
          </a:ln>
          <a:effectLst/>
        </p:spPr>
        <p:txBody>
          <a:bodyPr wrap="none" anchor="ctr"/>
          <a:lstStyle/>
          <a:p>
            <a:pPr>
              <a:defRPr/>
            </a:pPr>
            <a:endParaRPr lang="en-CA">
              <a:latin typeface="Arial" charset="0"/>
              <a:cs typeface="Arial" charset="0"/>
            </a:endParaRPr>
          </a:p>
        </p:txBody>
      </p:sp>
      <p:sp>
        <p:nvSpPr>
          <p:cNvPr id="81934" name="Rectangle 12">
            <a:extLst>
              <a:ext uri="{FF2B5EF4-FFF2-40B4-BE49-F238E27FC236}">
                <a16:creationId xmlns:a16="http://schemas.microsoft.com/office/drawing/2014/main" id="{46D5D69C-9A36-4D78-B9D8-16B232864F09}"/>
              </a:ext>
            </a:extLst>
          </p:cNvPr>
          <p:cNvSpPr>
            <a:spLocks noChangeArrowheads="1"/>
          </p:cNvSpPr>
          <p:nvPr/>
        </p:nvSpPr>
        <p:spPr bwMode="auto">
          <a:xfrm>
            <a:off x="4191000" y="3657600"/>
            <a:ext cx="457200" cy="838200"/>
          </a:xfrm>
          <a:prstGeom prst="rect">
            <a:avLst/>
          </a:prstGeom>
          <a:solidFill>
            <a:srgbClr val="0000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81935" name="Line 13">
            <a:extLst>
              <a:ext uri="{FF2B5EF4-FFF2-40B4-BE49-F238E27FC236}">
                <a16:creationId xmlns:a16="http://schemas.microsoft.com/office/drawing/2014/main" id="{F3DF826A-B0B0-4029-8540-A2B04B67709F}"/>
              </a:ext>
            </a:extLst>
          </p:cNvPr>
          <p:cNvSpPr>
            <a:spLocks noChangeShapeType="1"/>
          </p:cNvSpPr>
          <p:nvPr/>
        </p:nvSpPr>
        <p:spPr bwMode="auto">
          <a:xfrm>
            <a:off x="3505200" y="2667000"/>
            <a:ext cx="0" cy="9906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6" name="Line 14">
            <a:extLst>
              <a:ext uri="{FF2B5EF4-FFF2-40B4-BE49-F238E27FC236}">
                <a16:creationId xmlns:a16="http://schemas.microsoft.com/office/drawing/2014/main" id="{2653F14F-7866-4531-B270-DA09539A5CCD}"/>
              </a:ext>
            </a:extLst>
          </p:cNvPr>
          <p:cNvSpPr>
            <a:spLocks noChangeShapeType="1"/>
          </p:cNvSpPr>
          <p:nvPr/>
        </p:nvSpPr>
        <p:spPr bwMode="auto">
          <a:xfrm>
            <a:off x="4267200" y="2667000"/>
            <a:ext cx="0" cy="9906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7" name="Line 15">
            <a:extLst>
              <a:ext uri="{FF2B5EF4-FFF2-40B4-BE49-F238E27FC236}">
                <a16:creationId xmlns:a16="http://schemas.microsoft.com/office/drawing/2014/main" id="{AFA1E386-EEA7-4F31-A88E-883DC36B6FF1}"/>
              </a:ext>
            </a:extLst>
          </p:cNvPr>
          <p:cNvSpPr>
            <a:spLocks noChangeShapeType="1"/>
          </p:cNvSpPr>
          <p:nvPr/>
        </p:nvSpPr>
        <p:spPr bwMode="auto">
          <a:xfrm>
            <a:off x="5029200" y="2057400"/>
            <a:ext cx="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8" name="Line 16">
            <a:extLst>
              <a:ext uri="{FF2B5EF4-FFF2-40B4-BE49-F238E27FC236}">
                <a16:creationId xmlns:a16="http://schemas.microsoft.com/office/drawing/2014/main" id="{E8C8760B-934A-4CE3-9B46-46494D1CD39F}"/>
              </a:ext>
            </a:extLst>
          </p:cNvPr>
          <p:cNvSpPr>
            <a:spLocks noChangeShapeType="1"/>
          </p:cNvSpPr>
          <p:nvPr/>
        </p:nvSpPr>
        <p:spPr bwMode="auto">
          <a:xfrm>
            <a:off x="6019800" y="2667000"/>
            <a:ext cx="0" cy="9906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9" name="Line 17">
            <a:extLst>
              <a:ext uri="{FF2B5EF4-FFF2-40B4-BE49-F238E27FC236}">
                <a16:creationId xmlns:a16="http://schemas.microsoft.com/office/drawing/2014/main" id="{C56684E4-0ABA-4F43-9BA7-F636C92C4822}"/>
              </a:ext>
            </a:extLst>
          </p:cNvPr>
          <p:cNvSpPr>
            <a:spLocks noChangeShapeType="1"/>
          </p:cNvSpPr>
          <p:nvPr/>
        </p:nvSpPr>
        <p:spPr bwMode="auto">
          <a:xfrm>
            <a:off x="6400800" y="2057400"/>
            <a:ext cx="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0" name="Line 18">
            <a:extLst>
              <a:ext uri="{FF2B5EF4-FFF2-40B4-BE49-F238E27FC236}">
                <a16:creationId xmlns:a16="http://schemas.microsoft.com/office/drawing/2014/main" id="{91999AAF-1788-4DD1-A619-F2218274D89E}"/>
              </a:ext>
            </a:extLst>
          </p:cNvPr>
          <p:cNvSpPr>
            <a:spLocks noChangeShapeType="1"/>
          </p:cNvSpPr>
          <p:nvPr/>
        </p:nvSpPr>
        <p:spPr bwMode="auto">
          <a:xfrm>
            <a:off x="6858000" y="3276600"/>
            <a:ext cx="0" cy="381000"/>
          </a:xfrm>
          <a:prstGeom prst="line">
            <a:avLst/>
          </a:prstGeom>
          <a:noFill/>
          <a:ln w="762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1" name="Line 19">
            <a:extLst>
              <a:ext uri="{FF2B5EF4-FFF2-40B4-BE49-F238E27FC236}">
                <a16:creationId xmlns:a16="http://schemas.microsoft.com/office/drawing/2014/main" id="{9E650C0A-7651-48AF-9354-8F3C042E811D}"/>
              </a:ext>
            </a:extLst>
          </p:cNvPr>
          <p:cNvSpPr>
            <a:spLocks noChangeShapeType="1"/>
          </p:cNvSpPr>
          <p:nvPr/>
        </p:nvSpPr>
        <p:spPr bwMode="auto">
          <a:xfrm>
            <a:off x="3733800" y="3276600"/>
            <a:ext cx="0" cy="381000"/>
          </a:xfrm>
          <a:prstGeom prst="line">
            <a:avLst/>
          </a:prstGeom>
          <a:noFill/>
          <a:ln w="762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2" name="Line 20">
            <a:extLst>
              <a:ext uri="{FF2B5EF4-FFF2-40B4-BE49-F238E27FC236}">
                <a16:creationId xmlns:a16="http://schemas.microsoft.com/office/drawing/2014/main" id="{FCA76219-CCF1-4AD8-8C2F-2906065FE407}"/>
              </a:ext>
            </a:extLst>
          </p:cNvPr>
          <p:cNvSpPr>
            <a:spLocks noChangeShapeType="1"/>
          </p:cNvSpPr>
          <p:nvPr/>
        </p:nvSpPr>
        <p:spPr bwMode="auto">
          <a:xfrm>
            <a:off x="4572000" y="3276600"/>
            <a:ext cx="0" cy="381000"/>
          </a:xfrm>
          <a:prstGeom prst="line">
            <a:avLst/>
          </a:prstGeom>
          <a:noFill/>
          <a:ln w="762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3" name="Text Box 21">
            <a:extLst>
              <a:ext uri="{FF2B5EF4-FFF2-40B4-BE49-F238E27FC236}">
                <a16:creationId xmlns:a16="http://schemas.microsoft.com/office/drawing/2014/main" id="{28E105AB-0146-4447-B1DA-F78DC6468DFF}"/>
              </a:ext>
            </a:extLst>
          </p:cNvPr>
          <p:cNvSpPr txBox="1">
            <a:spLocks noChangeArrowheads="1"/>
          </p:cNvSpPr>
          <p:nvPr/>
        </p:nvSpPr>
        <p:spPr bwMode="auto">
          <a:xfrm>
            <a:off x="304800" y="4495800"/>
            <a:ext cx="8458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2000" b="0">
                <a:solidFill>
                  <a:schemeClr val="tx1"/>
                </a:solidFill>
                <a:latin typeface="Comic Sans MS" panose="030F0702030302020204" pitchFamily="66" charset="0"/>
                <a:ea typeface="宋体" panose="02010600030101010101" pitchFamily="2" charset="-122"/>
              </a:rPr>
              <a:t>To transfer data correctly and protect the computer from damaging, </a:t>
            </a:r>
            <a:br>
              <a:rPr lang="en-US" altLang="zh-CN" sz="2000" b="0">
                <a:solidFill>
                  <a:schemeClr val="tx1"/>
                </a:solidFill>
                <a:latin typeface="Comic Sans MS" panose="030F0702030302020204" pitchFamily="66" charset="0"/>
                <a:ea typeface="宋体" panose="02010600030101010101" pitchFamily="2" charset="-122"/>
              </a:rPr>
            </a:br>
            <a:r>
              <a:rPr lang="en-US" altLang="zh-CN" sz="2000" b="0">
                <a:solidFill>
                  <a:schemeClr val="tx1"/>
                </a:solidFill>
                <a:latin typeface="Comic Sans MS" panose="030F0702030302020204" pitchFamily="66" charset="0"/>
                <a:ea typeface="宋体" panose="02010600030101010101" pitchFamily="2" charset="-122"/>
              </a:rPr>
              <a:t>only one device at a time should be allowed to drive the data bus.</a:t>
            </a:r>
            <a:br>
              <a:rPr lang="en-US" altLang="zh-CN" sz="2000" b="0">
                <a:solidFill>
                  <a:schemeClr val="tx1"/>
                </a:solidFill>
                <a:latin typeface="Comic Sans MS" panose="030F0702030302020204" pitchFamily="66" charset="0"/>
                <a:ea typeface="宋体" panose="02010600030101010101" pitchFamily="2" charset="-122"/>
              </a:rPr>
            </a:br>
            <a:r>
              <a:rPr lang="en-US" altLang="zh-CN" sz="2000" b="0">
                <a:solidFill>
                  <a:schemeClr val="tx1"/>
                </a:solidFill>
                <a:latin typeface="Comic Sans MS" panose="030F0702030302020204" pitchFamily="66" charset="0"/>
                <a:ea typeface="宋体" panose="02010600030101010101" pitchFamily="2" charset="-122"/>
              </a:rPr>
              <a:t>The </a:t>
            </a:r>
            <a:r>
              <a:rPr lang="en-US" altLang="zh-CN" sz="2000" b="0">
                <a:solidFill>
                  <a:srgbClr val="CC0000"/>
                </a:solidFill>
                <a:latin typeface="Comic Sans MS" panose="030F0702030302020204" pitchFamily="66" charset="0"/>
                <a:ea typeface="宋体" panose="02010600030101010101" pitchFamily="2" charset="-122"/>
              </a:rPr>
              <a:t>address decoder</a:t>
            </a:r>
            <a:r>
              <a:rPr lang="en-US" altLang="zh-CN" sz="2000" b="0">
                <a:solidFill>
                  <a:schemeClr val="tx1"/>
                </a:solidFill>
                <a:latin typeface="Comic Sans MS" panose="030F0702030302020204" pitchFamily="66" charset="0"/>
                <a:ea typeface="宋体" panose="02010600030101010101" pitchFamily="2" charset="-122"/>
              </a:rPr>
              <a:t> selects and enables </a:t>
            </a:r>
            <a:r>
              <a:rPr lang="en-US" altLang="zh-CN" sz="2000" b="0">
                <a:solidFill>
                  <a:srgbClr val="CC0000"/>
                </a:solidFill>
                <a:latin typeface="Comic Sans MS" panose="030F0702030302020204" pitchFamily="66" charset="0"/>
                <a:ea typeface="宋体" panose="02010600030101010101" pitchFamily="2" charset="-122"/>
              </a:rPr>
              <a:t>one and only one</a:t>
            </a:r>
            <a:r>
              <a:rPr lang="en-US" altLang="zh-CN" sz="2000" b="0">
                <a:solidFill>
                  <a:schemeClr val="tx1"/>
                </a:solidFill>
                <a:latin typeface="Comic Sans MS" panose="030F0702030302020204" pitchFamily="66" charset="0"/>
                <a:ea typeface="宋体" panose="02010600030101010101" pitchFamily="2" charset="-122"/>
              </a:rPr>
              <a:t> data </a:t>
            </a:r>
            <a:br>
              <a:rPr lang="en-US" altLang="zh-CN" sz="2000" b="0">
                <a:solidFill>
                  <a:schemeClr val="tx1"/>
                </a:solidFill>
                <a:latin typeface="Comic Sans MS" panose="030F0702030302020204" pitchFamily="66" charset="0"/>
                <a:ea typeface="宋体" panose="02010600030101010101" pitchFamily="2" charset="-122"/>
              </a:rPr>
            </a:br>
            <a:r>
              <a:rPr lang="en-US" altLang="zh-CN" sz="2000" b="0">
                <a:solidFill>
                  <a:schemeClr val="tx1"/>
                </a:solidFill>
                <a:latin typeface="Comic Sans MS" panose="030F0702030302020204" pitchFamily="66" charset="0"/>
                <a:ea typeface="宋体" panose="02010600030101010101" pitchFamily="2" charset="-122"/>
              </a:rPr>
              <a:t>transfer device at a time.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a:extLst>
              <a:ext uri="{FF2B5EF4-FFF2-40B4-BE49-F238E27FC236}">
                <a16:creationId xmlns:a16="http://schemas.microsoft.com/office/drawing/2014/main" id="{4866E172-3052-4396-A230-0620B102FB5E}"/>
              </a:ext>
            </a:extLst>
          </p:cNvPr>
          <p:cNvSpPr txBox="1">
            <a:spLocks noGrp="1"/>
          </p:cNvSpPr>
          <p:nvPr/>
        </p:nvSpPr>
        <p:spPr bwMode="auto">
          <a:xfrm>
            <a:off x="7010400" y="64008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D983F817-26B0-41ED-B667-F7F736ECF6EB}" type="slidenum">
              <a:rPr lang="en-US" altLang="en-US" sz="1000" b="0">
                <a:solidFill>
                  <a:schemeClr val="tx1"/>
                </a:solidFill>
              </a:rPr>
              <a:pPr algn="r" eaLnBrk="1" hangingPunct="1"/>
              <a:t>73</a:t>
            </a:fld>
            <a:endParaRPr lang="en-US" altLang="en-US" sz="1000" b="0">
              <a:solidFill>
                <a:schemeClr val="tx1"/>
              </a:solidFill>
            </a:endParaRPr>
          </a:p>
        </p:txBody>
      </p:sp>
      <p:sp>
        <p:nvSpPr>
          <p:cNvPr id="82947" name="Rectangle 2">
            <a:extLst>
              <a:ext uri="{FF2B5EF4-FFF2-40B4-BE49-F238E27FC236}">
                <a16:creationId xmlns:a16="http://schemas.microsoft.com/office/drawing/2014/main" id="{BB4E6F22-0C1D-46BA-A41C-E71FDEFF74BD}"/>
              </a:ext>
            </a:extLst>
          </p:cNvPr>
          <p:cNvSpPr>
            <a:spLocks noGrp="1" noChangeArrowheads="1"/>
          </p:cNvSpPr>
          <p:nvPr>
            <p:ph type="title" idx="4294967295"/>
          </p:nvPr>
        </p:nvSpPr>
        <p:spPr/>
        <p:txBody>
          <a:bodyPr>
            <a:normAutofit fontScale="90000"/>
          </a:bodyPr>
          <a:lstStyle/>
          <a:p>
            <a:pPr eaLnBrk="1" hangingPunct="1"/>
            <a:r>
              <a:rPr lang="en-US" altLang="zh-CN">
                <a:solidFill>
                  <a:srgbClr val="008080"/>
                </a:solidFill>
                <a:ea typeface="宋体" panose="02010600030101010101" pitchFamily="2" charset="-122"/>
              </a:rPr>
              <a:t>Address Decoding: When Needed</a:t>
            </a:r>
          </a:p>
        </p:txBody>
      </p:sp>
      <p:sp>
        <p:nvSpPr>
          <p:cNvPr id="916483" name="Rectangle 3">
            <a:extLst>
              <a:ext uri="{FF2B5EF4-FFF2-40B4-BE49-F238E27FC236}">
                <a16:creationId xmlns:a16="http://schemas.microsoft.com/office/drawing/2014/main" id="{E2AD158F-1292-41E8-A84F-FBC822480321}"/>
              </a:ext>
            </a:extLst>
          </p:cNvPr>
          <p:cNvSpPr>
            <a:spLocks noGrp="1" noChangeArrowheads="1"/>
          </p:cNvSpPr>
          <p:nvPr>
            <p:ph type="body" idx="4294967295"/>
          </p:nvPr>
        </p:nvSpPr>
        <p:spPr>
          <a:xfrm>
            <a:off x="228600" y="1219200"/>
            <a:ext cx="8686800" cy="4953000"/>
          </a:xfrm>
          <a:noFill/>
        </p:spPr>
        <p:txBody>
          <a:bodyPr/>
          <a:lstStyle/>
          <a:p>
            <a:pPr marL="571500" indent="-571500" eaLnBrk="1" hangingPunct="1">
              <a:buFont typeface="Wingdings" panose="05000000000000000000" pitchFamily="2" charset="2"/>
              <a:buChar char="Ø"/>
            </a:pPr>
            <a:endParaRPr lang="en-US" altLang="zh-CN" sz="2800">
              <a:solidFill>
                <a:srgbClr val="3333CC"/>
              </a:solidFill>
              <a:ea typeface="宋体" panose="02010600030101010101" pitchFamily="2" charset="-122"/>
            </a:endParaRPr>
          </a:p>
          <a:p>
            <a:pPr marL="571500" indent="-571500" eaLnBrk="1" hangingPunct="1">
              <a:buFont typeface="Wingdings" panose="05000000000000000000" pitchFamily="2" charset="2"/>
              <a:buChar char="Ø"/>
            </a:pPr>
            <a:r>
              <a:rPr lang="en-US" altLang="zh-CN" sz="2800">
                <a:solidFill>
                  <a:srgbClr val="3333CC"/>
                </a:solidFill>
                <a:ea typeface="宋体" panose="02010600030101010101" pitchFamily="2" charset="-122"/>
              </a:rPr>
              <a:t>Address decoding is the </a:t>
            </a:r>
            <a:r>
              <a:rPr lang="en-US" altLang="zh-CN" sz="2800" b="1" i="1" u="sng">
                <a:solidFill>
                  <a:srgbClr val="3333CC"/>
                </a:solidFill>
                <a:ea typeface="宋体" panose="02010600030101010101" pitchFamily="2" charset="-122"/>
              </a:rPr>
              <a:t>task of designing decoding circuitry</a:t>
            </a:r>
            <a:r>
              <a:rPr lang="en-US" altLang="zh-CN" sz="2800">
                <a:solidFill>
                  <a:srgbClr val="3333CC"/>
                </a:solidFill>
                <a:ea typeface="宋体" panose="02010600030101010101" pitchFamily="2" charset="-122"/>
              </a:rPr>
              <a:t> when mapping memory to different memory locations.</a:t>
            </a:r>
            <a:endParaRPr lang="en-US" altLang="zh-CN">
              <a:ea typeface="宋体" panose="02010600030101010101" pitchFamily="2" charset="-122"/>
            </a:endParaRPr>
          </a:p>
          <a:p>
            <a:pPr marL="571500" indent="-571500" eaLnBrk="1" hangingPunct="1">
              <a:buFont typeface="Wingdings" panose="05000000000000000000" pitchFamily="2" charset="2"/>
              <a:buChar char="Ø"/>
            </a:pPr>
            <a:endParaRPr lang="en-US" altLang="zh-CN">
              <a:ea typeface="宋体" panose="02010600030101010101" pitchFamily="2" charset="-122"/>
            </a:endParaRPr>
          </a:p>
          <a:p>
            <a:pPr marL="952500" lvl="1" indent="-495300" eaLnBrk="1" hangingPunct="1">
              <a:buFont typeface="Wingdings" panose="05000000000000000000" pitchFamily="2" charset="2"/>
              <a:buChar char="q"/>
            </a:pPr>
            <a:r>
              <a:rPr lang="en-US" altLang="zh-CN">
                <a:ea typeface="宋体" panose="02010600030101010101" pitchFamily="2" charset="-122"/>
              </a:rPr>
              <a:t>Required for a microcomputer where memory and I/O support are essential</a:t>
            </a:r>
          </a:p>
          <a:p>
            <a:pPr marL="952500" lvl="1" indent="-495300">
              <a:buFont typeface="Wingdings" panose="05000000000000000000" pitchFamily="2" charset="2"/>
              <a:buChar char="q"/>
            </a:pPr>
            <a:r>
              <a:rPr lang="en-US" altLang="zh-CN">
                <a:ea typeface="宋体" panose="02010600030101010101" pitchFamily="2" charset="-122"/>
              </a:rPr>
              <a:t>Needed for embedded system when on chip microcontroller memory is not sufficient</a:t>
            </a:r>
          </a:p>
          <a:p>
            <a:pPr marL="571500" indent="-571500"/>
            <a:endParaRPr lang="en-US" altLang="zh-CN" sz="2800">
              <a:solidFill>
                <a:srgbClr val="3333CC"/>
              </a:solidFill>
              <a:ea typeface="宋体" panose="02010600030101010101" pitchFamily="2" charset="-122"/>
            </a:endParaRPr>
          </a:p>
        </p:txBody>
      </p:sp>
      <p:sp>
        <p:nvSpPr>
          <p:cNvPr id="82949" name="Slide Number Placeholder 5">
            <a:extLst>
              <a:ext uri="{FF2B5EF4-FFF2-40B4-BE49-F238E27FC236}">
                <a16:creationId xmlns:a16="http://schemas.microsoft.com/office/drawing/2014/main" id="{146E4CA9-C378-44C7-A150-59B47BB302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87E6402-BD68-4F48-B79D-C00469D34D7C}" type="slidenum">
              <a:rPr lang="en-US" altLang="en-US" sz="1000" b="0">
                <a:solidFill>
                  <a:schemeClr val="tx1"/>
                </a:solidFill>
              </a:rPr>
              <a:pPr eaLnBrk="1" hangingPunct="1"/>
              <a:t>73</a:t>
            </a:fld>
            <a:endParaRPr lang="en-US" altLang="en-US" sz="1000" b="0">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a:extLst>
              <a:ext uri="{FF2B5EF4-FFF2-40B4-BE49-F238E27FC236}">
                <a16:creationId xmlns:a16="http://schemas.microsoft.com/office/drawing/2014/main" id="{BAF06DB2-1850-4B2E-AF4D-3F547B2D0D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830BCC7-D887-482D-BA8E-93A5D11C8F02}" type="slidenum">
              <a:rPr lang="en-US" altLang="en-US" sz="1000" b="0">
                <a:solidFill>
                  <a:schemeClr val="tx1"/>
                </a:solidFill>
              </a:rPr>
              <a:pPr eaLnBrk="1" hangingPunct="1"/>
              <a:t>74</a:t>
            </a:fld>
            <a:endParaRPr lang="en-US" altLang="en-US" sz="1000" b="0">
              <a:solidFill>
                <a:schemeClr val="tx1"/>
              </a:solidFill>
            </a:endParaRPr>
          </a:p>
        </p:txBody>
      </p:sp>
      <p:sp>
        <p:nvSpPr>
          <p:cNvPr id="83972" name="Rectangle 2">
            <a:extLst>
              <a:ext uri="{FF2B5EF4-FFF2-40B4-BE49-F238E27FC236}">
                <a16:creationId xmlns:a16="http://schemas.microsoft.com/office/drawing/2014/main" id="{D39352B6-7078-4B02-92ED-D3B5BC0E174F}"/>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Address Decoding: Techniques</a:t>
            </a:r>
          </a:p>
        </p:txBody>
      </p:sp>
      <p:sp>
        <p:nvSpPr>
          <p:cNvPr id="916483" name="Rectangle 3">
            <a:extLst>
              <a:ext uri="{FF2B5EF4-FFF2-40B4-BE49-F238E27FC236}">
                <a16:creationId xmlns:a16="http://schemas.microsoft.com/office/drawing/2014/main" id="{76E90A8F-E8D3-4A86-A541-3D4E919A8FA0}"/>
              </a:ext>
            </a:extLst>
          </p:cNvPr>
          <p:cNvSpPr>
            <a:spLocks noGrp="1" noChangeArrowheads="1"/>
          </p:cNvSpPr>
          <p:nvPr>
            <p:ph type="body" idx="1"/>
          </p:nvPr>
        </p:nvSpPr>
        <p:spPr>
          <a:xfrm>
            <a:off x="228600" y="1219200"/>
            <a:ext cx="8686800" cy="4953000"/>
          </a:xfrm>
          <a:noFill/>
        </p:spPr>
        <p:txBody>
          <a:bodyPr/>
          <a:lstStyle/>
          <a:p>
            <a:pPr marL="571500" indent="-571500" eaLnBrk="1" hangingPunct="1">
              <a:buFont typeface="Wingdings" panose="05000000000000000000" pitchFamily="2" charset="2"/>
              <a:buChar char="Ø"/>
            </a:pPr>
            <a:endParaRPr lang="en-US" altLang="zh-CN" sz="2400">
              <a:solidFill>
                <a:srgbClr val="3333CC"/>
              </a:solidFill>
              <a:ea typeface="宋体" panose="02010600030101010101" pitchFamily="2" charset="-122"/>
            </a:endParaRPr>
          </a:p>
          <a:p>
            <a:pPr marL="571500" indent="-571500" eaLnBrk="1" hangingPunct="1">
              <a:buFont typeface="Wingdings" panose="05000000000000000000" pitchFamily="2" charset="2"/>
              <a:buChar char="Ø"/>
            </a:pPr>
            <a:endParaRPr lang="en-US" altLang="zh-CN" sz="2400">
              <a:solidFill>
                <a:srgbClr val="3333CC"/>
              </a:solidFill>
              <a:ea typeface="宋体" panose="02010600030101010101" pitchFamily="2" charset="-122"/>
            </a:endParaRPr>
          </a:p>
          <a:p>
            <a:pPr marL="571500" indent="-571500" eaLnBrk="1" hangingPunct="1">
              <a:buFont typeface="Wingdings" panose="05000000000000000000" pitchFamily="2" charset="2"/>
              <a:buChar char="Ø"/>
            </a:pPr>
            <a:r>
              <a:rPr lang="en-US" altLang="zh-CN" sz="2400" b="1" i="1" u="sng">
                <a:solidFill>
                  <a:srgbClr val="3333CC"/>
                </a:solidFill>
                <a:ea typeface="宋体" panose="02010600030101010101" pitchFamily="2" charset="-122"/>
              </a:rPr>
              <a:t>Several techniques</a:t>
            </a:r>
            <a:r>
              <a:rPr lang="en-US" altLang="zh-CN" sz="2400">
                <a:solidFill>
                  <a:srgbClr val="3333CC"/>
                </a:solidFill>
                <a:ea typeface="宋体" panose="02010600030101010101" pitchFamily="2" charset="-122"/>
              </a:rPr>
              <a:t> exist to perform address decoding</a:t>
            </a:r>
          </a:p>
          <a:p>
            <a:pPr marL="952500" lvl="1" indent="-495300" eaLnBrk="1" hangingPunct="1">
              <a:buFont typeface="Wingdings" panose="05000000000000000000" pitchFamily="2" charset="2"/>
              <a:buAutoNum type="arabicPeriod"/>
            </a:pPr>
            <a:r>
              <a:rPr lang="en-US" altLang="zh-CN" sz="2000">
                <a:solidFill>
                  <a:srgbClr val="FF3300"/>
                </a:solidFill>
                <a:ea typeface="宋体" panose="02010600030101010101" pitchFamily="2" charset="-122"/>
              </a:rPr>
              <a:t>Full Address Decoding</a:t>
            </a:r>
          </a:p>
          <a:p>
            <a:pPr marL="952500" lvl="1" indent="-495300" eaLnBrk="1" hangingPunct="1">
              <a:buFont typeface="Wingdings" panose="05000000000000000000" pitchFamily="2" charset="2"/>
              <a:buAutoNum type="arabicPeriod"/>
            </a:pPr>
            <a:r>
              <a:rPr lang="en-US" altLang="zh-CN" sz="2000">
                <a:solidFill>
                  <a:srgbClr val="FF3300"/>
                </a:solidFill>
                <a:ea typeface="宋体" panose="02010600030101010101" pitchFamily="2" charset="-122"/>
              </a:rPr>
              <a:t>Partial Address Decoding</a:t>
            </a:r>
          </a:p>
          <a:p>
            <a:pPr marL="952500" lvl="1" indent="-495300" eaLnBrk="1" hangingPunct="1">
              <a:buFont typeface="Wingdings" panose="05000000000000000000" pitchFamily="2" charset="2"/>
              <a:buAutoNum type="arabicPeriod"/>
            </a:pPr>
            <a:r>
              <a:rPr lang="en-US" altLang="zh-CN" sz="2000">
                <a:solidFill>
                  <a:srgbClr val="FF3300"/>
                </a:solidFill>
                <a:ea typeface="宋体" panose="02010600030101010101" pitchFamily="2" charset="-122"/>
              </a:rPr>
              <a:t>Block Address Decoding</a:t>
            </a:r>
          </a:p>
          <a:p>
            <a:pPr marL="571500" indent="-571500" eaLnBrk="1" hangingPunct="1">
              <a:buFont typeface="Wingdings" panose="05000000000000000000" pitchFamily="2" charset="2"/>
              <a:buChar char="Ø"/>
            </a:pPr>
            <a:r>
              <a:rPr lang="en-US" altLang="zh-CN" sz="2400">
                <a:solidFill>
                  <a:srgbClr val="3333CC"/>
                </a:solidFill>
                <a:ea typeface="宋体" panose="02010600030101010101" pitchFamily="2" charset="-122"/>
              </a:rPr>
              <a:t>Each technique has </a:t>
            </a:r>
            <a:r>
              <a:rPr lang="en-US" altLang="zh-CN" sz="2400" b="1" i="1" u="sng">
                <a:solidFill>
                  <a:srgbClr val="3333CC"/>
                </a:solidFill>
                <a:ea typeface="宋体" panose="02010600030101010101" pitchFamily="2" charset="-122"/>
              </a:rPr>
              <a:t>advantages/disadvantages:</a:t>
            </a:r>
            <a:endParaRPr lang="en-US" altLang="zh-CN" sz="2400">
              <a:solidFill>
                <a:srgbClr val="3333CC"/>
              </a:solidFill>
              <a:ea typeface="宋体" panose="02010600030101010101" pitchFamily="2" charset="-122"/>
            </a:endParaRPr>
          </a:p>
          <a:p>
            <a:pPr marL="952500" lvl="1" indent="-495300" eaLnBrk="1" hangingPunct="1">
              <a:buFont typeface="Wingdings" panose="05000000000000000000" pitchFamily="2" charset="2"/>
              <a:buAutoNum type="arabicPeriod"/>
            </a:pPr>
            <a:r>
              <a:rPr lang="en-US" altLang="zh-CN" sz="2000">
                <a:solidFill>
                  <a:srgbClr val="3333CC"/>
                </a:solidFill>
                <a:ea typeface="宋体" panose="02010600030101010101" pitchFamily="2" charset="-122"/>
              </a:rPr>
              <a:t>Cost</a:t>
            </a:r>
          </a:p>
          <a:p>
            <a:pPr marL="952500" lvl="1" indent="-495300" eaLnBrk="1" hangingPunct="1">
              <a:buFont typeface="Wingdings" panose="05000000000000000000" pitchFamily="2" charset="2"/>
              <a:buAutoNum type="arabicPeriod"/>
            </a:pPr>
            <a:r>
              <a:rPr lang="en-US" altLang="zh-CN" sz="2000">
                <a:solidFill>
                  <a:srgbClr val="3333CC"/>
                </a:solidFill>
                <a:ea typeface="宋体" panose="02010600030101010101" pitchFamily="2" charset="-122"/>
              </a:rPr>
              <a:t>Speed</a:t>
            </a:r>
          </a:p>
          <a:p>
            <a:pPr marL="952500" lvl="1" indent="-495300" eaLnBrk="1" hangingPunct="1">
              <a:buFont typeface="Wingdings" panose="05000000000000000000" pitchFamily="2" charset="2"/>
              <a:buAutoNum type="arabicPeriod"/>
            </a:pPr>
            <a:r>
              <a:rPr lang="en-US" altLang="zh-CN" sz="2000">
                <a:solidFill>
                  <a:srgbClr val="3333CC"/>
                </a:solidFill>
                <a:ea typeface="宋体" panose="02010600030101010101" pitchFamily="2" charset="-122"/>
              </a:rPr>
              <a:t>Simplicity</a:t>
            </a:r>
          </a:p>
          <a:p>
            <a:pPr marL="952500" lvl="1" indent="-495300" eaLnBrk="1" hangingPunct="1">
              <a:buFont typeface="Wingdings" panose="05000000000000000000" pitchFamily="2" charset="2"/>
              <a:buAutoNum type="arabicPeriod"/>
            </a:pPr>
            <a:r>
              <a:rPr lang="en-US" altLang="zh-CN" sz="2000">
                <a:solidFill>
                  <a:srgbClr val="3333CC"/>
                </a:solidFill>
                <a:ea typeface="宋体" panose="02010600030101010101" pitchFamily="2" charset="-122"/>
              </a:rPr>
              <a:t>Future Expansion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a:extLst>
              <a:ext uri="{FF2B5EF4-FFF2-40B4-BE49-F238E27FC236}">
                <a16:creationId xmlns:a16="http://schemas.microsoft.com/office/drawing/2014/main" id="{37AD6FE2-E670-431D-A5DF-A564CADCBF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F4F171E-DDD8-40B5-AA77-9241CB5C01C0}" type="slidenum">
              <a:rPr lang="en-US" altLang="en-US" sz="1000" b="0">
                <a:solidFill>
                  <a:schemeClr val="tx1"/>
                </a:solidFill>
              </a:rPr>
              <a:pPr eaLnBrk="1" hangingPunct="1"/>
              <a:t>75</a:t>
            </a:fld>
            <a:endParaRPr lang="en-US" altLang="en-US" sz="1000" b="0">
              <a:solidFill>
                <a:schemeClr val="tx1"/>
              </a:solidFill>
            </a:endParaRPr>
          </a:p>
        </p:txBody>
      </p:sp>
      <p:sp>
        <p:nvSpPr>
          <p:cNvPr id="920578" name="Rectangle 2">
            <a:extLst>
              <a:ext uri="{FF2B5EF4-FFF2-40B4-BE49-F238E27FC236}">
                <a16:creationId xmlns:a16="http://schemas.microsoft.com/office/drawing/2014/main" id="{D814C88E-8C4D-4781-AA88-6E9868C992B2}"/>
              </a:ext>
            </a:extLst>
          </p:cNvPr>
          <p:cNvSpPr>
            <a:spLocks noChangeArrowheads="1"/>
          </p:cNvSpPr>
          <p:nvPr/>
        </p:nvSpPr>
        <p:spPr bwMode="auto">
          <a:xfrm>
            <a:off x="2133600" y="3581400"/>
            <a:ext cx="5867400" cy="228600"/>
          </a:xfrm>
          <a:prstGeom prst="rect">
            <a:avLst/>
          </a:prstGeom>
          <a:gradFill rotWithShape="1">
            <a:gsLst>
              <a:gs pos="0">
                <a:srgbClr val="CC0000"/>
              </a:gs>
              <a:gs pos="50000">
                <a:schemeClr val="tx2"/>
              </a:gs>
              <a:gs pos="100000">
                <a:srgbClr val="CC0000"/>
              </a:gs>
            </a:gsLst>
            <a:lin ang="5400000" scaled="1"/>
          </a:gradFill>
          <a:ln w="9525">
            <a:solidFill>
              <a:schemeClr val="tx1"/>
            </a:solidFill>
            <a:miter lim="800000"/>
            <a:headEnd/>
            <a:tailEnd/>
          </a:ln>
          <a:effectLst/>
        </p:spPr>
        <p:txBody>
          <a:bodyPr wrap="none" anchor="ctr"/>
          <a:lstStyle/>
          <a:p>
            <a:pPr algn="ctr">
              <a:defRPr/>
            </a:pPr>
            <a:r>
              <a:rPr lang="en-US" sz="1800" b="0">
                <a:solidFill>
                  <a:schemeClr val="bg1"/>
                </a:solidFill>
                <a:latin typeface="Comic Sans MS" pitchFamily="66" charset="0"/>
                <a:cs typeface="Arial" charset="0"/>
              </a:rPr>
              <a:t>                         Data bus</a:t>
            </a:r>
          </a:p>
        </p:txBody>
      </p:sp>
      <p:sp>
        <p:nvSpPr>
          <p:cNvPr id="84997" name="Line 3">
            <a:extLst>
              <a:ext uri="{FF2B5EF4-FFF2-40B4-BE49-F238E27FC236}">
                <a16:creationId xmlns:a16="http://schemas.microsoft.com/office/drawing/2014/main" id="{C5780E3C-FBDC-45A3-AD20-0DAB85B382F5}"/>
              </a:ext>
            </a:extLst>
          </p:cNvPr>
          <p:cNvSpPr>
            <a:spLocks noChangeShapeType="1"/>
          </p:cNvSpPr>
          <p:nvPr/>
        </p:nvSpPr>
        <p:spPr bwMode="auto">
          <a:xfrm>
            <a:off x="2895600" y="2895600"/>
            <a:ext cx="0" cy="11430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8" name="Line 4">
            <a:extLst>
              <a:ext uri="{FF2B5EF4-FFF2-40B4-BE49-F238E27FC236}">
                <a16:creationId xmlns:a16="http://schemas.microsoft.com/office/drawing/2014/main" id="{0C056077-21E5-41B2-BA8C-C880F038A1EA}"/>
              </a:ext>
            </a:extLst>
          </p:cNvPr>
          <p:cNvSpPr>
            <a:spLocks noChangeShapeType="1"/>
          </p:cNvSpPr>
          <p:nvPr/>
        </p:nvSpPr>
        <p:spPr bwMode="auto">
          <a:xfrm>
            <a:off x="5029200" y="2895600"/>
            <a:ext cx="0" cy="11430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9" name="Rectangle 5">
            <a:extLst>
              <a:ext uri="{FF2B5EF4-FFF2-40B4-BE49-F238E27FC236}">
                <a16:creationId xmlns:a16="http://schemas.microsoft.com/office/drawing/2014/main" id="{FA7553D8-9830-4C42-9F20-94966625526A}"/>
              </a:ext>
            </a:extLst>
          </p:cNvPr>
          <p:cNvSpPr>
            <a:spLocks noGrp="1" noChangeArrowheads="1"/>
          </p:cNvSpPr>
          <p:nvPr>
            <p:ph type="title"/>
          </p:nvPr>
        </p:nvSpPr>
        <p:spPr>
          <a:xfrm>
            <a:off x="0" y="228600"/>
            <a:ext cx="4953000" cy="1066800"/>
          </a:xfrm>
        </p:spPr>
        <p:txBody>
          <a:bodyPr/>
          <a:lstStyle/>
          <a:p>
            <a:pPr eaLnBrk="1" hangingPunct="1"/>
            <a:r>
              <a:rPr lang="en-US" altLang="zh-CN" sz="3200">
                <a:solidFill>
                  <a:srgbClr val="008080"/>
                </a:solidFill>
                <a:ea typeface="宋体" panose="02010600030101010101" pitchFamily="2" charset="-122"/>
              </a:rPr>
              <a:t>Example :</a:t>
            </a:r>
            <a:br>
              <a:rPr lang="en-US" altLang="zh-CN" sz="3200">
                <a:solidFill>
                  <a:srgbClr val="008080"/>
                </a:solidFill>
                <a:ea typeface="宋体" panose="02010600030101010101" pitchFamily="2" charset="-122"/>
              </a:rPr>
            </a:br>
            <a:r>
              <a:rPr lang="en-US" altLang="zh-CN" sz="3200">
                <a:solidFill>
                  <a:srgbClr val="008080"/>
                </a:solidFill>
                <a:ea typeface="宋体" panose="02010600030101010101" pitchFamily="2" charset="-122"/>
              </a:rPr>
              <a:t>Full Address Decoding</a:t>
            </a:r>
          </a:p>
        </p:txBody>
      </p:sp>
      <p:sp>
        <p:nvSpPr>
          <p:cNvPr id="920582" name="Rectangle 6">
            <a:extLst>
              <a:ext uri="{FF2B5EF4-FFF2-40B4-BE49-F238E27FC236}">
                <a16:creationId xmlns:a16="http://schemas.microsoft.com/office/drawing/2014/main" id="{F6C04E8B-B865-4456-89E3-B5423DD1038C}"/>
              </a:ext>
            </a:extLst>
          </p:cNvPr>
          <p:cNvSpPr>
            <a:spLocks noGrp="1" noChangeArrowheads="1"/>
          </p:cNvSpPr>
          <p:nvPr>
            <p:ph type="body" idx="1"/>
          </p:nvPr>
        </p:nvSpPr>
        <p:spPr>
          <a:xfrm>
            <a:off x="5410200" y="228600"/>
            <a:ext cx="3352800" cy="1981200"/>
          </a:xfrm>
          <a:gradFill rotWithShape="1">
            <a:gsLst>
              <a:gs pos="0">
                <a:srgbClr val="FFFFFF"/>
              </a:gs>
              <a:gs pos="100000">
                <a:srgbClr val="FFFF99"/>
              </a:gs>
            </a:gsLst>
            <a:path path="shape">
              <a:fillToRect l="50000" t="50000" r="50000" b="50000"/>
            </a:path>
          </a:gradFill>
        </p:spPr>
        <p:txBody>
          <a:bodyPr>
            <a:normAutofit lnSpcReduction="10000"/>
          </a:bodyPr>
          <a:lstStyle/>
          <a:p>
            <a:pPr eaLnBrk="1" hangingPunct="1">
              <a:buFont typeface="Wingdings" panose="05000000000000000000" pitchFamily="2" charset="2"/>
              <a:buNone/>
            </a:pPr>
            <a:r>
              <a:rPr lang="en-US" altLang="zh-CN" sz="1900">
                <a:ea typeface="宋体" panose="02010600030101010101" pitchFamily="2" charset="-122"/>
              </a:rPr>
              <a:t>SRAM1: $2000 - $3FFF</a:t>
            </a:r>
          </a:p>
          <a:p>
            <a:pPr eaLnBrk="1" hangingPunct="1">
              <a:buFont typeface="Wingdings" panose="05000000000000000000" pitchFamily="2" charset="2"/>
              <a:buNone/>
            </a:pPr>
            <a:r>
              <a:rPr lang="en-US" altLang="zh-CN" sz="1900">
                <a:ea typeface="宋体" panose="02010600030101010101" pitchFamily="2" charset="-122"/>
              </a:rPr>
              <a:t>ROM1: $4000 - $5FFF</a:t>
            </a:r>
          </a:p>
          <a:p>
            <a:pPr eaLnBrk="1" hangingPunct="1">
              <a:buFont typeface="Wingdings" panose="05000000000000000000" pitchFamily="2" charset="2"/>
              <a:buNone/>
            </a:pPr>
            <a:r>
              <a:rPr lang="en-US" altLang="zh-CN" sz="1900">
                <a:ea typeface="宋体" panose="02010600030101010101" pitchFamily="2" charset="-122"/>
              </a:rPr>
              <a:t>EEPROM: $6000 - $7FFF</a:t>
            </a:r>
          </a:p>
          <a:p>
            <a:pPr eaLnBrk="1" hangingPunct="1">
              <a:buFont typeface="Wingdings" panose="05000000000000000000" pitchFamily="2" charset="2"/>
              <a:buNone/>
            </a:pPr>
            <a:r>
              <a:rPr lang="en-US" altLang="zh-CN" sz="1900">
                <a:ea typeface="宋体" panose="02010600030101010101" pitchFamily="2" charset="-122"/>
              </a:rPr>
              <a:t>SRAM2: $A000 - $BFFF</a:t>
            </a:r>
          </a:p>
          <a:p>
            <a:pPr eaLnBrk="1" hangingPunct="1">
              <a:buFont typeface="Wingdings" panose="05000000000000000000" pitchFamily="2" charset="2"/>
              <a:buNone/>
            </a:pPr>
            <a:r>
              <a:rPr lang="en-US" altLang="zh-CN" sz="1900">
                <a:ea typeface="宋体" panose="02010600030101010101" pitchFamily="2" charset="-122"/>
              </a:rPr>
              <a:t>ROM2: $C000 - $DFFF</a:t>
            </a:r>
          </a:p>
        </p:txBody>
      </p:sp>
      <p:sp>
        <p:nvSpPr>
          <p:cNvPr id="85001" name="Rectangle 7">
            <a:extLst>
              <a:ext uri="{FF2B5EF4-FFF2-40B4-BE49-F238E27FC236}">
                <a16:creationId xmlns:a16="http://schemas.microsoft.com/office/drawing/2014/main" id="{AEC07D59-DF71-4472-A416-8D6CAAFE5192}"/>
              </a:ext>
            </a:extLst>
          </p:cNvPr>
          <p:cNvSpPr>
            <a:spLocks noChangeArrowheads="1"/>
          </p:cNvSpPr>
          <p:nvPr/>
        </p:nvSpPr>
        <p:spPr bwMode="auto">
          <a:xfrm>
            <a:off x="685800" y="2971800"/>
            <a:ext cx="1447800" cy="1295400"/>
          </a:xfrm>
          <a:prstGeom prst="rect">
            <a:avLst/>
          </a:prstGeom>
          <a:gradFill rotWithShape="1">
            <a:gsLst>
              <a:gs pos="0">
                <a:srgbClr val="336600"/>
              </a:gs>
              <a:gs pos="100000">
                <a:schemeClr val="accent2"/>
              </a:gs>
            </a:gsLst>
            <a:path path="shape">
              <a:fillToRect l="50000" t="50000" r="50000" b="50000"/>
            </a:path>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bg1"/>
                </a:solidFill>
                <a:latin typeface="Comic Sans MS" panose="030F0702030302020204" pitchFamily="66" charset="0"/>
                <a:ea typeface="宋体" panose="02010600030101010101" pitchFamily="2" charset="-122"/>
              </a:rPr>
              <a:t>HC12</a:t>
            </a:r>
          </a:p>
        </p:txBody>
      </p:sp>
      <p:sp>
        <p:nvSpPr>
          <p:cNvPr id="85002" name="Rectangle 8">
            <a:extLst>
              <a:ext uri="{FF2B5EF4-FFF2-40B4-BE49-F238E27FC236}">
                <a16:creationId xmlns:a16="http://schemas.microsoft.com/office/drawing/2014/main" id="{A9795290-3240-4A45-9912-86754CA0DAE4}"/>
              </a:ext>
            </a:extLst>
          </p:cNvPr>
          <p:cNvSpPr>
            <a:spLocks noChangeArrowheads="1"/>
          </p:cNvSpPr>
          <p:nvPr/>
        </p:nvSpPr>
        <p:spPr bwMode="auto">
          <a:xfrm>
            <a:off x="2133600" y="3200400"/>
            <a:ext cx="5867400" cy="228600"/>
          </a:xfrm>
          <a:prstGeom prst="rect">
            <a:avLst/>
          </a:prstGeom>
          <a:gradFill rotWithShape="1">
            <a:gsLst>
              <a:gs pos="0">
                <a:srgbClr val="000066"/>
              </a:gs>
              <a:gs pos="50000">
                <a:srgbClr val="3366CC"/>
              </a:gs>
              <a:gs pos="100000">
                <a:srgbClr val="000066"/>
              </a:gs>
            </a:gsLst>
            <a:lin ang="5400000" scaled="1"/>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bg1"/>
                </a:solidFill>
                <a:latin typeface="Comic Sans MS" panose="030F0702030302020204" pitchFamily="66" charset="0"/>
                <a:ea typeface="宋体" panose="02010600030101010101" pitchFamily="2" charset="-122"/>
              </a:rPr>
              <a:t>Address bus</a:t>
            </a:r>
          </a:p>
        </p:txBody>
      </p:sp>
      <p:sp>
        <p:nvSpPr>
          <p:cNvPr id="920585" name="Rectangle 9">
            <a:extLst>
              <a:ext uri="{FF2B5EF4-FFF2-40B4-BE49-F238E27FC236}">
                <a16:creationId xmlns:a16="http://schemas.microsoft.com/office/drawing/2014/main" id="{EE5B86CB-CA4D-48EE-A98E-0FC355995B25}"/>
              </a:ext>
            </a:extLst>
          </p:cNvPr>
          <p:cNvSpPr>
            <a:spLocks noChangeArrowheads="1"/>
          </p:cNvSpPr>
          <p:nvPr/>
        </p:nvSpPr>
        <p:spPr bwMode="auto">
          <a:xfrm>
            <a:off x="2514600" y="2286000"/>
            <a:ext cx="990600" cy="609600"/>
          </a:xfrm>
          <a:prstGeom prst="rect">
            <a:avLst/>
          </a:prstGeom>
          <a:solidFill>
            <a:schemeClr val="accent1"/>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SRAM1</a:t>
            </a:r>
          </a:p>
        </p:txBody>
      </p:sp>
      <p:sp>
        <p:nvSpPr>
          <p:cNvPr id="920586" name="Rectangle 10">
            <a:extLst>
              <a:ext uri="{FF2B5EF4-FFF2-40B4-BE49-F238E27FC236}">
                <a16:creationId xmlns:a16="http://schemas.microsoft.com/office/drawing/2014/main" id="{85301D2C-C6A3-4587-9312-034DF1A8E138}"/>
              </a:ext>
            </a:extLst>
          </p:cNvPr>
          <p:cNvSpPr>
            <a:spLocks noChangeArrowheads="1"/>
          </p:cNvSpPr>
          <p:nvPr/>
        </p:nvSpPr>
        <p:spPr bwMode="auto">
          <a:xfrm>
            <a:off x="2514600" y="4572000"/>
            <a:ext cx="990600" cy="609600"/>
          </a:xfrm>
          <a:prstGeom prst="rect">
            <a:avLst/>
          </a:prstGeom>
          <a:solidFill>
            <a:schemeClr val="accent1"/>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SRAM2</a:t>
            </a:r>
          </a:p>
        </p:txBody>
      </p:sp>
      <p:sp>
        <p:nvSpPr>
          <p:cNvPr id="920587" name="Rectangle 11">
            <a:extLst>
              <a:ext uri="{FF2B5EF4-FFF2-40B4-BE49-F238E27FC236}">
                <a16:creationId xmlns:a16="http://schemas.microsoft.com/office/drawing/2014/main" id="{E4ECA836-1102-44AD-BDFE-60237DE065A1}"/>
              </a:ext>
            </a:extLst>
          </p:cNvPr>
          <p:cNvSpPr>
            <a:spLocks noChangeArrowheads="1"/>
          </p:cNvSpPr>
          <p:nvPr/>
        </p:nvSpPr>
        <p:spPr bwMode="auto">
          <a:xfrm>
            <a:off x="4495800" y="2286000"/>
            <a:ext cx="990600" cy="609600"/>
          </a:xfrm>
          <a:prstGeom prst="rect">
            <a:avLst/>
          </a:prstGeom>
          <a:solidFill>
            <a:srgbClr val="CCFF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ROM1</a:t>
            </a:r>
          </a:p>
        </p:txBody>
      </p:sp>
      <p:sp>
        <p:nvSpPr>
          <p:cNvPr id="920588" name="Rectangle 12">
            <a:extLst>
              <a:ext uri="{FF2B5EF4-FFF2-40B4-BE49-F238E27FC236}">
                <a16:creationId xmlns:a16="http://schemas.microsoft.com/office/drawing/2014/main" id="{722E68D8-ADD0-4A71-9C81-66974098B914}"/>
              </a:ext>
            </a:extLst>
          </p:cNvPr>
          <p:cNvSpPr>
            <a:spLocks noChangeArrowheads="1"/>
          </p:cNvSpPr>
          <p:nvPr/>
        </p:nvSpPr>
        <p:spPr bwMode="auto">
          <a:xfrm>
            <a:off x="4495800" y="4572000"/>
            <a:ext cx="990600" cy="609600"/>
          </a:xfrm>
          <a:prstGeom prst="rect">
            <a:avLst/>
          </a:prstGeom>
          <a:solidFill>
            <a:srgbClr val="CCFF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ROM2</a:t>
            </a:r>
          </a:p>
        </p:txBody>
      </p:sp>
      <p:sp>
        <p:nvSpPr>
          <p:cNvPr id="920589" name="Rectangle 13">
            <a:extLst>
              <a:ext uri="{FF2B5EF4-FFF2-40B4-BE49-F238E27FC236}">
                <a16:creationId xmlns:a16="http://schemas.microsoft.com/office/drawing/2014/main" id="{97547FF3-7ADC-4618-8160-912060743AA7}"/>
              </a:ext>
            </a:extLst>
          </p:cNvPr>
          <p:cNvSpPr>
            <a:spLocks noChangeArrowheads="1"/>
          </p:cNvSpPr>
          <p:nvPr/>
        </p:nvSpPr>
        <p:spPr bwMode="auto">
          <a:xfrm>
            <a:off x="6477000" y="4572000"/>
            <a:ext cx="990600" cy="609600"/>
          </a:xfrm>
          <a:prstGeom prst="rect">
            <a:avLst/>
          </a:prstGeom>
          <a:solidFill>
            <a:srgbClr val="66FF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EEPROM</a:t>
            </a:r>
          </a:p>
        </p:txBody>
      </p:sp>
      <p:sp>
        <p:nvSpPr>
          <p:cNvPr id="85008" name="Line 14">
            <a:extLst>
              <a:ext uri="{FF2B5EF4-FFF2-40B4-BE49-F238E27FC236}">
                <a16:creationId xmlns:a16="http://schemas.microsoft.com/office/drawing/2014/main" id="{657C69C0-FCAA-42F2-8334-8A01A7CEB0A1}"/>
              </a:ext>
            </a:extLst>
          </p:cNvPr>
          <p:cNvSpPr>
            <a:spLocks noChangeShapeType="1"/>
          </p:cNvSpPr>
          <p:nvPr/>
        </p:nvSpPr>
        <p:spPr bwMode="auto">
          <a:xfrm>
            <a:off x="3124200" y="2895600"/>
            <a:ext cx="0" cy="3048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9" name="Line 15">
            <a:extLst>
              <a:ext uri="{FF2B5EF4-FFF2-40B4-BE49-F238E27FC236}">
                <a16:creationId xmlns:a16="http://schemas.microsoft.com/office/drawing/2014/main" id="{97F442D0-B0CD-40A4-80CB-DCE88225C7AD}"/>
              </a:ext>
            </a:extLst>
          </p:cNvPr>
          <p:cNvSpPr>
            <a:spLocks noChangeShapeType="1"/>
          </p:cNvSpPr>
          <p:nvPr/>
        </p:nvSpPr>
        <p:spPr bwMode="auto">
          <a:xfrm>
            <a:off x="5257800" y="2895600"/>
            <a:ext cx="0" cy="3048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0" name="Line 16">
            <a:extLst>
              <a:ext uri="{FF2B5EF4-FFF2-40B4-BE49-F238E27FC236}">
                <a16:creationId xmlns:a16="http://schemas.microsoft.com/office/drawing/2014/main" id="{EF424806-C1DC-4220-B2B2-BC8B32FEBCFE}"/>
              </a:ext>
            </a:extLst>
          </p:cNvPr>
          <p:cNvSpPr>
            <a:spLocks noChangeShapeType="1"/>
          </p:cNvSpPr>
          <p:nvPr/>
        </p:nvSpPr>
        <p:spPr bwMode="auto">
          <a:xfrm>
            <a:off x="3352800" y="3429000"/>
            <a:ext cx="0" cy="11430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Line 17">
            <a:extLst>
              <a:ext uri="{FF2B5EF4-FFF2-40B4-BE49-F238E27FC236}">
                <a16:creationId xmlns:a16="http://schemas.microsoft.com/office/drawing/2014/main" id="{2F0052C7-8F84-45DF-BE2C-81AE98AC919C}"/>
              </a:ext>
            </a:extLst>
          </p:cNvPr>
          <p:cNvSpPr>
            <a:spLocks noChangeShapeType="1"/>
          </p:cNvSpPr>
          <p:nvPr/>
        </p:nvSpPr>
        <p:spPr bwMode="auto">
          <a:xfrm>
            <a:off x="7010400" y="3429000"/>
            <a:ext cx="0" cy="11430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2" name="Line 18">
            <a:extLst>
              <a:ext uri="{FF2B5EF4-FFF2-40B4-BE49-F238E27FC236}">
                <a16:creationId xmlns:a16="http://schemas.microsoft.com/office/drawing/2014/main" id="{C395A5FA-C0FA-47DD-A862-35C47FD44BC3}"/>
              </a:ext>
            </a:extLst>
          </p:cNvPr>
          <p:cNvSpPr>
            <a:spLocks noChangeShapeType="1"/>
          </p:cNvSpPr>
          <p:nvPr/>
        </p:nvSpPr>
        <p:spPr bwMode="auto">
          <a:xfrm>
            <a:off x="5334000" y="3429000"/>
            <a:ext cx="0" cy="11430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0595" name="Rectangle 19">
            <a:extLst>
              <a:ext uri="{FF2B5EF4-FFF2-40B4-BE49-F238E27FC236}">
                <a16:creationId xmlns:a16="http://schemas.microsoft.com/office/drawing/2014/main" id="{578183F4-2B5C-4A71-980D-77FE54DAA803}"/>
              </a:ext>
            </a:extLst>
          </p:cNvPr>
          <p:cNvSpPr>
            <a:spLocks noChangeArrowheads="1"/>
          </p:cNvSpPr>
          <p:nvPr/>
        </p:nvSpPr>
        <p:spPr bwMode="auto">
          <a:xfrm>
            <a:off x="2133600" y="3962400"/>
            <a:ext cx="5867400" cy="228600"/>
          </a:xfrm>
          <a:prstGeom prst="rect">
            <a:avLst/>
          </a:prstGeom>
          <a:gradFill rotWithShape="1">
            <a:gsLst>
              <a:gs pos="0">
                <a:schemeClr val="accent2"/>
              </a:gs>
              <a:gs pos="50000">
                <a:schemeClr val="hlink"/>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sz="1800" b="0">
                <a:solidFill>
                  <a:schemeClr val="bg1"/>
                </a:solidFill>
                <a:latin typeface="Comic Sans MS" pitchFamily="66" charset="0"/>
                <a:cs typeface="Arial" charset="0"/>
              </a:rPr>
              <a:t>Control bus</a:t>
            </a:r>
          </a:p>
        </p:txBody>
      </p:sp>
      <p:sp>
        <p:nvSpPr>
          <p:cNvPr id="85014" name="Line 20">
            <a:extLst>
              <a:ext uri="{FF2B5EF4-FFF2-40B4-BE49-F238E27FC236}">
                <a16:creationId xmlns:a16="http://schemas.microsoft.com/office/drawing/2014/main" id="{15C8A0A5-8C9F-4273-AA87-EF373E64CC40}"/>
              </a:ext>
            </a:extLst>
          </p:cNvPr>
          <p:cNvSpPr>
            <a:spLocks noChangeShapeType="1"/>
          </p:cNvSpPr>
          <p:nvPr/>
        </p:nvSpPr>
        <p:spPr bwMode="auto">
          <a:xfrm>
            <a:off x="2667000" y="4114800"/>
            <a:ext cx="0" cy="4572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Line 21">
            <a:extLst>
              <a:ext uri="{FF2B5EF4-FFF2-40B4-BE49-F238E27FC236}">
                <a16:creationId xmlns:a16="http://schemas.microsoft.com/office/drawing/2014/main" id="{69C2D22A-18D2-4492-860B-6D63B69AF242}"/>
              </a:ext>
            </a:extLst>
          </p:cNvPr>
          <p:cNvSpPr>
            <a:spLocks noChangeShapeType="1"/>
          </p:cNvSpPr>
          <p:nvPr/>
        </p:nvSpPr>
        <p:spPr bwMode="auto">
          <a:xfrm>
            <a:off x="6553200" y="4114800"/>
            <a:ext cx="0" cy="4572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6" name="Line 22">
            <a:extLst>
              <a:ext uri="{FF2B5EF4-FFF2-40B4-BE49-F238E27FC236}">
                <a16:creationId xmlns:a16="http://schemas.microsoft.com/office/drawing/2014/main" id="{15669CB5-A759-4756-B58D-76E8A8862459}"/>
              </a:ext>
            </a:extLst>
          </p:cNvPr>
          <p:cNvSpPr>
            <a:spLocks noChangeShapeType="1"/>
          </p:cNvSpPr>
          <p:nvPr/>
        </p:nvSpPr>
        <p:spPr bwMode="auto">
          <a:xfrm>
            <a:off x="4648200" y="4191000"/>
            <a:ext cx="0" cy="3810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0599" name="Line 23">
            <a:extLst>
              <a:ext uri="{FF2B5EF4-FFF2-40B4-BE49-F238E27FC236}">
                <a16:creationId xmlns:a16="http://schemas.microsoft.com/office/drawing/2014/main" id="{BF030D22-D07E-4B3B-AED0-50BD715D70F9}"/>
              </a:ext>
            </a:extLst>
          </p:cNvPr>
          <p:cNvSpPr>
            <a:spLocks noChangeShapeType="1"/>
          </p:cNvSpPr>
          <p:nvPr/>
        </p:nvSpPr>
        <p:spPr bwMode="auto">
          <a:xfrm flipV="1">
            <a:off x="1600200" y="4038600"/>
            <a:ext cx="533400" cy="1371600"/>
          </a:xfrm>
          <a:prstGeom prst="line">
            <a:avLst/>
          </a:prstGeom>
          <a:noFill/>
          <a:ln w="28575">
            <a:solidFill>
              <a:srgbClr val="CC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20600" name="Text Box 24">
            <a:extLst>
              <a:ext uri="{FF2B5EF4-FFF2-40B4-BE49-F238E27FC236}">
                <a16:creationId xmlns:a16="http://schemas.microsoft.com/office/drawing/2014/main" id="{FD59DBAF-257D-4CA8-93A5-261ED6FB55B5}"/>
              </a:ext>
            </a:extLst>
          </p:cNvPr>
          <p:cNvSpPr txBox="1">
            <a:spLocks noChangeArrowheads="1"/>
          </p:cNvSpPr>
          <p:nvPr/>
        </p:nvSpPr>
        <p:spPr bwMode="auto">
          <a:xfrm>
            <a:off x="457200" y="5334000"/>
            <a:ext cx="2849563" cy="366713"/>
          </a:xfrm>
          <a:prstGeom prst="rect">
            <a:avLst/>
          </a:prstGeom>
          <a:gradFill rotWithShape="1">
            <a:gsLst>
              <a:gs pos="0">
                <a:srgbClr val="FFFF00"/>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b="0">
                <a:solidFill>
                  <a:schemeClr val="tx1"/>
                </a:solidFill>
                <a:latin typeface="Comic Sans MS" panose="030F0702030302020204" pitchFamily="66" charset="0"/>
                <a:ea typeface="宋体" panose="02010600030101010101" pitchFamily="2" charset="-122"/>
              </a:rPr>
              <a:t>Address decoding circuit</a:t>
            </a:r>
          </a:p>
        </p:txBody>
      </p:sp>
      <p:sp>
        <p:nvSpPr>
          <p:cNvPr id="85019" name="Rectangle 25">
            <a:extLst>
              <a:ext uri="{FF2B5EF4-FFF2-40B4-BE49-F238E27FC236}">
                <a16:creationId xmlns:a16="http://schemas.microsoft.com/office/drawing/2014/main" id="{5DE329E9-F232-40D2-A51E-33B3A54B2181}"/>
              </a:ext>
            </a:extLst>
          </p:cNvPr>
          <p:cNvSpPr>
            <a:spLocks noChangeArrowheads="1"/>
          </p:cNvSpPr>
          <p:nvPr/>
        </p:nvSpPr>
        <p:spPr bwMode="auto">
          <a:xfrm>
            <a:off x="2133600" y="3276600"/>
            <a:ext cx="76200" cy="838200"/>
          </a:xfrm>
          <a:prstGeom prst="rect">
            <a:avLst/>
          </a:prstGeom>
          <a:solidFill>
            <a:srgbClr val="FFFF00"/>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20602" name="Text Box 26">
            <a:extLst>
              <a:ext uri="{FF2B5EF4-FFF2-40B4-BE49-F238E27FC236}">
                <a16:creationId xmlns:a16="http://schemas.microsoft.com/office/drawing/2014/main" id="{FB48480F-36D9-4CC8-A9BA-2D34D3640329}"/>
              </a:ext>
            </a:extLst>
          </p:cNvPr>
          <p:cNvSpPr txBox="1">
            <a:spLocks noChangeArrowheads="1"/>
          </p:cNvSpPr>
          <p:nvPr/>
        </p:nvSpPr>
        <p:spPr bwMode="auto">
          <a:xfrm>
            <a:off x="3581400" y="5318125"/>
            <a:ext cx="533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rgbClr val="FF3300"/>
                </a:solidFill>
                <a:ea typeface="宋体" panose="02010600030101010101" pitchFamily="2" charset="-122"/>
              </a:rPr>
              <a:t>As the name implies you will </a:t>
            </a:r>
            <a:r>
              <a:rPr lang="en-US" altLang="zh-CN" sz="2000" i="1" u="sng">
                <a:solidFill>
                  <a:srgbClr val="FF3300"/>
                </a:solidFill>
                <a:ea typeface="宋体" panose="02010600030101010101" pitchFamily="2" charset="-122"/>
              </a:rPr>
              <a:t>use all the address lines</a:t>
            </a:r>
            <a:r>
              <a:rPr lang="en-US" altLang="zh-CN" sz="2000">
                <a:solidFill>
                  <a:srgbClr val="FF3300"/>
                </a:solidFill>
                <a:ea typeface="宋体" panose="02010600030101010101" pitchFamily="2" charset="-122"/>
              </a:rPr>
              <a:t> to construct the decoding circuitry.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5">
            <a:extLst>
              <a:ext uri="{FF2B5EF4-FFF2-40B4-BE49-F238E27FC236}">
                <a16:creationId xmlns:a16="http://schemas.microsoft.com/office/drawing/2014/main" id="{B0B6AD96-4282-4EDB-BFE2-EB90762A71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71C5647-50A3-465D-A3C4-69CFC1B2DCC8}" type="slidenum">
              <a:rPr lang="en-US" altLang="en-US" sz="1000" b="0">
                <a:solidFill>
                  <a:schemeClr val="tx1"/>
                </a:solidFill>
              </a:rPr>
              <a:pPr eaLnBrk="1" hangingPunct="1"/>
              <a:t>76</a:t>
            </a:fld>
            <a:endParaRPr lang="en-US" altLang="en-US" sz="1000" b="0">
              <a:solidFill>
                <a:schemeClr val="tx1"/>
              </a:solidFill>
            </a:endParaRPr>
          </a:p>
        </p:txBody>
      </p:sp>
      <p:sp>
        <p:nvSpPr>
          <p:cNvPr id="86020" name="Rectangle 2">
            <a:extLst>
              <a:ext uri="{FF2B5EF4-FFF2-40B4-BE49-F238E27FC236}">
                <a16:creationId xmlns:a16="http://schemas.microsoft.com/office/drawing/2014/main" id="{195BD78D-FBA2-4068-9601-1243496EEF6D}"/>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Designing Address Decoders</a:t>
            </a:r>
          </a:p>
        </p:txBody>
      </p:sp>
      <p:sp>
        <p:nvSpPr>
          <p:cNvPr id="937987" name="Rectangle 3">
            <a:extLst>
              <a:ext uri="{FF2B5EF4-FFF2-40B4-BE49-F238E27FC236}">
                <a16:creationId xmlns:a16="http://schemas.microsoft.com/office/drawing/2014/main" id="{2F66F84F-23F3-4126-B31B-1925DCCB3B54}"/>
              </a:ext>
            </a:extLst>
          </p:cNvPr>
          <p:cNvSpPr>
            <a:spLocks noGrp="1" noChangeArrowheads="1"/>
          </p:cNvSpPr>
          <p:nvPr>
            <p:ph type="body" idx="1"/>
          </p:nvPr>
        </p:nvSpPr>
        <p:spPr>
          <a:xfrm>
            <a:off x="457200" y="1295400"/>
            <a:ext cx="8458200" cy="4953000"/>
          </a:xfrm>
          <a:noFill/>
        </p:spPr>
        <p:txBody>
          <a:bodyPr lIns="92075" tIns="46038" rIns="92075" bIns="46038">
            <a:normAutofit lnSpcReduction="10000"/>
          </a:bodyPr>
          <a:lstStyle/>
          <a:p>
            <a:pPr marL="762000" indent="-762000" eaLnBrk="1" hangingPunct="1">
              <a:lnSpc>
                <a:spcPct val="80000"/>
              </a:lnSpc>
              <a:buSzTx/>
              <a:buFont typeface="Wingdings" panose="05000000000000000000" pitchFamily="2" charset="2"/>
              <a:buChar char="Ø"/>
            </a:pPr>
            <a:r>
              <a:rPr lang="en-US" altLang="zh-CN" sz="2000">
                <a:solidFill>
                  <a:srgbClr val="3333CC"/>
                </a:solidFill>
                <a:ea typeface="宋体" panose="02010600030101010101" pitchFamily="2" charset="-122"/>
              </a:rPr>
              <a:t>A designer can implement the address decoding  techniques in </a:t>
            </a:r>
            <a:r>
              <a:rPr lang="en-US" altLang="zh-CN" sz="2000" b="1" i="1" u="sng">
                <a:solidFill>
                  <a:srgbClr val="3333CC"/>
                </a:solidFill>
                <a:ea typeface="宋体" panose="02010600030101010101" pitchFamily="2" charset="-122"/>
              </a:rPr>
              <a:t>several ways</a:t>
            </a:r>
            <a:r>
              <a:rPr lang="en-US" altLang="zh-CN" sz="2000">
                <a:solidFill>
                  <a:srgbClr val="3333CC"/>
                </a:solidFill>
                <a:ea typeface="宋体" panose="02010600030101010101" pitchFamily="2" charset="-122"/>
              </a:rPr>
              <a:t>:</a:t>
            </a:r>
          </a:p>
          <a:p>
            <a:pPr marL="1117600" lvl="1" indent="-660400" eaLnBrk="1" hangingPunct="1">
              <a:lnSpc>
                <a:spcPct val="80000"/>
              </a:lnSpc>
              <a:buSzTx/>
              <a:buFont typeface="Wingdings" panose="05000000000000000000" pitchFamily="2" charset="2"/>
              <a:buChar char="q"/>
            </a:pPr>
            <a:r>
              <a:rPr lang="en-US" altLang="zh-CN" sz="2000">
                <a:solidFill>
                  <a:srgbClr val="3333CC"/>
                </a:solidFill>
                <a:ea typeface="宋体" panose="02010600030101010101" pitchFamily="2" charset="-122"/>
              </a:rPr>
              <a:t> </a:t>
            </a:r>
            <a:r>
              <a:rPr lang="en-US" altLang="zh-CN" sz="2000">
                <a:solidFill>
                  <a:srgbClr val="A50021"/>
                </a:solidFill>
                <a:ea typeface="宋体" panose="02010600030101010101" pitchFamily="2" charset="-122"/>
              </a:rPr>
              <a:t>Random Logic</a:t>
            </a:r>
          </a:p>
          <a:p>
            <a:pPr marL="1117600" lvl="1" indent="-660400" eaLnBrk="1" hangingPunct="1">
              <a:lnSpc>
                <a:spcPct val="80000"/>
              </a:lnSpc>
              <a:buSzTx/>
              <a:buFont typeface="Wingdings" panose="05000000000000000000" pitchFamily="2" charset="2"/>
              <a:buChar char="q"/>
            </a:pPr>
            <a:r>
              <a:rPr lang="en-US" altLang="zh-CN" sz="2000">
                <a:solidFill>
                  <a:srgbClr val="3333CC"/>
                </a:solidFill>
                <a:ea typeface="宋体" panose="02010600030101010101" pitchFamily="2" charset="-122"/>
              </a:rPr>
              <a:t> </a:t>
            </a:r>
            <a:r>
              <a:rPr lang="en-US" altLang="zh-CN" sz="2000">
                <a:ea typeface="宋体" panose="02010600030101010101" pitchFamily="2" charset="-122"/>
              </a:rPr>
              <a:t>M-line to n-line decoders</a:t>
            </a:r>
          </a:p>
          <a:p>
            <a:pPr marL="1117600" lvl="1" indent="-660400" eaLnBrk="1" hangingPunct="1">
              <a:lnSpc>
                <a:spcPct val="80000"/>
              </a:lnSpc>
              <a:buSzTx/>
              <a:buFont typeface="Wingdings" panose="05000000000000000000" pitchFamily="2" charset="2"/>
              <a:buChar char="q"/>
            </a:pPr>
            <a:r>
              <a:rPr lang="en-US" altLang="zh-CN" sz="2000">
                <a:solidFill>
                  <a:srgbClr val="3333CC"/>
                </a:solidFill>
                <a:ea typeface="宋体" panose="02010600030101010101" pitchFamily="2" charset="-122"/>
              </a:rPr>
              <a:t> PROMS &amp; Programmable logic</a:t>
            </a:r>
          </a:p>
          <a:p>
            <a:pPr marL="762000" indent="-762000" eaLnBrk="1" hangingPunct="1">
              <a:lnSpc>
                <a:spcPct val="80000"/>
              </a:lnSpc>
              <a:buSzTx/>
              <a:buFont typeface="Wingdings" panose="05000000000000000000" pitchFamily="2" charset="2"/>
              <a:buAutoNum type="romanUcPeriod"/>
            </a:pPr>
            <a:r>
              <a:rPr lang="en-US" altLang="zh-CN" sz="2000">
                <a:solidFill>
                  <a:srgbClr val="A50021"/>
                </a:solidFill>
                <a:ea typeface="宋体" panose="02010600030101010101" pitchFamily="2" charset="-122"/>
              </a:rPr>
              <a:t>Random Logic: </a:t>
            </a:r>
          </a:p>
          <a:p>
            <a:pPr marL="1117600" lvl="1" indent="-660400" eaLnBrk="1" hangingPunct="1">
              <a:lnSpc>
                <a:spcPct val="80000"/>
              </a:lnSpc>
              <a:buSzTx/>
              <a:buFont typeface="Wingdings" panose="05000000000000000000" pitchFamily="2" charset="2"/>
              <a:buChar char="ü"/>
            </a:pPr>
            <a:r>
              <a:rPr lang="en-US" altLang="zh-CN" sz="2000">
                <a:solidFill>
                  <a:srgbClr val="A50021"/>
                </a:solidFill>
                <a:ea typeface="宋体" panose="02010600030101010101" pitchFamily="2" charset="-122"/>
              </a:rPr>
              <a:t> Advantages: Speed i.e. it can use the fastest logic available</a:t>
            </a:r>
          </a:p>
          <a:p>
            <a:pPr marL="1117600" lvl="1" indent="-660400" eaLnBrk="1" hangingPunct="1">
              <a:lnSpc>
                <a:spcPct val="80000"/>
              </a:lnSpc>
              <a:buSzTx/>
              <a:buFont typeface="Wingdings" panose="05000000000000000000" pitchFamily="2" charset="2"/>
              <a:buChar char="û"/>
            </a:pPr>
            <a:r>
              <a:rPr lang="en-US" altLang="zh-CN" sz="2000">
                <a:solidFill>
                  <a:srgbClr val="A50021"/>
                </a:solidFill>
                <a:ea typeface="宋体" panose="02010600030101010101" pitchFamily="2" charset="-122"/>
              </a:rPr>
              <a:t> Disadvantages: Requires high chip count and lacks flexibility.</a:t>
            </a:r>
          </a:p>
          <a:p>
            <a:pPr marL="762000" indent="-762000" eaLnBrk="1" hangingPunct="1">
              <a:lnSpc>
                <a:spcPct val="80000"/>
              </a:lnSpc>
              <a:buSzTx/>
              <a:buFont typeface="Wingdings" panose="05000000000000000000" pitchFamily="2" charset="2"/>
              <a:buAutoNum type="romanUcPeriod"/>
            </a:pPr>
            <a:r>
              <a:rPr lang="en-US" altLang="zh-CN" sz="2000">
                <a:solidFill>
                  <a:srgbClr val="3333CC"/>
                </a:solidFill>
                <a:ea typeface="宋体" panose="02010600030101010101" pitchFamily="2" charset="-122"/>
              </a:rPr>
              <a:t> </a:t>
            </a:r>
            <a:r>
              <a:rPr lang="en-US" altLang="zh-CN" sz="2000">
                <a:ea typeface="宋体" panose="02010600030101010101" pitchFamily="2" charset="-122"/>
              </a:rPr>
              <a:t>Decoders: Most widely used</a:t>
            </a:r>
          </a:p>
          <a:p>
            <a:pPr marL="1117600" lvl="1" indent="-660400" eaLnBrk="1" hangingPunct="1">
              <a:lnSpc>
                <a:spcPct val="80000"/>
              </a:lnSpc>
              <a:buSzTx/>
              <a:buFont typeface="Wingdings" panose="05000000000000000000" pitchFamily="2" charset="2"/>
              <a:buNone/>
            </a:pPr>
            <a:r>
              <a:rPr lang="en-US" altLang="zh-CN" sz="2000">
                <a:ea typeface="宋体" panose="02010600030101010101" pitchFamily="2" charset="-122"/>
              </a:rPr>
              <a:t>      Examples: </a:t>
            </a:r>
          </a:p>
          <a:p>
            <a:pPr marL="1498600" lvl="2" indent="-584200" eaLnBrk="1" hangingPunct="1">
              <a:lnSpc>
                <a:spcPct val="80000"/>
              </a:lnSpc>
              <a:buSzTx/>
              <a:buFont typeface="Wingdings" panose="05000000000000000000" pitchFamily="2" charset="2"/>
              <a:buAutoNum type="arabicPeriod"/>
            </a:pPr>
            <a:r>
              <a:rPr lang="en-US" altLang="zh-CN" sz="2200">
                <a:ea typeface="宋体" panose="02010600030101010101" pitchFamily="2" charset="-122"/>
              </a:rPr>
              <a:t> 74LS138 (3-to-8 line decoder)</a:t>
            </a:r>
          </a:p>
          <a:p>
            <a:pPr marL="1498600" lvl="2" indent="-584200" eaLnBrk="1" hangingPunct="1">
              <a:lnSpc>
                <a:spcPct val="80000"/>
              </a:lnSpc>
              <a:buSzTx/>
              <a:buFont typeface="Wingdings" panose="05000000000000000000" pitchFamily="2" charset="2"/>
              <a:buAutoNum type="arabicPeriod"/>
            </a:pPr>
            <a:r>
              <a:rPr lang="en-US" altLang="zh-CN" sz="2200">
                <a:ea typeface="宋体" panose="02010600030101010101" pitchFamily="2" charset="-122"/>
              </a:rPr>
              <a:t> 74LS139 (dual 2-line to-4-line decoder)</a:t>
            </a:r>
          </a:p>
          <a:p>
            <a:pPr marL="1498600" lvl="2" indent="-584200" eaLnBrk="1" hangingPunct="1">
              <a:lnSpc>
                <a:spcPct val="80000"/>
              </a:lnSpc>
              <a:buSzTx/>
              <a:buFont typeface="Wingdings" panose="05000000000000000000" pitchFamily="2" charset="2"/>
              <a:buAutoNum type="arabicPeriod"/>
            </a:pPr>
            <a:r>
              <a:rPr lang="en-US" altLang="zh-CN" sz="2200">
                <a:ea typeface="宋体" panose="02010600030101010101" pitchFamily="2" charset="-122"/>
              </a:rPr>
              <a:t> 74LS154 (4-to-16 line decoder)</a:t>
            </a:r>
          </a:p>
          <a:p>
            <a:pPr marL="1117600" lvl="1" indent="-660400" eaLnBrk="1" hangingPunct="1">
              <a:lnSpc>
                <a:spcPct val="80000"/>
              </a:lnSpc>
              <a:buSzTx/>
              <a:buFont typeface="Wingdings" panose="05000000000000000000" pitchFamily="2" charset="2"/>
              <a:buChar char="ü"/>
            </a:pPr>
            <a:r>
              <a:rPr lang="en-US" altLang="zh-CN" sz="2300">
                <a:ea typeface="宋体" panose="02010600030101010101" pitchFamily="2" charset="-122"/>
              </a:rPr>
              <a:t>Advantage: modular, and flexible</a:t>
            </a:r>
          </a:p>
          <a:p>
            <a:pPr marL="1117600" lvl="1" indent="-660400" eaLnBrk="1" hangingPunct="1">
              <a:lnSpc>
                <a:spcPct val="80000"/>
              </a:lnSpc>
              <a:buSzTx/>
              <a:buFont typeface="Wingdings" panose="05000000000000000000" pitchFamily="2" charset="2"/>
              <a:buChar char="û"/>
            </a:pPr>
            <a:r>
              <a:rPr lang="en-US" altLang="zh-CN" sz="2300">
                <a:ea typeface="宋体" panose="02010600030101010101" pitchFamily="2" charset="-122"/>
              </a:rPr>
              <a:t>Disadvantage: Slower, waste of some logic</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5">
            <a:extLst>
              <a:ext uri="{FF2B5EF4-FFF2-40B4-BE49-F238E27FC236}">
                <a16:creationId xmlns:a16="http://schemas.microsoft.com/office/drawing/2014/main" id="{87CE080E-C9AC-42C4-A9FD-5776E56703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635862B4-6C7D-4778-8247-C973225CF5EA}" type="slidenum">
              <a:rPr lang="en-US" altLang="en-US" sz="1000" b="0">
                <a:solidFill>
                  <a:schemeClr val="tx1"/>
                </a:solidFill>
              </a:rPr>
              <a:pPr eaLnBrk="1" hangingPunct="1"/>
              <a:t>77</a:t>
            </a:fld>
            <a:endParaRPr lang="en-US" altLang="en-US" sz="1000" b="0">
              <a:solidFill>
                <a:schemeClr val="tx1"/>
              </a:solidFill>
            </a:endParaRPr>
          </a:p>
        </p:txBody>
      </p:sp>
      <p:sp>
        <p:nvSpPr>
          <p:cNvPr id="87044" name="Rectangle 2">
            <a:extLst>
              <a:ext uri="{FF2B5EF4-FFF2-40B4-BE49-F238E27FC236}">
                <a16:creationId xmlns:a16="http://schemas.microsoft.com/office/drawing/2014/main" id="{D8F1A530-FCC3-4C87-BBFB-70B23BEC916B}"/>
              </a:ext>
            </a:extLst>
          </p:cNvPr>
          <p:cNvSpPr>
            <a:spLocks noGrp="1" noChangeArrowheads="1"/>
          </p:cNvSpPr>
          <p:nvPr>
            <p:ph type="title"/>
          </p:nvPr>
        </p:nvSpPr>
        <p:spPr>
          <a:noFill/>
        </p:spPr>
        <p:txBody>
          <a:bodyPr lIns="92075" tIns="46038" rIns="92075" bIns="46038">
            <a:normAutofit fontScale="90000"/>
          </a:bodyPr>
          <a:lstStyle/>
          <a:p>
            <a:pPr eaLnBrk="1" hangingPunct="1">
              <a:lnSpc>
                <a:spcPct val="90000"/>
              </a:lnSpc>
            </a:pPr>
            <a:r>
              <a:rPr lang="en-US" altLang="zh-CN">
                <a:solidFill>
                  <a:srgbClr val="008080"/>
                </a:solidFill>
                <a:ea typeface="宋体" panose="02010600030101010101" pitchFamily="2" charset="-122"/>
              </a:rPr>
              <a:t>Full Address Decoding: Example</a:t>
            </a:r>
          </a:p>
        </p:txBody>
      </p:sp>
      <p:sp>
        <p:nvSpPr>
          <p:cNvPr id="940035" name="Rectangle 3">
            <a:extLst>
              <a:ext uri="{FF2B5EF4-FFF2-40B4-BE49-F238E27FC236}">
                <a16:creationId xmlns:a16="http://schemas.microsoft.com/office/drawing/2014/main" id="{EDBAE37A-B2BE-4691-B4DD-AA8ED6A6A85E}"/>
              </a:ext>
            </a:extLst>
          </p:cNvPr>
          <p:cNvSpPr>
            <a:spLocks noGrp="1" noChangeArrowheads="1"/>
          </p:cNvSpPr>
          <p:nvPr>
            <p:ph type="body" idx="1"/>
          </p:nvPr>
        </p:nvSpPr>
        <p:spPr>
          <a:xfrm>
            <a:off x="228600" y="1295400"/>
            <a:ext cx="8686800" cy="5029200"/>
          </a:xfrm>
        </p:spPr>
        <p:txBody>
          <a:bodyPr lIns="92075" tIns="46038" rIns="92075" bIns="46038"/>
          <a:lstStyle/>
          <a:p>
            <a:pPr marL="571500" indent="-571500" eaLnBrk="1" hangingPunct="1">
              <a:lnSpc>
                <a:spcPct val="90000"/>
              </a:lnSpc>
              <a:buSzTx/>
              <a:buFont typeface="Wingdings" panose="05000000000000000000" pitchFamily="2" charset="2"/>
              <a:buChar char="Ø"/>
            </a:pPr>
            <a:r>
              <a:rPr lang="en-US" altLang="zh-CN" sz="1800">
                <a:solidFill>
                  <a:srgbClr val="3333CC"/>
                </a:solidFill>
                <a:ea typeface="宋体" panose="02010600030101010101" pitchFamily="2" charset="-122"/>
              </a:rPr>
              <a:t>Design a fully decoded </a:t>
            </a:r>
            <a:r>
              <a:rPr lang="en-US" altLang="zh-CN" sz="1800" b="1" u="sng">
                <a:solidFill>
                  <a:srgbClr val="3333CC"/>
                </a:solidFill>
                <a:ea typeface="宋体" panose="02010600030101010101" pitchFamily="2" charset="-122"/>
              </a:rPr>
              <a:t>positive logic</a:t>
            </a:r>
            <a:r>
              <a:rPr lang="en-US" altLang="zh-CN" sz="1800">
                <a:solidFill>
                  <a:srgbClr val="3333CC"/>
                </a:solidFill>
                <a:ea typeface="宋体" panose="02010600030101010101" pitchFamily="2" charset="-122"/>
              </a:rPr>
              <a:t> select signal for </a:t>
            </a:r>
            <a:r>
              <a:rPr lang="en-US" altLang="zh-CN" sz="1800" b="1" i="1" u="sng">
                <a:solidFill>
                  <a:srgbClr val="3333CC"/>
                </a:solidFill>
                <a:ea typeface="宋体" panose="02010600030101010101" pitchFamily="2" charset="-122"/>
              </a:rPr>
              <a:t>1K RAM </a:t>
            </a:r>
            <a:r>
              <a:rPr lang="en-US" altLang="zh-CN" sz="1800">
                <a:solidFill>
                  <a:srgbClr val="3333CC"/>
                </a:solidFill>
                <a:ea typeface="宋体" panose="02010600030101010101" pitchFamily="2" charset="-122"/>
              </a:rPr>
              <a:t>located at $4000 - $43FF, with a processor having </a:t>
            </a:r>
            <a:r>
              <a:rPr lang="en-US" altLang="zh-CN" sz="1800" b="1" i="1" u="sng">
                <a:solidFill>
                  <a:srgbClr val="3333CC"/>
                </a:solidFill>
                <a:ea typeface="宋体" panose="02010600030101010101" pitchFamily="2" charset="-122"/>
              </a:rPr>
              <a:t>16 address lines</a:t>
            </a:r>
          </a:p>
          <a:p>
            <a:pPr marL="571500" indent="-571500" eaLnBrk="1" hangingPunct="1">
              <a:lnSpc>
                <a:spcPct val="90000"/>
              </a:lnSpc>
              <a:buSzTx/>
              <a:buFont typeface="Wingdings" panose="05000000000000000000" pitchFamily="2" charset="2"/>
              <a:buAutoNum type="arabicPeriod"/>
            </a:pPr>
            <a:r>
              <a:rPr lang="en-US" altLang="zh-CN" sz="1800">
                <a:solidFill>
                  <a:srgbClr val="3333CC"/>
                </a:solidFill>
                <a:ea typeface="宋体" panose="02010600030101010101" pitchFamily="2" charset="-122"/>
              </a:rPr>
              <a:t>Step #1 </a:t>
            </a:r>
            <a:r>
              <a:rPr lang="en-US" altLang="zh-CN" sz="1800">
                <a:solidFill>
                  <a:srgbClr val="3333CC"/>
                </a:solidFill>
                <a:ea typeface="宋体" panose="02010600030101010101" pitchFamily="2" charset="-122"/>
                <a:sym typeface="Wingdings" panose="05000000000000000000" pitchFamily="2" charset="2"/>
              </a:rPr>
              <a:t> Write specified address using 0,1,X</a:t>
            </a:r>
          </a:p>
          <a:p>
            <a:pPr marL="952500" lvl="1" indent="-495300" eaLnBrk="1" hangingPunct="1">
              <a:lnSpc>
                <a:spcPct val="90000"/>
              </a:lnSpc>
              <a:buSzTx/>
              <a:buFont typeface="Wingdings" panose="05000000000000000000" pitchFamily="2" charset="2"/>
              <a:buChar char="q"/>
            </a:pPr>
            <a:r>
              <a:rPr lang="en-US" altLang="zh-CN" sz="1800">
                <a:solidFill>
                  <a:srgbClr val="3333CC"/>
                </a:solidFill>
                <a:ea typeface="宋体" panose="02010600030101010101" pitchFamily="2" charset="-122"/>
                <a:sym typeface="Wingdings" panose="05000000000000000000" pitchFamily="2" charset="2"/>
              </a:rPr>
              <a:t>There are 16 symbols, one for each bit A</a:t>
            </a:r>
            <a:r>
              <a:rPr lang="en-US" altLang="zh-CN" sz="1800" baseline="-25000">
                <a:solidFill>
                  <a:srgbClr val="3333CC"/>
                </a:solidFill>
                <a:ea typeface="宋体" panose="02010600030101010101" pitchFamily="2" charset="-122"/>
                <a:sym typeface="Wingdings" panose="05000000000000000000" pitchFamily="2" charset="2"/>
              </a:rPr>
              <a:t>15</a:t>
            </a:r>
            <a:r>
              <a:rPr lang="en-US" altLang="zh-CN" sz="1800">
                <a:solidFill>
                  <a:srgbClr val="3333CC"/>
                </a:solidFill>
                <a:ea typeface="宋体" panose="02010600030101010101" pitchFamily="2" charset="-122"/>
                <a:sym typeface="Wingdings" panose="05000000000000000000" pitchFamily="2" charset="2"/>
              </a:rPr>
              <a:t> – A</a:t>
            </a:r>
            <a:r>
              <a:rPr lang="en-US" altLang="zh-CN" sz="1800" baseline="-25000">
                <a:solidFill>
                  <a:srgbClr val="3333CC"/>
                </a:solidFill>
                <a:ea typeface="宋体" panose="02010600030101010101" pitchFamily="2" charset="-122"/>
                <a:sym typeface="Wingdings" panose="05000000000000000000" pitchFamily="2" charset="2"/>
              </a:rPr>
              <a:t>0</a:t>
            </a:r>
          </a:p>
          <a:p>
            <a:pPr marL="952500" lvl="1" indent="-495300" eaLnBrk="1" hangingPunct="1">
              <a:lnSpc>
                <a:spcPct val="90000"/>
              </a:lnSpc>
              <a:buSzTx/>
              <a:buFont typeface="Wingdings" panose="05000000000000000000" pitchFamily="2" charset="2"/>
              <a:buChar char="q"/>
            </a:pPr>
            <a:r>
              <a:rPr lang="en-US" altLang="zh-CN" sz="1800">
                <a:solidFill>
                  <a:srgbClr val="3333CC"/>
                </a:solidFill>
                <a:ea typeface="宋体" panose="02010600030101010101" pitchFamily="2" charset="-122"/>
                <a:sym typeface="Wingdings" panose="05000000000000000000" pitchFamily="2" charset="2"/>
              </a:rPr>
              <a:t>“0”  address bit </a:t>
            </a:r>
            <a:r>
              <a:rPr lang="en-US" altLang="zh-CN" sz="1800" b="1" i="1" u="sng">
                <a:solidFill>
                  <a:srgbClr val="3333CC"/>
                </a:solidFill>
                <a:ea typeface="宋体" panose="02010600030101010101" pitchFamily="2" charset="-122"/>
                <a:sym typeface="Wingdings" panose="05000000000000000000" pitchFamily="2" charset="2"/>
              </a:rPr>
              <a:t>must be</a:t>
            </a:r>
            <a:r>
              <a:rPr lang="en-US" altLang="zh-CN" sz="1800">
                <a:solidFill>
                  <a:srgbClr val="3333CC"/>
                </a:solidFill>
                <a:ea typeface="宋体" panose="02010600030101010101" pitchFamily="2" charset="-122"/>
                <a:sym typeface="Wingdings" panose="05000000000000000000" pitchFamily="2" charset="2"/>
              </a:rPr>
              <a:t> 0 for this device</a:t>
            </a:r>
          </a:p>
          <a:p>
            <a:pPr marL="952500" lvl="1" indent="-495300" eaLnBrk="1" hangingPunct="1">
              <a:lnSpc>
                <a:spcPct val="90000"/>
              </a:lnSpc>
              <a:buSzTx/>
              <a:buFont typeface="Wingdings" panose="05000000000000000000" pitchFamily="2" charset="2"/>
              <a:buChar char="q"/>
            </a:pPr>
            <a:r>
              <a:rPr lang="en-US" altLang="zh-CN" sz="1800">
                <a:solidFill>
                  <a:srgbClr val="3333CC"/>
                </a:solidFill>
                <a:ea typeface="宋体" panose="02010600030101010101" pitchFamily="2" charset="-122"/>
                <a:sym typeface="Wingdings" panose="05000000000000000000" pitchFamily="2" charset="2"/>
              </a:rPr>
              <a:t>“1”  address bit </a:t>
            </a:r>
            <a:r>
              <a:rPr lang="en-US" altLang="zh-CN" sz="1800" b="1" i="1" u="sng">
                <a:solidFill>
                  <a:srgbClr val="3333CC"/>
                </a:solidFill>
                <a:ea typeface="宋体" panose="02010600030101010101" pitchFamily="2" charset="-122"/>
                <a:sym typeface="Wingdings" panose="05000000000000000000" pitchFamily="2" charset="2"/>
              </a:rPr>
              <a:t>must be</a:t>
            </a:r>
            <a:r>
              <a:rPr lang="en-US" altLang="zh-CN" sz="1800">
                <a:solidFill>
                  <a:srgbClr val="3333CC"/>
                </a:solidFill>
                <a:ea typeface="宋体" panose="02010600030101010101" pitchFamily="2" charset="-122"/>
                <a:sym typeface="Wingdings" panose="05000000000000000000" pitchFamily="2" charset="2"/>
              </a:rPr>
              <a:t> 1 for this device</a:t>
            </a:r>
          </a:p>
          <a:p>
            <a:pPr marL="952500" lvl="1" indent="-495300" eaLnBrk="1" hangingPunct="1">
              <a:lnSpc>
                <a:spcPct val="90000"/>
              </a:lnSpc>
              <a:buSzTx/>
              <a:buFont typeface="Wingdings" panose="05000000000000000000" pitchFamily="2" charset="2"/>
              <a:buChar char="q"/>
            </a:pPr>
            <a:r>
              <a:rPr lang="en-US" altLang="zh-CN" sz="1800" b="1" i="1">
                <a:ea typeface="宋体" panose="02010600030101010101" pitchFamily="2" charset="-122"/>
                <a:sym typeface="Wingdings" panose="05000000000000000000" pitchFamily="2" charset="2"/>
              </a:rPr>
              <a:t>“X”  address bit </a:t>
            </a:r>
            <a:r>
              <a:rPr lang="en-US" altLang="zh-CN" sz="1800" b="1" i="1" u="sng">
                <a:ea typeface="宋体" panose="02010600030101010101" pitchFamily="2" charset="-122"/>
                <a:sym typeface="Wingdings" panose="05000000000000000000" pitchFamily="2" charset="2"/>
              </a:rPr>
              <a:t>can be either</a:t>
            </a:r>
            <a:r>
              <a:rPr lang="en-US" altLang="zh-CN" sz="1800" b="1" i="1">
                <a:ea typeface="宋体" panose="02010600030101010101" pitchFamily="2" charset="-122"/>
                <a:sym typeface="Wingdings" panose="05000000000000000000" pitchFamily="2" charset="2"/>
              </a:rPr>
              <a:t> 0 or 1</a:t>
            </a:r>
          </a:p>
          <a:p>
            <a:pPr marL="1352550" lvl="2" indent="-438150" eaLnBrk="1" hangingPunct="1">
              <a:lnSpc>
                <a:spcPct val="90000"/>
              </a:lnSpc>
              <a:buSzTx/>
              <a:buFontTx/>
              <a:buChar char="o"/>
            </a:pPr>
            <a:r>
              <a:rPr lang="en-US" altLang="zh-CN" sz="1700" b="1" i="1">
                <a:ea typeface="宋体" panose="02010600030101010101" pitchFamily="2" charset="-122"/>
                <a:sym typeface="Wingdings" panose="05000000000000000000" pitchFamily="2" charset="2"/>
              </a:rPr>
              <a:t>All X’s are located on the RHS</a:t>
            </a:r>
          </a:p>
          <a:p>
            <a:pPr marL="1352550" lvl="2" indent="-438150" eaLnBrk="1" hangingPunct="1">
              <a:lnSpc>
                <a:spcPct val="90000"/>
              </a:lnSpc>
              <a:buSzTx/>
              <a:buFontTx/>
              <a:buChar char="o"/>
            </a:pPr>
            <a:r>
              <a:rPr lang="en-US" altLang="zh-CN" sz="1700" b="1" i="1">
                <a:ea typeface="宋体" panose="02010600030101010101" pitchFamily="2" charset="-122"/>
                <a:sym typeface="Wingdings" panose="05000000000000000000" pitchFamily="2" charset="2"/>
              </a:rPr>
              <a:t>Let “n” be the number of X’s, where size of memory  in bytes is 2</a:t>
            </a:r>
            <a:r>
              <a:rPr lang="en-US" altLang="zh-CN" sz="1700" b="1" i="1" baseline="30000">
                <a:ea typeface="宋体" panose="02010600030101010101" pitchFamily="2" charset="-122"/>
                <a:sym typeface="Wingdings" panose="05000000000000000000" pitchFamily="2" charset="2"/>
              </a:rPr>
              <a:t>n</a:t>
            </a:r>
          </a:p>
          <a:p>
            <a:pPr marL="952500" lvl="1" indent="-495300" eaLnBrk="1" hangingPunct="1">
              <a:lnSpc>
                <a:spcPct val="90000"/>
              </a:lnSpc>
              <a:buSzTx/>
              <a:buFont typeface="Wingdings" panose="05000000000000000000" pitchFamily="2" charset="2"/>
              <a:buChar char="q"/>
            </a:pPr>
            <a:r>
              <a:rPr lang="en-US" altLang="zh-CN" sz="1800" b="1" i="1">
                <a:solidFill>
                  <a:srgbClr val="A50021"/>
                </a:solidFill>
                <a:ea typeface="宋体" panose="02010600030101010101" pitchFamily="2" charset="-122"/>
                <a:sym typeface="Wingdings" panose="05000000000000000000" pitchFamily="2" charset="2"/>
              </a:rPr>
              <a:t>Let “I” be unsigned binary integer formed from 16 – n (0’s and 1’s)</a:t>
            </a:r>
          </a:p>
          <a:p>
            <a:pPr marL="1352550" lvl="2" indent="-438150" eaLnBrk="1" hangingPunct="1">
              <a:lnSpc>
                <a:spcPct val="90000"/>
              </a:lnSpc>
              <a:buSzTx/>
              <a:buFontTx/>
              <a:buChar char="o"/>
            </a:pPr>
            <a:r>
              <a:rPr lang="en-US" altLang="zh-CN" sz="1700" b="1" i="1">
                <a:solidFill>
                  <a:srgbClr val="A50021"/>
                </a:solidFill>
                <a:ea typeface="宋体" panose="02010600030101010101" pitchFamily="2" charset="-122"/>
                <a:sym typeface="Wingdings" panose="05000000000000000000" pitchFamily="2" charset="2"/>
              </a:rPr>
              <a:t>I = Start Address/Memory Size</a:t>
            </a:r>
          </a:p>
          <a:p>
            <a:pPr marL="952500" lvl="1" indent="-495300" eaLnBrk="1" hangingPunct="1">
              <a:lnSpc>
                <a:spcPct val="90000"/>
              </a:lnSpc>
              <a:buSzTx/>
              <a:buFont typeface="Wingdings" panose="05000000000000000000" pitchFamily="2" charset="2"/>
              <a:buChar char="v"/>
            </a:pPr>
            <a:r>
              <a:rPr lang="en-US" altLang="zh-CN" sz="1600">
                <a:solidFill>
                  <a:srgbClr val="3333CC"/>
                </a:solidFill>
                <a:ea typeface="宋体" panose="02010600030101010101" pitchFamily="2" charset="-122"/>
                <a:sym typeface="Wingdings" panose="05000000000000000000" pitchFamily="2" charset="2"/>
              </a:rPr>
              <a:t>In our example:</a:t>
            </a:r>
          </a:p>
          <a:p>
            <a:pPr marL="1352550" lvl="2" indent="-438150" eaLnBrk="1" hangingPunct="1">
              <a:lnSpc>
                <a:spcPct val="90000"/>
              </a:lnSpc>
              <a:buSzTx/>
              <a:buFontTx/>
              <a:buChar char="o"/>
            </a:pPr>
            <a:r>
              <a:rPr lang="en-US" altLang="zh-CN" sz="1700">
                <a:solidFill>
                  <a:srgbClr val="3333CC"/>
                </a:solidFill>
                <a:ea typeface="宋体" panose="02010600030101010101" pitchFamily="2" charset="-122"/>
                <a:sym typeface="Wingdings" panose="05000000000000000000" pitchFamily="2" charset="2"/>
              </a:rPr>
              <a:t>n = 10, size = $0400 = 1K</a:t>
            </a:r>
          </a:p>
          <a:p>
            <a:pPr marL="1352550" lvl="2" indent="-438150" eaLnBrk="1" hangingPunct="1">
              <a:lnSpc>
                <a:spcPct val="90000"/>
              </a:lnSpc>
              <a:buSzTx/>
              <a:buFontTx/>
              <a:buChar char="o"/>
            </a:pPr>
            <a:r>
              <a:rPr lang="en-US" altLang="zh-CN" sz="1700">
                <a:solidFill>
                  <a:srgbClr val="3333CC"/>
                </a:solidFill>
                <a:ea typeface="宋体" panose="02010600030101010101" pitchFamily="2" charset="-122"/>
                <a:sym typeface="Wingdings" panose="05000000000000000000" pitchFamily="2" charset="2"/>
              </a:rPr>
              <a:t>I = StartAddress/MemorySize = $4000/$0400 = (010000)</a:t>
            </a:r>
            <a:r>
              <a:rPr lang="en-US" altLang="zh-CN" sz="1700" baseline="-25000">
                <a:solidFill>
                  <a:srgbClr val="3333CC"/>
                </a:solidFill>
                <a:ea typeface="宋体" panose="02010600030101010101" pitchFamily="2" charset="-122"/>
                <a:sym typeface="Wingdings" panose="05000000000000000000" pitchFamily="2" charset="2"/>
              </a:rPr>
              <a:t>2</a:t>
            </a:r>
            <a:r>
              <a:rPr lang="en-US" altLang="zh-CN" sz="1700">
                <a:solidFill>
                  <a:srgbClr val="3333CC"/>
                </a:solidFill>
                <a:ea typeface="宋体" panose="02010600030101010101" pitchFamily="2" charset="-122"/>
                <a:sym typeface="Wingdings" panose="05000000000000000000" pitchFamily="2" charset="2"/>
              </a:rPr>
              <a:t> = (16)</a:t>
            </a:r>
            <a:r>
              <a:rPr lang="en-US" altLang="zh-CN" sz="1700" baseline="-25000">
                <a:solidFill>
                  <a:srgbClr val="3333CC"/>
                </a:solidFill>
                <a:ea typeface="宋体" panose="02010600030101010101" pitchFamily="2" charset="-122"/>
                <a:sym typeface="Wingdings" panose="05000000000000000000" pitchFamily="2" charset="2"/>
              </a:rPr>
              <a:t>10</a:t>
            </a:r>
            <a:r>
              <a:rPr lang="en-US" altLang="zh-CN" sz="1700">
                <a:solidFill>
                  <a:srgbClr val="3333CC"/>
                </a:solidFill>
                <a:ea typeface="宋体" panose="02010600030101010101" pitchFamily="2" charset="-122"/>
                <a:sym typeface="Wingdings" panose="05000000000000000000" pitchFamily="2" charset="2"/>
              </a:rPr>
              <a:t> </a:t>
            </a:r>
          </a:p>
          <a:p>
            <a:pPr marL="1352550" lvl="2" indent="-438150" eaLnBrk="1" hangingPunct="1">
              <a:lnSpc>
                <a:spcPct val="90000"/>
              </a:lnSpc>
              <a:buSzTx/>
              <a:buFontTx/>
              <a:buChar char="o"/>
            </a:pPr>
            <a:r>
              <a:rPr lang="en-US" altLang="zh-CN" sz="1800">
                <a:solidFill>
                  <a:srgbClr val="3333CC"/>
                </a:solidFill>
                <a:ea typeface="宋体" panose="02010600030101010101" pitchFamily="2" charset="-122"/>
                <a:sym typeface="Wingdings" panose="05000000000000000000" pitchFamily="2" charset="2"/>
              </a:rPr>
              <a:t>Address  010000XXXXXXXXXX</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a:extLst>
              <a:ext uri="{FF2B5EF4-FFF2-40B4-BE49-F238E27FC236}">
                <a16:creationId xmlns:a16="http://schemas.microsoft.com/office/drawing/2014/main" id="{2D4B9036-B3F5-4F77-8492-6736F02FA1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9651D85-1E0B-4A0E-A1F1-78C4013F64BF}" type="slidenum">
              <a:rPr lang="en-US" altLang="en-US" sz="1000" b="0">
                <a:solidFill>
                  <a:schemeClr val="tx1"/>
                </a:solidFill>
              </a:rPr>
              <a:pPr eaLnBrk="1" hangingPunct="1"/>
              <a:t>78</a:t>
            </a:fld>
            <a:endParaRPr lang="en-US" altLang="en-US" sz="1000" b="0">
              <a:solidFill>
                <a:schemeClr val="tx1"/>
              </a:solidFill>
            </a:endParaRPr>
          </a:p>
        </p:txBody>
      </p:sp>
      <p:sp>
        <p:nvSpPr>
          <p:cNvPr id="88068" name="Rectangle 2">
            <a:extLst>
              <a:ext uri="{FF2B5EF4-FFF2-40B4-BE49-F238E27FC236}">
                <a16:creationId xmlns:a16="http://schemas.microsoft.com/office/drawing/2014/main" id="{6303BE6A-87DB-4676-A4A1-D86ED5AB81C0}"/>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Full Address Decoding</a:t>
            </a:r>
          </a:p>
        </p:txBody>
      </p:sp>
      <p:sp>
        <p:nvSpPr>
          <p:cNvPr id="942083" name="Rectangle 3">
            <a:extLst>
              <a:ext uri="{FF2B5EF4-FFF2-40B4-BE49-F238E27FC236}">
                <a16:creationId xmlns:a16="http://schemas.microsoft.com/office/drawing/2014/main" id="{1C89FDB8-0C6B-497A-8CC6-C9924ADF0C0E}"/>
              </a:ext>
            </a:extLst>
          </p:cNvPr>
          <p:cNvSpPr>
            <a:spLocks noGrp="1" noChangeArrowheads="1"/>
          </p:cNvSpPr>
          <p:nvPr>
            <p:ph type="body" idx="1"/>
          </p:nvPr>
        </p:nvSpPr>
        <p:spPr>
          <a:xfrm>
            <a:off x="457200" y="1295400"/>
            <a:ext cx="8458200" cy="4953000"/>
          </a:xfrm>
        </p:spPr>
        <p:txBody>
          <a:bodyPr lIns="92075" tIns="46038" rIns="92075" bIns="46038">
            <a:normAutofit fontScale="92500" lnSpcReduction="10000"/>
          </a:bodyPr>
          <a:lstStyle/>
          <a:p>
            <a:pPr marL="285750" indent="-285750" eaLnBrk="1" hangingPunct="1">
              <a:lnSpc>
                <a:spcPct val="80000"/>
              </a:lnSpc>
              <a:buSzTx/>
              <a:buFont typeface="Wingdings" panose="05000000000000000000" pitchFamily="2" charset="2"/>
              <a:buChar char="Ø"/>
            </a:pPr>
            <a:r>
              <a:rPr lang="en-US" altLang="zh-CN" sz="1800" dirty="0">
                <a:solidFill>
                  <a:srgbClr val="3333CC"/>
                </a:solidFill>
                <a:ea typeface="宋体" panose="02010600030101010101" pitchFamily="2" charset="-122"/>
              </a:rPr>
              <a:t>Step #2 </a:t>
            </a:r>
            <a:r>
              <a:rPr lang="en-US" altLang="zh-CN" sz="1800" dirty="0">
                <a:solidFill>
                  <a:srgbClr val="3333CC"/>
                </a:solidFill>
                <a:ea typeface="宋体" panose="02010600030101010101" pitchFamily="2" charset="-122"/>
                <a:sym typeface="Wingdings" panose="05000000000000000000" pitchFamily="2" charset="2"/>
              </a:rPr>
              <a:t> Write the equations using all 0’s and 1’s</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A “0” translates into the complement of the address bit</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A “1” translates directly into the address bit</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The address  0 1 0 0 0 0 X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r>
              <a:rPr lang="en-US" altLang="zh-CN" sz="1800" dirty="0">
                <a:solidFill>
                  <a:srgbClr val="3333CC"/>
                </a:solidFill>
                <a:ea typeface="宋体" panose="02010600030101010101" pitchFamily="2" charset="-122"/>
                <a:sym typeface="Wingdings" panose="05000000000000000000" pitchFamily="2" charset="2"/>
              </a:rPr>
              <a:t> </a:t>
            </a:r>
            <a:r>
              <a:rPr lang="en-US" altLang="zh-CN" sz="1800" dirty="0" err="1">
                <a:solidFill>
                  <a:srgbClr val="3333CC"/>
                </a:solidFill>
                <a:ea typeface="宋体" panose="02010600030101010101" pitchFamily="2" charset="-122"/>
                <a:sym typeface="Wingdings" panose="05000000000000000000" pitchFamily="2" charset="2"/>
              </a:rPr>
              <a:t>X</a:t>
            </a:r>
            <a:endParaRPr lang="en-US" altLang="zh-CN" sz="1800" dirty="0">
              <a:solidFill>
                <a:srgbClr val="3333CC"/>
              </a:solidFill>
              <a:ea typeface="宋体" panose="02010600030101010101" pitchFamily="2" charset="-122"/>
              <a:sym typeface="Wingdings" panose="05000000000000000000" pitchFamily="2" charset="2"/>
            </a:endParaRPr>
          </a:p>
          <a:p>
            <a:pPr marL="685800" lvl="1" indent="-228600" eaLnBrk="1" hangingPunct="1">
              <a:lnSpc>
                <a:spcPct val="80000"/>
              </a:lnSpc>
              <a:buSzTx/>
              <a:buFont typeface="Wingdings" panose="05000000000000000000" pitchFamily="2" charset="2"/>
              <a:buNone/>
            </a:pPr>
            <a:endParaRPr lang="en-US" altLang="zh-CN" sz="1800" dirty="0">
              <a:solidFill>
                <a:srgbClr val="3333CC"/>
              </a:solidFill>
              <a:ea typeface="宋体" panose="02010600030101010101" pitchFamily="2" charset="-122"/>
              <a:sym typeface="Wingdings" panose="05000000000000000000" pitchFamily="2" charset="2"/>
            </a:endParaRPr>
          </a:p>
          <a:p>
            <a:pPr marL="685800" lvl="1" indent="-228600" eaLnBrk="1" hangingPunct="1">
              <a:lnSpc>
                <a:spcPct val="80000"/>
              </a:lnSpc>
              <a:buSzTx/>
              <a:buFont typeface="Wingdings" panose="05000000000000000000" pitchFamily="2" charset="2"/>
              <a:buNone/>
            </a:pPr>
            <a:r>
              <a:rPr lang="en-US" altLang="zh-CN" sz="1800" dirty="0">
                <a:solidFill>
                  <a:srgbClr val="3333CC"/>
                </a:solidFill>
                <a:ea typeface="宋体" panose="02010600030101010101" pitchFamily="2" charset="-122"/>
                <a:sym typeface="Wingdings" panose="05000000000000000000" pitchFamily="2" charset="2"/>
              </a:rPr>
              <a:t>    A</a:t>
            </a:r>
            <a:r>
              <a:rPr lang="en-US" altLang="zh-CN" sz="1800" baseline="-25000" dirty="0">
                <a:solidFill>
                  <a:srgbClr val="3333CC"/>
                </a:solidFill>
                <a:ea typeface="宋体" panose="02010600030101010101" pitchFamily="2" charset="-122"/>
                <a:sym typeface="Wingdings" panose="05000000000000000000" pitchFamily="2" charset="2"/>
              </a:rPr>
              <a:t>15</a:t>
            </a:r>
            <a:r>
              <a:rPr lang="en-US" altLang="zh-CN" sz="1800" dirty="0">
                <a:solidFill>
                  <a:srgbClr val="3333CC"/>
                </a:solidFill>
                <a:ea typeface="宋体" panose="02010600030101010101" pitchFamily="2" charset="-122"/>
                <a:sym typeface="Wingdings" panose="05000000000000000000" pitchFamily="2" charset="2"/>
              </a:rPr>
              <a:t>.A</a:t>
            </a:r>
            <a:r>
              <a:rPr lang="en-US" altLang="zh-CN" sz="1800" baseline="-25000" dirty="0">
                <a:solidFill>
                  <a:srgbClr val="3333CC"/>
                </a:solidFill>
                <a:ea typeface="宋体" panose="02010600030101010101" pitchFamily="2" charset="-122"/>
                <a:sym typeface="Wingdings" panose="05000000000000000000" pitchFamily="2" charset="2"/>
              </a:rPr>
              <a:t>14</a:t>
            </a:r>
            <a:r>
              <a:rPr lang="en-US" altLang="zh-CN" sz="1800" dirty="0">
                <a:solidFill>
                  <a:srgbClr val="3333CC"/>
                </a:solidFill>
                <a:ea typeface="宋体" panose="02010600030101010101" pitchFamily="2" charset="-122"/>
                <a:sym typeface="Wingdings" panose="05000000000000000000" pitchFamily="2" charset="2"/>
              </a:rPr>
              <a:t>.A</a:t>
            </a:r>
            <a:r>
              <a:rPr lang="en-US" altLang="zh-CN" sz="1800" baseline="-25000" dirty="0">
                <a:solidFill>
                  <a:srgbClr val="3333CC"/>
                </a:solidFill>
                <a:ea typeface="宋体" panose="02010600030101010101" pitchFamily="2" charset="-122"/>
                <a:sym typeface="Wingdings" panose="05000000000000000000" pitchFamily="2" charset="2"/>
              </a:rPr>
              <a:t>13</a:t>
            </a:r>
            <a:r>
              <a:rPr lang="en-US" altLang="zh-CN" sz="1800" dirty="0">
                <a:solidFill>
                  <a:srgbClr val="3333CC"/>
                </a:solidFill>
                <a:ea typeface="宋体" panose="02010600030101010101" pitchFamily="2" charset="-122"/>
                <a:sym typeface="Wingdings" panose="05000000000000000000" pitchFamily="2" charset="2"/>
              </a:rPr>
              <a:t>.A</a:t>
            </a:r>
            <a:r>
              <a:rPr lang="en-US" altLang="zh-CN" sz="1800" baseline="-25000" dirty="0">
                <a:solidFill>
                  <a:srgbClr val="3333CC"/>
                </a:solidFill>
                <a:ea typeface="宋体" panose="02010600030101010101" pitchFamily="2" charset="-122"/>
                <a:sym typeface="Wingdings" panose="05000000000000000000" pitchFamily="2" charset="2"/>
              </a:rPr>
              <a:t>12</a:t>
            </a:r>
            <a:r>
              <a:rPr lang="en-US" altLang="zh-CN" sz="1800" dirty="0">
                <a:solidFill>
                  <a:srgbClr val="3333CC"/>
                </a:solidFill>
                <a:ea typeface="宋体" panose="02010600030101010101" pitchFamily="2" charset="-122"/>
                <a:sym typeface="Wingdings" panose="05000000000000000000" pitchFamily="2" charset="2"/>
              </a:rPr>
              <a:t>.A</a:t>
            </a:r>
            <a:r>
              <a:rPr lang="en-US" altLang="zh-CN" sz="1800" baseline="-25000" dirty="0">
                <a:solidFill>
                  <a:srgbClr val="3333CC"/>
                </a:solidFill>
                <a:ea typeface="宋体" panose="02010600030101010101" pitchFamily="2" charset="-122"/>
                <a:sym typeface="Wingdings" panose="05000000000000000000" pitchFamily="2" charset="2"/>
              </a:rPr>
              <a:t>11</a:t>
            </a:r>
            <a:r>
              <a:rPr lang="en-US" altLang="zh-CN" sz="1800" dirty="0">
                <a:solidFill>
                  <a:srgbClr val="3333CC"/>
                </a:solidFill>
                <a:ea typeface="宋体" panose="02010600030101010101" pitchFamily="2" charset="-122"/>
                <a:sym typeface="Wingdings" panose="05000000000000000000" pitchFamily="2" charset="2"/>
              </a:rPr>
              <a:t>.A</a:t>
            </a:r>
            <a:r>
              <a:rPr lang="en-US" altLang="zh-CN" sz="1800" baseline="-25000" dirty="0">
                <a:solidFill>
                  <a:srgbClr val="3333CC"/>
                </a:solidFill>
                <a:ea typeface="宋体" panose="02010600030101010101" pitchFamily="2" charset="-122"/>
                <a:sym typeface="Wingdings" panose="05000000000000000000" pitchFamily="2" charset="2"/>
              </a:rPr>
              <a:t>10</a:t>
            </a:r>
          </a:p>
          <a:p>
            <a:pPr marL="685800" lvl="1" indent="-228600" eaLnBrk="1" hangingPunct="1">
              <a:lnSpc>
                <a:spcPct val="80000"/>
              </a:lnSpc>
              <a:buSzTx/>
              <a:buFont typeface="Wingdings" panose="05000000000000000000" pitchFamily="2" charset="2"/>
              <a:buChar char="Ø"/>
            </a:pPr>
            <a:endParaRPr lang="en-US" altLang="zh-CN" sz="1800" baseline="-25000" dirty="0">
              <a:solidFill>
                <a:srgbClr val="3333CC"/>
              </a:solidFill>
              <a:ea typeface="宋体" panose="02010600030101010101" pitchFamily="2" charset="-122"/>
              <a:sym typeface="Wingdings" panose="05000000000000000000" pitchFamily="2" charset="2"/>
            </a:endParaRPr>
          </a:p>
          <a:p>
            <a:pPr marL="285750" indent="-285750" eaLnBrk="1" hangingPunct="1">
              <a:lnSpc>
                <a:spcPct val="80000"/>
              </a:lnSpc>
              <a:buSzTx/>
              <a:buFont typeface="Wingdings" panose="05000000000000000000" pitchFamily="2" charset="2"/>
              <a:buChar char="Ø"/>
            </a:pPr>
            <a:r>
              <a:rPr lang="en-US" altLang="zh-CN" sz="1800" dirty="0">
                <a:solidFill>
                  <a:srgbClr val="3333CC"/>
                </a:solidFill>
                <a:ea typeface="宋体" panose="02010600030101010101" pitchFamily="2" charset="-122"/>
              </a:rPr>
              <a:t>Step #3 </a:t>
            </a:r>
            <a:r>
              <a:rPr lang="en-US" altLang="zh-CN" sz="1800" dirty="0">
                <a:solidFill>
                  <a:srgbClr val="3333CC"/>
                </a:solidFill>
                <a:ea typeface="宋体" panose="02010600030101010101" pitchFamily="2" charset="-122"/>
                <a:sym typeface="Wingdings" panose="05000000000000000000" pitchFamily="2" charset="2"/>
              </a:rPr>
              <a:t> Build the circuit using logic</a:t>
            </a:r>
          </a:p>
          <a:p>
            <a:pPr marL="685800" lvl="1" indent="-228600" eaLnBrk="1" hangingPunct="1">
              <a:lnSpc>
                <a:spcPct val="80000"/>
              </a:lnSpc>
              <a:buSzTx/>
              <a:buFont typeface="Wingdings" panose="05000000000000000000" pitchFamily="2" charset="2"/>
              <a:buChar char="q"/>
            </a:pPr>
            <a:r>
              <a:rPr lang="en-US" altLang="zh-CN" sz="1700" dirty="0">
                <a:solidFill>
                  <a:srgbClr val="3333CC"/>
                </a:solidFill>
                <a:ea typeface="宋体" panose="02010600030101010101" pitchFamily="2" charset="-122"/>
                <a:sym typeface="Wingdings" panose="05000000000000000000" pitchFamily="2" charset="2"/>
              </a:rPr>
              <a:t>This is </a:t>
            </a:r>
            <a:r>
              <a:rPr lang="en-US" altLang="zh-CN" sz="2200" b="1" dirty="0">
                <a:solidFill>
                  <a:srgbClr val="A50021"/>
                </a:solidFill>
                <a:ea typeface="宋体" panose="02010600030101010101" pitchFamily="2" charset="-122"/>
                <a:sym typeface="Wingdings" panose="05000000000000000000" pitchFamily="2" charset="2"/>
              </a:rPr>
              <a:t>used</a:t>
            </a:r>
            <a:r>
              <a:rPr lang="en-US" altLang="zh-CN" sz="1700" dirty="0">
                <a:solidFill>
                  <a:srgbClr val="3333CC"/>
                </a:solidFill>
                <a:ea typeface="宋体" panose="02010600030101010101" pitchFamily="2" charset="-122"/>
                <a:sym typeface="Wingdings" panose="05000000000000000000" pitchFamily="2" charset="2"/>
              </a:rPr>
              <a:t> for the </a:t>
            </a:r>
            <a:r>
              <a:rPr lang="en-US" altLang="zh-CN" sz="2200" b="1" dirty="0">
                <a:solidFill>
                  <a:srgbClr val="A50021"/>
                </a:solidFill>
                <a:ea typeface="宋体" panose="02010600030101010101" pitchFamily="2" charset="-122"/>
                <a:sym typeface="Wingdings" panose="05000000000000000000" pitchFamily="2" charset="2"/>
              </a:rPr>
              <a:t>chip select</a:t>
            </a:r>
            <a:r>
              <a:rPr lang="en-US" altLang="zh-CN" sz="1700" dirty="0">
                <a:solidFill>
                  <a:srgbClr val="3333CC"/>
                </a:solidFill>
                <a:ea typeface="宋体" panose="02010600030101010101" pitchFamily="2" charset="-122"/>
                <a:sym typeface="Wingdings" panose="05000000000000000000" pitchFamily="2" charset="2"/>
              </a:rPr>
              <a:t> of the IC.</a:t>
            </a:r>
          </a:p>
          <a:p>
            <a:pPr marL="285750" indent="-285750" eaLnBrk="1" hangingPunct="1">
              <a:lnSpc>
                <a:spcPct val="80000"/>
              </a:lnSpc>
              <a:buSzTx/>
              <a:buFont typeface="Wingdings" panose="05000000000000000000" pitchFamily="2" charset="2"/>
              <a:buChar char="Ø"/>
            </a:pPr>
            <a:endParaRPr lang="en-US" altLang="zh-CN" sz="2000" dirty="0">
              <a:solidFill>
                <a:srgbClr val="3333CC"/>
              </a:solidFill>
              <a:ea typeface="宋体" panose="02010600030101010101" pitchFamily="2" charset="-122"/>
              <a:sym typeface="Wingdings" panose="05000000000000000000" pitchFamily="2" charset="2"/>
            </a:endParaRPr>
          </a:p>
          <a:p>
            <a:pPr marL="285750" indent="-285750" eaLnBrk="1" hangingPunct="1">
              <a:lnSpc>
                <a:spcPct val="80000"/>
              </a:lnSpc>
              <a:buSzTx/>
              <a:buFont typeface="Wingdings" panose="05000000000000000000" pitchFamily="2" charset="2"/>
              <a:buChar char="Ø"/>
            </a:pPr>
            <a:r>
              <a:rPr lang="en-US" altLang="zh-CN" sz="2000" dirty="0">
                <a:solidFill>
                  <a:srgbClr val="3333CC"/>
                </a:solidFill>
                <a:ea typeface="宋体" panose="02010600030101010101" pitchFamily="2" charset="-122"/>
                <a:sym typeface="Wingdings" panose="05000000000000000000" pitchFamily="2" charset="2"/>
              </a:rPr>
              <a:t>Observations:   010000XXXXXXXXXX</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If we set all the </a:t>
            </a:r>
            <a:r>
              <a:rPr lang="en-US" altLang="zh-CN" sz="1800" dirty="0" err="1">
                <a:solidFill>
                  <a:srgbClr val="3333CC"/>
                </a:solidFill>
                <a:ea typeface="宋体" panose="02010600030101010101" pitchFamily="2" charset="-122"/>
                <a:sym typeface="Wingdings" panose="05000000000000000000" pitchFamily="2" charset="2"/>
              </a:rPr>
              <a:t>Xs</a:t>
            </a:r>
            <a:r>
              <a:rPr lang="en-US" altLang="zh-CN" sz="1800" dirty="0">
                <a:solidFill>
                  <a:srgbClr val="3333CC"/>
                </a:solidFill>
                <a:ea typeface="宋体" panose="02010600030101010101" pitchFamily="2" charset="-122"/>
                <a:sym typeface="Wingdings" panose="05000000000000000000" pitchFamily="2" charset="2"/>
              </a:rPr>
              <a:t> to 0, we get the starting address</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If we set all the </a:t>
            </a:r>
            <a:r>
              <a:rPr lang="en-US" altLang="zh-CN" sz="1800" dirty="0" err="1">
                <a:solidFill>
                  <a:srgbClr val="3333CC"/>
                </a:solidFill>
                <a:ea typeface="宋体" panose="02010600030101010101" pitchFamily="2" charset="-122"/>
                <a:sym typeface="Wingdings" panose="05000000000000000000" pitchFamily="2" charset="2"/>
              </a:rPr>
              <a:t>Xs</a:t>
            </a:r>
            <a:r>
              <a:rPr lang="en-US" altLang="zh-CN" sz="1800" dirty="0">
                <a:solidFill>
                  <a:srgbClr val="3333CC"/>
                </a:solidFill>
                <a:ea typeface="宋体" panose="02010600030101010101" pitchFamily="2" charset="-122"/>
                <a:sym typeface="Wingdings" panose="05000000000000000000" pitchFamily="2" charset="2"/>
              </a:rPr>
              <a:t> to 1, we get the ending address</a:t>
            </a:r>
          </a:p>
          <a:p>
            <a:pPr marL="685800" lvl="1" indent="-228600" eaLnBrk="1" hangingPunct="1">
              <a:lnSpc>
                <a:spcPct val="80000"/>
              </a:lnSpc>
              <a:buSzTx/>
              <a:buFont typeface="Wingdings" panose="05000000000000000000" pitchFamily="2" charset="2"/>
              <a:buChar char="q"/>
            </a:pPr>
            <a:r>
              <a:rPr lang="en-US" altLang="zh-CN" sz="1800" dirty="0">
                <a:solidFill>
                  <a:srgbClr val="3333CC"/>
                </a:solidFill>
                <a:ea typeface="宋体" panose="02010600030101010101" pitchFamily="2" charset="-122"/>
                <a:sym typeface="Wingdings" panose="05000000000000000000" pitchFamily="2" charset="2"/>
              </a:rPr>
              <a:t>Common Error: If all </a:t>
            </a:r>
            <a:r>
              <a:rPr lang="en-US" altLang="zh-CN" sz="1800" dirty="0" err="1">
                <a:solidFill>
                  <a:srgbClr val="3333CC"/>
                </a:solidFill>
                <a:ea typeface="宋体" panose="02010600030101010101" pitchFamily="2" charset="-122"/>
                <a:sym typeface="Wingdings" panose="05000000000000000000" pitchFamily="2" charset="2"/>
              </a:rPr>
              <a:t>Xs</a:t>
            </a:r>
            <a:r>
              <a:rPr lang="en-US" altLang="zh-CN" sz="1800" dirty="0">
                <a:solidFill>
                  <a:srgbClr val="3333CC"/>
                </a:solidFill>
                <a:ea typeface="宋体" panose="02010600030101010101" pitchFamily="2" charset="-122"/>
                <a:sym typeface="Wingdings" panose="05000000000000000000" pitchFamily="2" charset="2"/>
              </a:rPr>
              <a:t> are not in a group on the RHS, then the address range will become discontinuous</a:t>
            </a:r>
          </a:p>
          <a:p>
            <a:pPr marL="285750" indent="-285750" eaLnBrk="1" hangingPunct="1">
              <a:lnSpc>
                <a:spcPct val="80000"/>
              </a:lnSpc>
              <a:buSzTx/>
              <a:buFont typeface="Wingdings" panose="05000000000000000000" pitchFamily="2" charset="2"/>
              <a:buChar char="Ø"/>
            </a:pPr>
            <a:r>
              <a:rPr lang="en-US" altLang="zh-CN" sz="2200" b="1" i="1" u="sng" dirty="0">
                <a:solidFill>
                  <a:srgbClr val="A50021"/>
                </a:solidFill>
                <a:ea typeface="宋体" panose="02010600030101010101" pitchFamily="2" charset="-122"/>
                <a:sym typeface="Wingdings" panose="05000000000000000000" pitchFamily="2" charset="2"/>
              </a:rPr>
              <a:t> Use full-address decoding on systems where future expansion is likely</a:t>
            </a:r>
          </a:p>
          <a:p>
            <a:pPr marL="685800" lvl="1" indent="-228600" eaLnBrk="1" hangingPunct="1">
              <a:lnSpc>
                <a:spcPct val="80000"/>
              </a:lnSpc>
              <a:buSzTx/>
              <a:buFont typeface="Wingdings" panose="05000000000000000000" pitchFamily="2" charset="2"/>
              <a:buNone/>
            </a:pPr>
            <a:endParaRPr lang="en-US" altLang="zh-CN" sz="1800" b="1" i="1" u="sng" dirty="0">
              <a:solidFill>
                <a:srgbClr val="A50021"/>
              </a:solidFill>
              <a:ea typeface="宋体" panose="02010600030101010101" pitchFamily="2" charset="-122"/>
            </a:endParaRPr>
          </a:p>
        </p:txBody>
      </p:sp>
      <p:sp>
        <p:nvSpPr>
          <p:cNvPr id="942091" name="Rectangle 11">
            <a:extLst>
              <a:ext uri="{FF2B5EF4-FFF2-40B4-BE49-F238E27FC236}">
                <a16:creationId xmlns:a16="http://schemas.microsoft.com/office/drawing/2014/main" id="{D9036344-C63C-49C8-A9DA-52AA3308CC75}"/>
              </a:ext>
            </a:extLst>
          </p:cNvPr>
          <p:cNvSpPr>
            <a:spLocks noChangeArrowheads="1"/>
          </p:cNvSpPr>
          <p:nvPr/>
        </p:nvSpPr>
        <p:spPr bwMode="auto">
          <a:xfrm>
            <a:off x="2476500" y="2024743"/>
            <a:ext cx="1143000" cy="3048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5">
            <a:extLst>
              <a:ext uri="{FF2B5EF4-FFF2-40B4-BE49-F238E27FC236}">
                <a16:creationId xmlns:a16="http://schemas.microsoft.com/office/drawing/2014/main" id="{F8169739-36E5-40E2-B941-E2A0229DB7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3C38EA32-EDC5-4DB3-A4E5-BB00E58C787B}" type="slidenum">
              <a:rPr lang="en-US" altLang="en-US" sz="1000" b="0">
                <a:solidFill>
                  <a:schemeClr val="tx1"/>
                </a:solidFill>
              </a:rPr>
              <a:pPr eaLnBrk="1" hangingPunct="1"/>
              <a:t>79</a:t>
            </a:fld>
            <a:endParaRPr lang="en-US" altLang="en-US" sz="1000" b="0">
              <a:solidFill>
                <a:schemeClr val="tx1"/>
              </a:solidFill>
            </a:endParaRPr>
          </a:p>
        </p:txBody>
      </p:sp>
      <p:sp>
        <p:nvSpPr>
          <p:cNvPr id="89092" name="Rectangle 2">
            <a:extLst>
              <a:ext uri="{FF2B5EF4-FFF2-40B4-BE49-F238E27FC236}">
                <a16:creationId xmlns:a16="http://schemas.microsoft.com/office/drawing/2014/main" id="{9F1D1995-B96D-480B-A2D7-90860712B91E}"/>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Assigning Addresses</a:t>
            </a:r>
          </a:p>
        </p:txBody>
      </p:sp>
      <p:sp>
        <p:nvSpPr>
          <p:cNvPr id="922627" name="Rectangle 3">
            <a:extLst>
              <a:ext uri="{FF2B5EF4-FFF2-40B4-BE49-F238E27FC236}">
                <a16:creationId xmlns:a16="http://schemas.microsoft.com/office/drawing/2014/main" id="{17A3E018-5D81-41CB-AA6B-3D4C17A9DEFD}"/>
              </a:ext>
            </a:extLst>
          </p:cNvPr>
          <p:cNvSpPr>
            <a:spLocks noGrp="1" noChangeArrowheads="1"/>
          </p:cNvSpPr>
          <p:nvPr>
            <p:ph type="body" idx="1"/>
          </p:nvPr>
        </p:nvSpPr>
        <p:spPr>
          <a:xfrm>
            <a:off x="457200" y="1295400"/>
            <a:ext cx="8458200" cy="4800600"/>
          </a:xfrm>
          <a:noFill/>
        </p:spPr>
        <p:txBody>
          <a:bodyPr lIns="92075" tIns="46038" rIns="92075" bIns="46038"/>
          <a:lstStyle/>
          <a:p>
            <a:pPr marL="285750" indent="-285750" eaLnBrk="1" hangingPunct="1">
              <a:buSzTx/>
              <a:buFont typeface="Wingdings" panose="05000000000000000000" pitchFamily="2" charset="2"/>
              <a:buChar char="Ø"/>
            </a:pPr>
            <a:r>
              <a:rPr lang="en-US" altLang="zh-CN" sz="2200">
                <a:solidFill>
                  <a:srgbClr val="3333CC"/>
                </a:solidFill>
                <a:ea typeface="宋体" panose="02010600030101010101" pitchFamily="2" charset="-122"/>
              </a:rPr>
              <a:t>Suppose we are given:</a:t>
            </a:r>
          </a:p>
          <a:p>
            <a:pPr marL="685800" lvl="1" indent="-228600" eaLnBrk="1" hangingPunct="1">
              <a:buSzTx/>
              <a:buFont typeface="Wingdings" panose="05000000000000000000" pitchFamily="2" charset="2"/>
              <a:buChar char="v"/>
            </a:pPr>
            <a:r>
              <a:rPr lang="en-US" altLang="zh-CN" sz="2000">
                <a:solidFill>
                  <a:srgbClr val="3333CC"/>
                </a:solidFill>
                <a:ea typeface="宋体" panose="02010600030101010101" pitchFamily="2" charset="-122"/>
              </a:rPr>
              <a:t>10K bytes of ROM as one	             2K block (called ROM1)</a:t>
            </a:r>
          </a:p>
          <a:p>
            <a:pPr marL="685800" lvl="1" indent="-228600" eaLnBrk="1" hangingPunct="1">
              <a:buSzTx/>
              <a:buFont typeface="Wingdings" panose="05000000000000000000" pitchFamily="2" charset="2"/>
              <a:buChar char="v"/>
            </a:pPr>
            <a:r>
              <a:rPr lang="en-US" altLang="zh-CN" sz="2000">
                <a:solidFill>
                  <a:srgbClr val="3333CC"/>
                </a:solidFill>
                <a:ea typeface="宋体" panose="02010600030101010101" pitchFamily="2" charset="-122"/>
              </a:rPr>
              <a:t>					8K block (called ROM2)</a:t>
            </a:r>
          </a:p>
          <a:p>
            <a:pPr marL="685800" lvl="1" indent="-228600" eaLnBrk="1" hangingPunct="1">
              <a:buSzTx/>
              <a:buFont typeface="Wingdings" panose="05000000000000000000" pitchFamily="2" charset="2"/>
              <a:buChar char="v"/>
            </a:pPr>
            <a:r>
              <a:rPr lang="en-US" altLang="zh-CN" sz="2000">
                <a:solidFill>
                  <a:srgbClr val="3333CC"/>
                </a:solidFill>
                <a:ea typeface="宋体" panose="02010600030101010101" pitchFamily="2" charset="-122"/>
              </a:rPr>
              <a:t>2K bytes of RAM (called RAM)</a:t>
            </a:r>
          </a:p>
          <a:p>
            <a:pPr marL="685800" lvl="1" indent="-228600" eaLnBrk="1" hangingPunct="1">
              <a:buSzTx/>
              <a:buFont typeface="Wingdings" panose="05000000000000000000" pitchFamily="2" charset="2"/>
              <a:buChar char="v"/>
            </a:pPr>
            <a:r>
              <a:rPr lang="en-US" altLang="zh-CN" sz="2000">
                <a:solidFill>
                  <a:srgbClr val="3333CC"/>
                </a:solidFill>
                <a:ea typeface="宋体" panose="02010600030101010101" pitchFamily="2" charset="-122"/>
              </a:rPr>
              <a:t>2   bytes for peripheral 1 (called PERI1)</a:t>
            </a:r>
          </a:p>
          <a:p>
            <a:pPr marL="685800" lvl="1" indent="-228600" eaLnBrk="1" hangingPunct="1">
              <a:buSzTx/>
              <a:buFont typeface="Wingdings" panose="05000000000000000000" pitchFamily="2" charset="2"/>
              <a:buChar char="v"/>
            </a:pPr>
            <a:r>
              <a:rPr lang="en-US" altLang="zh-CN" sz="2000">
                <a:solidFill>
                  <a:srgbClr val="3333CC"/>
                </a:solidFill>
                <a:ea typeface="宋体" panose="02010600030101010101" pitchFamily="2" charset="-122"/>
              </a:rPr>
              <a:t>2   bytes for peripheral 2 (called PERI2)</a:t>
            </a:r>
          </a:p>
          <a:p>
            <a:pPr marL="685800" lvl="1" indent="-228600" eaLnBrk="1" hangingPunct="1">
              <a:buSzTx/>
              <a:buFont typeface="Wingdings" panose="05000000000000000000" pitchFamily="2" charset="2"/>
              <a:buNone/>
            </a:pPr>
            <a:r>
              <a:rPr lang="en-US" altLang="zh-CN" sz="2000">
                <a:solidFill>
                  <a:srgbClr val="008080"/>
                </a:solidFill>
                <a:ea typeface="宋体" panose="02010600030101010101" pitchFamily="2" charset="-122"/>
              </a:rPr>
              <a:t>But arranged as:</a:t>
            </a:r>
          </a:p>
          <a:p>
            <a:pPr marL="1143000" lvl="2" indent="-228600" eaLnBrk="1" hangingPunct="1">
              <a:buSzTx/>
              <a:buFont typeface="Wingdings" panose="05000000000000000000" pitchFamily="2" charset="2"/>
              <a:buChar char="§"/>
            </a:pPr>
            <a:r>
              <a:rPr lang="en-US" altLang="zh-CN" sz="1900" u="sng">
                <a:solidFill>
                  <a:srgbClr val="008080"/>
                </a:solidFill>
                <a:ea typeface="宋体" panose="02010600030101010101" pitchFamily="2" charset="-122"/>
              </a:rPr>
              <a:t>00 0000</a:t>
            </a:r>
            <a:r>
              <a:rPr lang="en-US" altLang="zh-CN" sz="1900">
                <a:solidFill>
                  <a:srgbClr val="008080"/>
                </a:solidFill>
                <a:ea typeface="宋体" panose="02010600030101010101" pitchFamily="2" charset="-122"/>
              </a:rPr>
              <a:t> - 00 07FF	ROM1  </a:t>
            </a:r>
            <a:r>
              <a:rPr lang="en-US" altLang="zh-CN" sz="1900">
                <a:solidFill>
                  <a:srgbClr val="008080"/>
                </a:solidFill>
                <a:ea typeface="宋体" panose="02010600030101010101" pitchFamily="2" charset="-122"/>
                <a:sym typeface="Wingdings" panose="05000000000000000000" pitchFamily="2" charset="2"/>
              </a:rPr>
              <a:t> 2K             (11 lines X)</a:t>
            </a:r>
            <a:endParaRPr lang="en-US" altLang="zh-CN" sz="1900">
              <a:solidFill>
                <a:srgbClr val="008080"/>
              </a:solidFill>
              <a:ea typeface="宋体" panose="02010600030101010101" pitchFamily="2" charset="-122"/>
            </a:endParaRPr>
          </a:p>
          <a:p>
            <a:pPr marL="1143000" lvl="2" indent="-228600" eaLnBrk="1" hangingPunct="1">
              <a:buSzTx/>
              <a:buFont typeface="Wingdings" panose="05000000000000000000" pitchFamily="2" charset="2"/>
              <a:buChar char="§"/>
            </a:pPr>
            <a:r>
              <a:rPr lang="en-US" altLang="zh-CN" sz="1900">
                <a:solidFill>
                  <a:srgbClr val="008080"/>
                </a:solidFill>
                <a:ea typeface="宋体" panose="02010600030101010101" pitchFamily="2" charset="-122"/>
              </a:rPr>
              <a:t>00 0800 - 00 0FFF	RAM    </a:t>
            </a:r>
            <a:r>
              <a:rPr lang="en-US" altLang="zh-CN" sz="1900">
                <a:solidFill>
                  <a:srgbClr val="008080"/>
                </a:solidFill>
                <a:ea typeface="宋体" panose="02010600030101010101" pitchFamily="2" charset="-122"/>
                <a:sym typeface="Wingdings" panose="05000000000000000000" pitchFamily="2" charset="2"/>
              </a:rPr>
              <a:t> 2K             (11 lines X)</a:t>
            </a:r>
            <a:endParaRPr lang="en-US" altLang="zh-CN" sz="1900">
              <a:solidFill>
                <a:srgbClr val="008080"/>
              </a:solidFill>
              <a:ea typeface="宋体" panose="02010600030101010101" pitchFamily="2" charset="-122"/>
            </a:endParaRPr>
          </a:p>
          <a:p>
            <a:pPr marL="1143000" lvl="2" indent="-228600" eaLnBrk="1" hangingPunct="1">
              <a:buSzTx/>
              <a:buFont typeface="Wingdings" panose="05000000000000000000" pitchFamily="2" charset="2"/>
              <a:buChar char="§"/>
            </a:pPr>
            <a:r>
              <a:rPr lang="en-US" altLang="zh-CN" sz="1900">
                <a:solidFill>
                  <a:srgbClr val="008080"/>
                </a:solidFill>
                <a:ea typeface="宋体" panose="02010600030101010101" pitchFamily="2" charset="-122"/>
              </a:rPr>
              <a:t>00 4000 - 00 5FFF	ROM2  </a:t>
            </a:r>
            <a:r>
              <a:rPr lang="en-US" altLang="zh-CN" sz="1900">
                <a:solidFill>
                  <a:srgbClr val="008080"/>
                </a:solidFill>
                <a:ea typeface="宋体" panose="02010600030101010101" pitchFamily="2" charset="-122"/>
                <a:sym typeface="Wingdings" panose="05000000000000000000" pitchFamily="2" charset="2"/>
              </a:rPr>
              <a:t> 8K             (13 lines X)</a:t>
            </a:r>
            <a:endParaRPr lang="en-US" altLang="zh-CN" sz="1900">
              <a:solidFill>
                <a:srgbClr val="008080"/>
              </a:solidFill>
              <a:ea typeface="宋体" panose="02010600030101010101" pitchFamily="2" charset="-122"/>
            </a:endParaRPr>
          </a:p>
          <a:p>
            <a:pPr marL="1143000" lvl="2" indent="-228600" eaLnBrk="1" hangingPunct="1">
              <a:buSzTx/>
              <a:buFont typeface="Wingdings" panose="05000000000000000000" pitchFamily="2" charset="2"/>
              <a:buChar char="§"/>
            </a:pPr>
            <a:r>
              <a:rPr lang="en-US" altLang="zh-CN" sz="1900">
                <a:solidFill>
                  <a:srgbClr val="008080"/>
                </a:solidFill>
                <a:ea typeface="宋体" panose="02010600030101010101" pitchFamily="2" charset="-122"/>
              </a:rPr>
              <a:t>00 8000 - 00 8001	PERI1  </a:t>
            </a:r>
            <a:r>
              <a:rPr lang="en-US" altLang="zh-CN" sz="1900">
                <a:solidFill>
                  <a:srgbClr val="008080"/>
                </a:solidFill>
                <a:ea typeface="宋体" panose="02010600030101010101" pitchFamily="2" charset="-122"/>
                <a:sym typeface="Wingdings" panose="05000000000000000000" pitchFamily="2" charset="2"/>
              </a:rPr>
              <a:t> 2 Bytes    (1 line X)</a:t>
            </a:r>
            <a:endParaRPr lang="en-US" altLang="zh-CN" sz="1900">
              <a:solidFill>
                <a:srgbClr val="008080"/>
              </a:solidFill>
              <a:ea typeface="宋体" panose="02010600030101010101" pitchFamily="2" charset="-122"/>
            </a:endParaRPr>
          </a:p>
          <a:p>
            <a:pPr marL="1143000" lvl="2" indent="-228600" eaLnBrk="1" hangingPunct="1">
              <a:buSzTx/>
              <a:buFont typeface="Wingdings" panose="05000000000000000000" pitchFamily="2" charset="2"/>
              <a:buChar char="§"/>
            </a:pPr>
            <a:r>
              <a:rPr lang="en-US" altLang="zh-CN" sz="1900">
                <a:solidFill>
                  <a:srgbClr val="008080"/>
                </a:solidFill>
                <a:ea typeface="宋体" panose="02010600030101010101" pitchFamily="2" charset="-122"/>
              </a:rPr>
              <a:t>00 8002 - 00 8003	PERI2  </a:t>
            </a:r>
            <a:r>
              <a:rPr lang="en-US" altLang="zh-CN" sz="1900">
                <a:solidFill>
                  <a:srgbClr val="008080"/>
                </a:solidFill>
                <a:ea typeface="宋体" panose="02010600030101010101" pitchFamily="2" charset="-122"/>
                <a:sym typeface="Wingdings" panose="05000000000000000000" pitchFamily="2" charset="2"/>
              </a:rPr>
              <a:t> 2 Bytes    (1 line X)</a:t>
            </a:r>
          </a:p>
          <a:p>
            <a:pPr marL="285750" indent="-285750" eaLnBrk="1" hangingPunct="1">
              <a:buSzTx/>
              <a:buFont typeface="Wingdings" panose="05000000000000000000" pitchFamily="2" charset="2"/>
              <a:buChar char="Ø"/>
            </a:pPr>
            <a:r>
              <a:rPr lang="en-US" altLang="zh-CN" sz="2400" b="1" i="1">
                <a:solidFill>
                  <a:srgbClr val="A50021"/>
                </a:solidFill>
                <a:ea typeface="宋体" panose="02010600030101010101" pitchFamily="2" charset="-122"/>
              </a:rPr>
              <a:t>THE PROCESSOR HAS 24 ADDRESS LINES</a:t>
            </a:r>
          </a:p>
        </p:txBody>
      </p:sp>
      <p:sp>
        <p:nvSpPr>
          <p:cNvPr id="922628" name="AutoShape 4">
            <a:extLst>
              <a:ext uri="{FF2B5EF4-FFF2-40B4-BE49-F238E27FC236}">
                <a16:creationId xmlns:a16="http://schemas.microsoft.com/office/drawing/2014/main" id="{682B4D72-ED09-45A5-AE86-C3FED1C2744D}"/>
              </a:ext>
            </a:extLst>
          </p:cNvPr>
          <p:cNvSpPr>
            <a:spLocks/>
          </p:cNvSpPr>
          <p:nvPr/>
        </p:nvSpPr>
        <p:spPr bwMode="auto">
          <a:xfrm flipV="1">
            <a:off x="4648200" y="1752600"/>
            <a:ext cx="152400" cy="457200"/>
          </a:xfrm>
          <a:prstGeom prst="rightBrace">
            <a:avLst>
              <a:gd name="adj1" fmla="val 2500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4">
            <a:extLst>
              <a:ext uri="{FF2B5EF4-FFF2-40B4-BE49-F238E27FC236}">
                <a16:creationId xmlns:a16="http://schemas.microsoft.com/office/drawing/2014/main" id="{9BE29243-62BD-427D-B52C-28A89C1C73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09773D0-BEEA-4661-B968-93B6EF044237}" type="slidenum">
              <a:rPr lang="en-US" altLang="zh-CN" sz="1200">
                <a:solidFill>
                  <a:srgbClr val="000000"/>
                </a:solidFill>
              </a:rPr>
              <a:pPr eaLnBrk="1" hangingPunct="1"/>
              <a:t>8</a:t>
            </a:fld>
            <a:endParaRPr lang="en-US" altLang="zh-CN" sz="1200">
              <a:solidFill>
                <a:srgbClr val="000000"/>
              </a:solidFill>
            </a:endParaRPr>
          </a:p>
        </p:txBody>
      </p:sp>
      <p:grpSp>
        <p:nvGrpSpPr>
          <p:cNvPr id="23556" name="Group 2">
            <a:extLst>
              <a:ext uri="{FF2B5EF4-FFF2-40B4-BE49-F238E27FC236}">
                <a16:creationId xmlns:a16="http://schemas.microsoft.com/office/drawing/2014/main" id="{3698A1F9-83F5-47DF-B8C0-A367F0738624}"/>
              </a:ext>
            </a:extLst>
          </p:cNvPr>
          <p:cNvGrpSpPr>
            <a:grpSpLocks/>
          </p:cNvGrpSpPr>
          <p:nvPr/>
        </p:nvGrpSpPr>
        <p:grpSpPr bwMode="auto">
          <a:xfrm>
            <a:off x="1372393" y="1667396"/>
            <a:ext cx="6399213" cy="4114800"/>
            <a:chOff x="913" y="1152"/>
            <a:chExt cx="4031" cy="2592"/>
          </a:xfrm>
        </p:grpSpPr>
        <p:sp>
          <p:nvSpPr>
            <p:cNvPr id="23564" name="Rectangle 3">
              <a:extLst>
                <a:ext uri="{FF2B5EF4-FFF2-40B4-BE49-F238E27FC236}">
                  <a16:creationId xmlns:a16="http://schemas.microsoft.com/office/drawing/2014/main" id="{6F052C68-C26C-497D-8392-2B4AA0AE8E2A}"/>
                </a:ext>
              </a:extLst>
            </p:cNvPr>
            <p:cNvSpPr>
              <a:spLocks noChangeArrowheads="1"/>
            </p:cNvSpPr>
            <p:nvPr/>
          </p:nvSpPr>
          <p:spPr bwMode="auto">
            <a:xfrm>
              <a:off x="2213" y="1152"/>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CPU</a:t>
              </a:r>
            </a:p>
          </p:txBody>
        </p:sp>
        <p:sp>
          <p:nvSpPr>
            <p:cNvPr id="23565" name="Rectangle 4">
              <a:extLst>
                <a:ext uri="{FF2B5EF4-FFF2-40B4-BE49-F238E27FC236}">
                  <a16:creationId xmlns:a16="http://schemas.microsoft.com/office/drawing/2014/main" id="{CAA93AD4-095E-4A72-B120-C287DD30BE60}"/>
                </a:ext>
              </a:extLst>
            </p:cNvPr>
            <p:cNvSpPr>
              <a:spLocks noChangeArrowheads="1"/>
            </p:cNvSpPr>
            <p:nvPr/>
          </p:nvSpPr>
          <p:spPr bwMode="auto">
            <a:xfrm>
              <a:off x="2213" y="1570"/>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Cache</a:t>
              </a:r>
            </a:p>
            <a:p>
              <a:pPr algn="ctr"/>
              <a:r>
                <a:rPr lang="en-US" altLang="zh-CN" sz="1400" b="0">
                  <a:solidFill>
                    <a:srgbClr val="000000"/>
                  </a:solidFill>
                  <a:ea typeface="宋体" panose="02010600030101010101" pitchFamily="2" charset="-122"/>
                </a:rPr>
                <a:t>Controller</a:t>
              </a:r>
            </a:p>
          </p:txBody>
        </p:sp>
        <p:sp>
          <p:nvSpPr>
            <p:cNvPr id="23566" name="Rectangle 5">
              <a:extLst>
                <a:ext uri="{FF2B5EF4-FFF2-40B4-BE49-F238E27FC236}">
                  <a16:creationId xmlns:a16="http://schemas.microsoft.com/office/drawing/2014/main" id="{D345C418-4B00-4566-BCBF-B7785B99A4F5}"/>
                </a:ext>
              </a:extLst>
            </p:cNvPr>
            <p:cNvSpPr>
              <a:spLocks noChangeArrowheads="1"/>
            </p:cNvSpPr>
            <p:nvPr/>
          </p:nvSpPr>
          <p:spPr bwMode="auto">
            <a:xfrm>
              <a:off x="3237" y="1570"/>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Cache</a:t>
              </a:r>
            </a:p>
            <a:p>
              <a:pPr algn="ctr"/>
              <a:r>
                <a:rPr lang="en-US" altLang="zh-CN" sz="1400" b="0">
                  <a:solidFill>
                    <a:srgbClr val="000000"/>
                  </a:solidFill>
                  <a:ea typeface="宋体" panose="02010600030101010101" pitchFamily="2" charset="-122"/>
                </a:rPr>
                <a:t>Memory</a:t>
              </a:r>
            </a:p>
          </p:txBody>
        </p:sp>
        <p:sp>
          <p:nvSpPr>
            <p:cNvPr id="23567" name="Rectangle 6">
              <a:extLst>
                <a:ext uri="{FF2B5EF4-FFF2-40B4-BE49-F238E27FC236}">
                  <a16:creationId xmlns:a16="http://schemas.microsoft.com/office/drawing/2014/main" id="{E92E2488-4D4B-40BA-9B58-8F3624ECB170}"/>
                </a:ext>
              </a:extLst>
            </p:cNvPr>
            <p:cNvSpPr>
              <a:spLocks noChangeArrowheads="1"/>
            </p:cNvSpPr>
            <p:nvPr/>
          </p:nvSpPr>
          <p:spPr bwMode="auto">
            <a:xfrm>
              <a:off x="1637" y="2209"/>
              <a:ext cx="600" cy="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PCI</a:t>
              </a:r>
            </a:p>
            <a:p>
              <a:pPr algn="ctr"/>
              <a:r>
                <a:rPr lang="en-US" altLang="zh-CN" sz="1400" b="0">
                  <a:solidFill>
                    <a:srgbClr val="000000"/>
                  </a:solidFill>
                  <a:ea typeface="宋体" panose="02010600030101010101" pitchFamily="2" charset="-122"/>
                </a:rPr>
                <a:t>Controller</a:t>
              </a:r>
            </a:p>
          </p:txBody>
        </p:sp>
        <p:sp>
          <p:nvSpPr>
            <p:cNvPr id="15377" name="Line 7">
              <a:extLst>
                <a:ext uri="{FF2B5EF4-FFF2-40B4-BE49-F238E27FC236}">
                  <a16:creationId xmlns:a16="http://schemas.microsoft.com/office/drawing/2014/main" id="{58F118DF-553C-4F0A-9E8A-A91FF8DF96A1}"/>
                </a:ext>
              </a:extLst>
            </p:cNvPr>
            <p:cNvSpPr>
              <a:spLocks noChangeShapeType="1"/>
            </p:cNvSpPr>
            <p:nvPr/>
          </p:nvSpPr>
          <p:spPr bwMode="auto">
            <a:xfrm>
              <a:off x="1313" y="2008"/>
              <a:ext cx="3328" cy="0"/>
            </a:xfrm>
            <a:prstGeom prst="line">
              <a:avLst/>
            </a:prstGeom>
            <a:noFill/>
            <a:ln w="508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78" name="Line 8">
              <a:extLst>
                <a:ext uri="{FF2B5EF4-FFF2-40B4-BE49-F238E27FC236}">
                  <a16:creationId xmlns:a16="http://schemas.microsoft.com/office/drawing/2014/main" id="{F26B1B61-CF4B-4D7B-AC96-0461805571BF}"/>
                </a:ext>
              </a:extLst>
            </p:cNvPr>
            <p:cNvSpPr>
              <a:spLocks noChangeShapeType="1"/>
            </p:cNvSpPr>
            <p:nvPr/>
          </p:nvSpPr>
          <p:spPr bwMode="auto">
            <a:xfrm>
              <a:off x="1025" y="2646"/>
              <a:ext cx="3856" cy="0"/>
            </a:xfrm>
            <a:prstGeom prst="line">
              <a:avLst/>
            </a:prstGeom>
            <a:noFill/>
            <a:ln w="508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79" name="Line 9">
              <a:extLst>
                <a:ext uri="{FF2B5EF4-FFF2-40B4-BE49-F238E27FC236}">
                  <a16:creationId xmlns:a16="http://schemas.microsoft.com/office/drawing/2014/main" id="{50773061-A21A-4BB1-88F2-52EB67EB1731}"/>
                </a:ext>
              </a:extLst>
            </p:cNvPr>
            <p:cNvSpPr>
              <a:spLocks noChangeShapeType="1"/>
            </p:cNvSpPr>
            <p:nvPr/>
          </p:nvSpPr>
          <p:spPr bwMode="auto">
            <a:xfrm>
              <a:off x="913" y="3318"/>
              <a:ext cx="3040" cy="0"/>
            </a:xfrm>
            <a:prstGeom prst="line">
              <a:avLst/>
            </a:prstGeom>
            <a:noFill/>
            <a:ln w="508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23571" name="Rectangle 10">
              <a:extLst>
                <a:ext uri="{FF2B5EF4-FFF2-40B4-BE49-F238E27FC236}">
                  <a16:creationId xmlns:a16="http://schemas.microsoft.com/office/drawing/2014/main" id="{E11FFEA9-3ED2-4667-8BAB-568462AB2F3C}"/>
                </a:ext>
              </a:extLst>
            </p:cNvPr>
            <p:cNvSpPr>
              <a:spLocks noChangeArrowheads="1"/>
            </p:cNvSpPr>
            <p:nvPr/>
          </p:nvSpPr>
          <p:spPr bwMode="auto">
            <a:xfrm>
              <a:off x="2589" y="2209"/>
              <a:ext cx="600" cy="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DRAM</a:t>
              </a:r>
            </a:p>
          </p:txBody>
        </p:sp>
        <p:sp>
          <p:nvSpPr>
            <p:cNvPr id="23572" name="Rectangle 11">
              <a:extLst>
                <a:ext uri="{FF2B5EF4-FFF2-40B4-BE49-F238E27FC236}">
                  <a16:creationId xmlns:a16="http://schemas.microsoft.com/office/drawing/2014/main" id="{465D174C-E701-4595-974D-715A8FD6E53E}"/>
                </a:ext>
              </a:extLst>
            </p:cNvPr>
            <p:cNvSpPr>
              <a:spLocks noChangeArrowheads="1"/>
            </p:cNvSpPr>
            <p:nvPr/>
          </p:nvSpPr>
          <p:spPr bwMode="auto">
            <a:xfrm>
              <a:off x="1093" y="2869"/>
              <a:ext cx="888"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lnSpc>
                  <a:spcPct val="80000"/>
                </a:lnSpc>
              </a:pPr>
              <a:r>
                <a:rPr lang="en-US" altLang="zh-CN" sz="1200" b="0">
                  <a:solidFill>
                    <a:srgbClr val="000000"/>
                  </a:solidFill>
                  <a:ea typeface="宋体" panose="02010600030101010101" pitchFamily="2" charset="-122"/>
                </a:rPr>
                <a:t>EISA/PCI Bridge</a:t>
              </a:r>
            </a:p>
            <a:p>
              <a:pPr algn="ctr">
                <a:lnSpc>
                  <a:spcPct val="80000"/>
                </a:lnSpc>
              </a:pPr>
              <a:r>
                <a:rPr lang="en-US" altLang="zh-CN" sz="1200" b="0">
                  <a:solidFill>
                    <a:srgbClr val="000000"/>
                  </a:solidFill>
                  <a:ea typeface="宋体" panose="02010600030101010101" pitchFamily="2" charset="-122"/>
                </a:rPr>
                <a:t>Controller</a:t>
              </a:r>
              <a:endParaRPr lang="en-US" altLang="zh-CN" sz="1400" b="0">
                <a:solidFill>
                  <a:srgbClr val="000000"/>
                </a:solidFill>
                <a:ea typeface="宋体" panose="02010600030101010101" pitchFamily="2" charset="-122"/>
              </a:endParaRPr>
            </a:p>
          </p:txBody>
        </p:sp>
        <p:sp>
          <p:nvSpPr>
            <p:cNvPr id="23573" name="Rectangle 12">
              <a:extLst>
                <a:ext uri="{FF2B5EF4-FFF2-40B4-BE49-F238E27FC236}">
                  <a16:creationId xmlns:a16="http://schemas.microsoft.com/office/drawing/2014/main" id="{D1C21770-CAA3-4CC4-8CCC-EBE9161BB362}"/>
                </a:ext>
              </a:extLst>
            </p:cNvPr>
            <p:cNvSpPr>
              <a:spLocks noChangeArrowheads="1"/>
            </p:cNvSpPr>
            <p:nvPr/>
          </p:nvSpPr>
          <p:spPr bwMode="auto">
            <a:xfrm>
              <a:off x="2357" y="2869"/>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lnSpc>
                  <a:spcPct val="80000"/>
                </a:lnSpc>
              </a:pPr>
              <a:r>
                <a:rPr lang="en-US" altLang="zh-CN" sz="1200" b="0">
                  <a:solidFill>
                    <a:srgbClr val="000000"/>
                  </a:solidFill>
                  <a:ea typeface="宋体" panose="02010600030101010101" pitchFamily="2" charset="-122"/>
                </a:rPr>
                <a:t>Hard Drive</a:t>
              </a:r>
            </a:p>
            <a:p>
              <a:pPr algn="ctr">
                <a:lnSpc>
                  <a:spcPct val="80000"/>
                </a:lnSpc>
              </a:pPr>
              <a:r>
                <a:rPr lang="en-US" altLang="zh-CN" sz="1200" b="0">
                  <a:solidFill>
                    <a:srgbClr val="000000"/>
                  </a:solidFill>
                  <a:ea typeface="宋体" panose="02010600030101010101" pitchFamily="2" charset="-122"/>
                </a:rPr>
                <a:t>Controller</a:t>
              </a:r>
              <a:endParaRPr lang="en-US" altLang="zh-CN" sz="1400" b="0">
                <a:solidFill>
                  <a:srgbClr val="000000"/>
                </a:solidFill>
                <a:ea typeface="宋体" panose="02010600030101010101" pitchFamily="2" charset="-122"/>
              </a:endParaRPr>
            </a:p>
          </p:txBody>
        </p:sp>
        <p:sp>
          <p:nvSpPr>
            <p:cNvPr id="23574" name="Rectangle 13">
              <a:extLst>
                <a:ext uri="{FF2B5EF4-FFF2-40B4-BE49-F238E27FC236}">
                  <a16:creationId xmlns:a16="http://schemas.microsoft.com/office/drawing/2014/main" id="{F37CA311-EA7F-4AD9-96B6-C350B9B2EB60}"/>
                </a:ext>
              </a:extLst>
            </p:cNvPr>
            <p:cNvSpPr>
              <a:spLocks noChangeArrowheads="1"/>
            </p:cNvSpPr>
            <p:nvPr/>
          </p:nvSpPr>
          <p:spPr bwMode="auto">
            <a:xfrm>
              <a:off x="3301" y="2869"/>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lnSpc>
                  <a:spcPct val="80000"/>
                </a:lnSpc>
              </a:pPr>
              <a:r>
                <a:rPr lang="en-US" altLang="zh-CN" sz="1200" b="0">
                  <a:solidFill>
                    <a:srgbClr val="000000"/>
                  </a:solidFill>
                  <a:ea typeface="宋体" panose="02010600030101010101" pitchFamily="2" charset="-122"/>
                </a:rPr>
                <a:t>Video</a:t>
              </a:r>
            </a:p>
            <a:p>
              <a:pPr algn="ctr">
                <a:lnSpc>
                  <a:spcPct val="80000"/>
                </a:lnSpc>
              </a:pPr>
              <a:r>
                <a:rPr lang="en-US" altLang="zh-CN" sz="1200" b="0">
                  <a:solidFill>
                    <a:srgbClr val="000000"/>
                  </a:solidFill>
                  <a:ea typeface="宋体" panose="02010600030101010101" pitchFamily="2" charset="-122"/>
                </a:rPr>
                <a:t>Adaptor</a:t>
              </a:r>
              <a:endParaRPr lang="en-US" altLang="zh-CN" sz="1400" b="0">
                <a:solidFill>
                  <a:srgbClr val="000000"/>
                </a:solidFill>
                <a:ea typeface="宋体" panose="02010600030101010101" pitchFamily="2" charset="-122"/>
              </a:endParaRPr>
            </a:p>
          </p:txBody>
        </p:sp>
        <p:sp>
          <p:nvSpPr>
            <p:cNvPr id="23575" name="Rectangle 14">
              <a:extLst>
                <a:ext uri="{FF2B5EF4-FFF2-40B4-BE49-F238E27FC236}">
                  <a16:creationId xmlns:a16="http://schemas.microsoft.com/office/drawing/2014/main" id="{3D4D761E-A522-4DAD-B06F-9AE47330BE09}"/>
                </a:ext>
              </a:extLst>
            </p:cNvPr>
            <p:cNvSpPr>
              <a:spLocks noChangeArrowheads="1"/>
            </p:cNvSpPr>
            <p:nvPr/>
          </p:nvSpPr>
          <p:spPr bwMode="auto">
            <a:xfrm>
              <a:off x="1173" y="3518"/>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PC Card 1</a:t>
              </a:r>
            </a:p>
          </p:txBody>
        </p:sp>
        <p:sp>
          <p:nvSpPr>
            <p:cNvPr id="23576" name="Rectangle 15">
              <a:extLst>
                <a:ext uri="{FF2B5EF4-FFF2-40B4-BE49-F238E27FC236}">
                  <a16:creationId xmlns:a16="http://schemas.microsoft.com/office/drawing/2014/main" id="{ACA62E26-7DA2-4336-B835-1899A59E48A9}"/>
                </a:ext>
              </a:extLst>
            </p:cNvPr>
            <p:cNvSpPr>
              <a:spLocks noChangeArrowheads="1"/>
            </p:cNvSpPr>
            <p:nvPr/>
          </p:nvSpPr>
          <p:spPr bwMode="auto">
            <a:xfrm>
              <a:off x="2117" y="3518"/>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PC Card 2</a:t>
              </a:r>
            </a:p>
          </p:txBody>
        </p:sp>
        <p:sp>
          <p:nvSpPr>
            <p:cNvPr id="23577" name="Rectangle 16">
              <a:extLst>
                <a:ext uri="{FF2B5EF4-FFF2-40B4-BE49-F238E27FC236}">
                  <a16:creationId xmlns:a16="http://schemas.microsoft.com/office/drawing/2014/main" id="{D156AA59-FDD9-4C11-A5B7-1639A0320E18}"/>
                </a:ext>
              </a:extLst>
            </p:cNvPr>
            <p:cNvSpPr>
              <a:spLocks noChangeArrowheads="1"/>
            </p:cNvSpPr>
            <p:nvPr/>
          </p:nvSpPr>
          <p:spPr bwMode="auto">
            <a:xfrm>
              <a:off x="4245" y="2869"/>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lnSpc>
                  <a:spcPct val="80000"/>
                </a:lnSpc>
              </a:pPr>
              <a:r>
                <a:rPr lang="en-US" altLang="zh-CN" sz="1200" b="0">
                  <a:solidFill>
                    <a:srgbClr val="000000"/>
                  </a:solidFill>
                  <a:ea typeface="宋体" panose="02010600030101010101" pitchFamily="2" charset="-122"/>
                </a:rPr>
                <a:t>SCSI</a:t>
              </a:r>
            </a:p>
            <a:p>
              <a:pPr algn="ctr">
                <a:lnSpc>
                  <a:spcPct val="80000"/>
                </a:lnSpc>
              </a:pPr>
              <a:r>
                <a:rPr lang="en-US" altLang="zh-CN" sz="1200" b="0">
                  <a:solidFill>
                    <a:srgbClr val="000000"/>
                  </a:solidFill>
                  <a:ea typeface="宋体" panose="02010600030101010101" pitchFamily="2" charset="-122"/>
                </a:rPr>
                <a:t>Adaptor</a:t>
              </a:r>
              <a:endParaRPr lang="en-US" altLang="zh-CN" sz="1400" b="0">
                <a:solidFill>
                  <a:srgbClr val="000000"/>
                </a:solidFill>
                <a:ea typeface="宋体" panose="02010600030101010101" pitchFamily="2" charset="-122"/>
              </a:endParaRPr>
            </a:p>
          </p:txBody>
        </p:sp>
        <p:sp>
          <p:nvSpPr>
            <p:cNvPr id="23578" name="Rectangle 17">
              <a:extLst>
                <a:ext uri="{FF2B5EF4-FFF2-40B4-BE49-F238E27FC236}">
                  <a16:creationId xmlns:a16="http://schemas.microsoft.com/office/drawing/2014/main" id="{0364261F-5DA4-46C5-8C91-FE633E2F6361}"/>
                </a:ext>
              </a:extLst>
            </p:cNvPr>
            <p:cNvSpPr>
              <a:spLocks noChangeArrowheads="1"/>
            </p:cNvSpPr>
            <p:nvPr/>
          </p:nvSpPr>
          <p:spPr bwMode="auto">
            <a:xfrm>
              <a:off x="3045" y="3518"/>
              <a:ext cx="600" cy="2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PC Card 3</a:t>
              </a:r>
            </a:p>
          </p:txBody>
        </p:sp>
        <p:sp>
          <p:nvSpPr>
            <p:cNvPr id="15388" name="Line 18">
              <a:extLst>
                <a:ext uri="{FF2B5EF4-FFF2-40B4-BE49-F238E27FC236}">
                  <a16:creationId xmlns:a16="http://schemas.microsoft.com/office/drawing/2014/main" id="{1F5F33E2-FD0D-4ED7-95BD-EDD6C9C2BB7D}"/>
                </a:ext>
              </a:extLst>
            </p:cNvPr>
            <p:cNvSpPr>
              <a:spLocks noChangeShapeType="1"/>
            </p:cNvSpPr>
            <p:nvPr/>
          </p:nvSpPr>
          <p:spPr bwMode="auto">
            <a:xfrm>
              <a:off x="2508" y="1380"/>
              <a:ext cx="0" cy="188"/>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89" name="Line 19">
              <a:extLst>
                <a:ext uri="{FF2B5EF4-FFF2-40B4-BE49-F238E27FC236}">
                  <a16:creationId xmlns:a16="http://schemas.microsoft.com/office/drawing/2014/main" id="{7EDC28E5-36C9-42AC-874E-BC2EDE065C80}"/>
                </a:ext>
              </a:extLst>
            </p:cNvPr>
            <p:cNvSpPr>
              <a:spLocks noChangeShapeType="1"/>
            </p:cNvSpPr>
            <p:nvPr/>
          </p:nvSpPr>
          <p:spPr bwMode="auto">
            <a:xfrm>
              <a:off x="2513" y="1801"/>
              <a:ext cx="0" cy="201"/>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0" name="Line 20">
              <a:extLst>
                <a:ext uri="{FF2B5EF4-FFF2-40B4-BE49-F238E27FC236}">
                  <a16:creationId xmlns:a16="http://schemas.microsoft.com/office/drawing/2014/main" id="{A59F9C42-BC37-4258-A54E-AAFE0669A42A}"/>
                </a:ext>
              </a:extLst>
            </p:cNvPr>
            <p:cNvSpPr>
              <a:spLocks noChangeShapeType="1"/>
            </p:cNvSpPr>
            <p:nvPr/>
          </p:nvSpPr>
          <p:spPr bwMode="auto">
            <a:xfrm>
              <a:off x="2883" y="2007"/>
              <a:ext cx="0" cy="201"/>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1" name="Line 21">
              <a:extLst>
                <a:ext uri="{FF2B5EF4-FFF2-40B4-BE49-F238E27FC236}">
                  <a16:creationId xmlns:a16="http://schemas.microsoft.com/office/drawing/2014/main" id="{B11D7446-8713-4D57-845E-204C67535732}"/>
                </a:ext>
              </a:extLst>
            </p:cNvPr>
            <p:cNvSpPr>
              <a:spLocks noChangeShapeType="1"/>
            </p:cNvSpPr>
            <p:nvPr/>
          </p:nvSpPr>
          <p:spPr bwMode="auto">
            <a:xfrm>
              <a:off x="2816" y="1681"/>
              <a:ext cx="418" cy="0"/>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2" name="Line 22">
              <a:extLst>
                <a:ext uri="{FF2B5EF4-FFF2-40B4-BE49-F238E27FC236}">
                  <a16:creationId xmlns:a16="http://schemas.microsoft.com/office/drawing/2014/main" id="{D76EE507-7F91-42D8-8B51-C7C5DB62D8E3}"/>
                </a:ext>
              </a:extLst>
            </p:cNvPr>
            <p:cNvSpPr>
              <a:spLocks noChangeShapeType="1"/>
            </p:cNvSpPr>
            <p:nvPr/>
          </p:nvSpPr>
          <p:spPr bwMode="auto">
            <a:xfrm>
              <a:off x="1931" y="2007"/>
              <a:ext cx="0" cy="201"/>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3" name="Line 23">
              <a:extLst>
                <a:ext uri="{FF2B5EF4-FFF2-40B4-BE49-F238E27FC236}">
                  <a16:creationId xmlns:a16="http://schemas.microsoft.com/office/drawing/2014/main" id="{A6DC9357-1011-4A37-B108-9858E98AD19B}"/>
                </a:ext>
              </a:extLst>
            </p:cNvPr>
            <p:cNvSpPr>
              <a:spLocks noChangeShapeType="1"/>
            </p:cNvSpPr>
            <p:nvPr/>
          </p:nvSpPr>
          <p:spPr bwMode="auto">
            <a:xfrm>
              <a:off x="1931" y="2439"/>
              <a:ext cx="1" cy="210"/>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23585" name="Rectangle 24">
              <a:extLst>
                <a:ext uri="{FF2B5EF4-FFF2-40B4-BE49-F238E27FC236}">
                  <a16:creationId xmlns:a16="http://schemas.microsoft.com/office/drawing/2014/main" id="{964030C0-95DF-4F21-920F-2A6763E37B10}"/>
                </a:ext>
              </a:extLst>
            </p:cNvPr>
            <p:cNvSpPr>
              <a:spLocks noChangeArrowheads="1"/>
            </p:cNvSpPr>
            <p:nvPr/>
          </p:nvSpPr>
          <p:spPr bwMode="auto">
            <a:xfrm>
              <a:off x="2835" y="1804"/>
              <a:ext cx="1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dirty="0">
                  <a:solidFill>
                    <a:srgbClr val="000000"/>
                  </a:solidFill>
                  <a:ea typeface="宋体" panose="02010600030101010101" pitchFamily="2" charset="-122"/>
                </a:rPr>
                <a:t>Local CPU / Memory Bus</a:t>
              </a:r>
            </a:p>
          </p:txBody>
        </p:sp>
        <p:sp>
          <p:nvSpPr>
            <p:cNvPr id="23586" name="Rectangle 25">
              <a:extLst>
                <a:ext uri="{FF2B5EF4-FFF2-40B4-BE49-F238E27FC236}">
                  <a16:creationId xmlns:a16="http://schemas.microsoft.com/office/drawing/2014/main" id="{ED46AFC5-7316-4E78-B78A-89CFBB5CAE1D}"/>
                </a:ext>
              </a:extLst>
            </p:cNvPr>
            <p:cNvSpPr>
              <a:spLocks noChangeArrowheads="1"/>
            </p:cNvSpPr>
            <p:nvPr/>
          </p:nvSpPr>
          <p:spPr bwMode="auto">
            <a:xfrm>
              <a:off x="2162" y="2446"/>
              <a:ext cx="225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Peripheral Component Interconnect Bus</a:t>
              </a:r>
            </a:p>
          </p:txBody>
        </p:sp>
        <p:sp>
          <p:nvSpPr>
            <p:cNvPr id="15396" name="Line 26">
              <a:extLst>
                <a:ext uri="{FF2B5EF4-FFF2-40B4-BE49-F238E27FC236}">
                  <a16:creationId xmlns:a16="http://schemas.microsoft.com/office/drawing/2014/main" id="{864322BB-9F56-4A29-B45A-F370DB0AC066}"/>
                </a:ext>
              </a:extLst>
            </p:cNvPr>
            <p:cNvSpPr>
              <a:spLocks noChangeShapeType="1"/>
            </p:cNvSpPr>
            <p:nvPr/>
          </p:nvSpPr>
          <p:spPr bwMode="auto">
            <a:xfrm flipV="1">
              <a:off x="2646" y="2647"/>
              <a:ext cx="0" cy="222"/>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7" name="Line 27">
              <a:extLst>
                <a:ext uri="{FF2B5EF4-FFF2-40B4-BE49-F238E27FC236}">
                  <a16:creationId xmlns:a16="http://schemas.microsoft.com/office/drawing/2014/main" id="{76953F54-92C5-49C4-97D6-14DB504C9010}"/>
                </a:ext>
              </a:extLst>
            </p:cNvPr>
            <p:cNvSpPr>
              <a:spLocks noChangeShapeType="1"/>
            </p:cNvSpPr>
            <p:nvPr/>
          </p:nvSpPr>
          <p:spPr bwMode="auto">
            <a:xfrm flipV="1">
              <a:off x="3595" y="2647"/>
              <a:ext cx="0" cy="222"/>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8" name="Line 28">
              <a:extLst>
                <a:ext uri="{FF2B5EF4-FFF2-40B4-BE49-F238E27FC236}">
                  <a16:creationId xmlns:a16="http://schemas.microsoft.com/office/drawing/2014/main" id="{93A5B3BF-4A63-4327-8B5D-56FA7FC32AB3}"/>
                </a:ext>
              </a:extLst>
            </p:cNvPr>
            <p:cNvSpPr>
              <a:spLocks noChangeShapeType="1"/>
            </p:cNvSpPr>
            <p:nvPr/>
          </p:nvSpPr>
          <p:spPr bwMode="auto">
            <a:xfrm flipV="1">
              <a:off x="1542" y="2647"/>
              <a:ext cx="0" cy="222"/>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399" name="Line 29">
              <a:extLst>
                <a:ext uri="{FF2B5EF4-FFF2-40B4-BE49-F238E27FC236}">
                  <a16:creationId xmlns:a16="http://schemas.microsoft.com/office/drawing/2014/main" id="{6054FB71-042A-439E-B8EE-6A99E2511029}"/>
                </a:ext>
              </a:extLst>
            </p:cNvPr>
            <p:cNvSpPr>
              <a:spLocks noChangeShapeType="1"/>
            </p:cNvSpPr>
            <p:nvPr/>
          </p:nvSpPr>
          <p:spPr bwMode="auto">
            <a:xfrm flipV="1">
              <a:off x="4544" y="2647"/>
              <a:ext cx="0" cy="222"/>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400" name="Line 30">
              <a:extLst>
                <a:ext uri="{FF2B5EF4-FFF2-40B4-BE49-F238E27FC236}">
                  <a16:creationId xmlns:a16="http://schemas.microsoft.com/office/drawing/2014/main" id="{5D036C6B-124F-4468-A0C3-A62F7A43B912}"/>
                </a:ext>
              </a:extLst>
            </p:cNvPr>
            <p:cNvSpPr>
              <a:spLocks noChangeShapeType="1"/>
            </p:cNvSpPr>
            <p:nvPr/>
          </p:nvSpPr>
          <p:spPr bwMode="auto">
            <a:xfrm flipV="1">
              <a:off x="1468" y="3318"/>
              <a:ext cx="0" cy="204"/>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401" name="Line 31">
              <a:extLst>
                <a:ext uri="{FF2B5EF4-FFF2-40B4-BE49-F238E27FC236}">
                  <a16:creationId xmlns:a16="http://schemas.microsoft.com/office/drawing/2014/main" id="{389551E4-E4F7-4CB7-9588-7A0D6F472B57}"/>
                </a:ext>
              </a:extLst>
            </p:cNvPr>
            <p:cNvSpPr>
              <a:spLocks noChangeShapeType="1"/>
            </p:cNvSpPr>
            <p:nvPr/>
          </p:nvSpPr>
          <p:spPr bwMode="auto">
            <a:xfrm flipV="1">
              <a:off x="2417" y="3318"/>
              <a:ext cx="0" cy="204"/>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402" name="Line 32">
              <a:extLst>
                <a:ext uri="{FF2B5EF4-FFF2-40B4-BE49-F238E27FC236}">
                  <a16:creationId xmlns:a16="http://schemas.microsoft.com/office/drawing/2014/main" id="{A17489E8-C1A8-4BBB-87E7-3FE4C4D40234}"/>
                </a:ext>
              </a:extLst>
            </p:cNvPr>
            <p:cNvSpPr>
              <a:spLocks noChangeShapeType="1"/>
            </p:cNvSpPr>
            <p:nvPr/>
          </p:nvSpPr>
          <p:spPr bwMode="auto">
            <a:xfrm flipV="1">
              <a:off x="3340" y="3318"/>
              <a:ext cx="0" cy="204"/>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15403" name="Line 33">
              <a:extLst>
                <a:ext uri="{FF2B5EF4-FFF2-40B4-BE49-F238E27FC236}">
                  <a16:creationId xmlns:a16="http://schemas.microsoft.com/office/drawing/2014/main" id="{FA858566-68B1-49A8-BD72-C7B85F0D0886}"/>
                </a:ext>
              </a:extLst>
            </p:cNvPr>
            <p:cNvSpPr>
              <a:spLocks noChangeShapeType="1"/>
            </p:cNvSpPr>
            <p:nvPr/>
          </p:nvSpPr>
          <p:spPr bwMode="auto">
            <a:xfrm>
              <a:off x="1537" y="3100"/>
              <a:ext cx="0" cy="207"/>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23595" name="Rectangle 34">
              <a:extLst>
                <a:ext uri="{FF2B5EF4-FFF2-40B4-BE49-F238E27FC236}">
                  <a16:creationId xmlns:a16="http://schemas.microsoft.com/office/drawing/2014/main" id="{06990113-8768-414A-9D74-86A23E39A526}"/>
                </a:ext>
              </a:extLst>
            </p:cNvPr>
            <p:cNvSpPr>
              <a:spLocks noChangeArrowheads="1"/>
            </p:cNvSpPr>
            <p:nvPr/>
          </p:nvSpPr>
          <p:spPr bwMode="auto">
            <a:xfrm>
              <a:off x="1931" y="3120"/>
              <a:ext cx="8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EISA PC Bus</a:t>
              </a:r>
            </a:p>
          </p:txBody>
        </p:sp>
        <p:sp>
          <p:nvSpPr>
            <p:cNvPr id="15405" name="Line 35">
              <a:extLst>
                <a:ext uri="{FF2B5EF4-FFF2-40B4-BE49-F238E27FC236}">
                  <a16:creationId xmlns:a16="http://schemas.microsoft.com/office/drawing/2014/main" id="{22F5C919-170B-4497-B03D-3A85DEECDAEF}"/>
                </a:ext>
              </a:extLst>
            </p:cNvPr>
            <p:cNvSpPr>
              <a:spLocks noChangeShapeType="1"/>
            </p:cNvSpPr>
            <p:nvPr/>
          </p:nvSpPr>
          <p:spPr bwMode="auto">
            <a:xfrm>
              <a:off x="4545" y="3108"/>
              <a:ext cx="0" cy="540"/>
            </a:xfrm>
            <a:prstGeom prst="line">
              <a:avLst/>
            </a:prstGeom>
            <a:noFill/>
            <a:ln w="508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sp>
          <p:nvSpPr>
            <p:cNvPr id="23597" name="Rectangle 36">
              <a:extLst>
                <a:ext uri="{FF2B5EF4-FFF2-40B4-BE49-F238E27FC236}">
                  <a16:creationId xmlns:a16="http://schemas.microsoft.com/office/drawing/2014/main" id="{3BA5739A-7293-453F-B258-42C0DEA7ADAE}"/>
                </a:ext>
              </a:extLst>
            </p:cNvPr>
            <p:cNvSpPr>
              <a:spLocks noChangeArrowheads="1"/>
            </p:cNvSpPr>
            <p:nvPr/>
          </p:nvSpPr>
          <p:spPr bwMode="auto">
            <a:xfrm>
              <a:off x="4532" y="3254"/>
              <a:ext cx="41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SCSI</a:t>
              </a:r>
            </a:p>
          </p:txBody>
        </p:sp>
        <p:sp>
          <p:nvSpPr>
            <p:cNvPr id="23598" name="Rectangle 37">
              <a:extLst>
                <a:ext uri="{FF2B5EF4-FFF2-40B4-BE49-F238E27FC236}">
                  <a16:creationId xmlns:a16="http://schemas.microsoft.com/office/drawing/2014/main" id="{E0D25E63-176D-49FE-82C9-46DF3ECE0096}"/>
                </a:ext>
              </a:extLst>
            </p:cNvPr>
            <p:cNvSpPr>
              <a:spLocks noChangeArrowheads="1"/>
            </p:cNvSpPr>
            <p:nvPr/>
          </p:nvSpPr>
          <p:spPr bwMode="auto">
            <a:xfrm>
              <a:off x="4564" y="3359"/>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rgbClr val="000000"/>
                  </a:solidFill>
                  <a:ea typeface="宋体" panose="02010600030101010101" pitchFamily="2" charset="-122"/>
                </a:rPr>
                <a:t>Bus</a:t>
              </a:r>
            </a:p>
          </p:txBody>
        </p:sp>
        <p:sp>
          <p:nvSpPr>
            <p:cNvPr id="23599" name="Rectangle 38">
              <a:extLst>
                <a:ext uri="{FF2B5EF4-FFF2-40B4-BE49-F238E27FC236}">
                  <a16:creationId xmlns:a16="http://schemas.microsoft.com/office/drawing/2014/main" id="{37EF48A5-2BA6-44F1-8CF4-81B97B0A3097}"/>
                </a:ext>
              </a:extLst>
            </p:cNvPr>
            <p:cNvSpPr>
              <a:spLocks noChangeArrowheads="1"/>
            </p:cNvSpPr>
            <p:nvPr/>
          </p:nvSpPr>
          <p:spPr bwMode="auto">
            <a:xfrm>
              <a:off x="3525" y="2209"/>
              <a:ext cx="744" cy="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rgbClr val="000000"/>
                  </a:solidFill>
                  <a:ea typeface="宋体" panose="02010600030101010101" pitchFamily="2" charset="-122"/>
                </a:rPr>
                <a:t>Co-processor</a:t>
              </a:r>
            </a:p>
          </p:txBody>
        </p:sp>
        <p:sp>
          <p:nvSpPr>
            <p:cNvPr id="15409" name="Line 39">
              <a:extLst>
                <a:ext uri="{FF2B5EF4-FFF2-40B4-BE49-F238E27FC236}">
                  <a16:creationId xmlns:a16="http://schemas.microsoft.com/office/drawing/2014/main" id="{52F4F7B2-A240-466C-81F0-012CB6DE3EEC}"/>
                </a:ext>
              </a:extLst>
            </p:cNvPr>
            <p:cNvSpPr>
              <a:spLocks noChangeShapeType="1"/>
            </p:cNvSpPr>
            <p:nvPr/>
          </p:nvSpPr>
          <p:spPr bwMode="auto">
            <a:xfrm>
              <a:off x="3891" y="2002"/>
              <a:ext cx="0" cy="200"/>
            </a:xfrm>
            <a:prstGeom prst="line">
              <a:avLst/>
            </a:prstGeom>
            <a:noFill/>
            <a:ln w="12700">
              <a:solidFill>
                <a:schemeClr val="tx1"/>
              </a:solidFill>
              <a:round/>
              <a:headEnd type="triangle" w="med" len="med"/>
              <a:tailEnd type="triangle" w="med" len="med"/>
            </a:ln>
          </p:spPr>
          <p:txBody>
            <a:bodyPr wrap="none" anchor="ctr"/>
            <a:lstStyle/>
            <a:p>
              <a:pPr algn="ctr" eaLnBrk="0" hangingPunct="0">
                <a:defRPr/>
              </a:pPr>
              <a:endParaRPr lang="en-CA" sz="1800" b="0">
                <a:solidFill>
                  <a:srgbClr val="000000"/>
                </a:solidFill>
                <a:latin typeface="Verdana" pitchFamily="34" charset="0"/>
                <a:cs typeface="+mn-cs"/>
              </a:endParaRPr>
            </a:p>
          </p:txBody>
        </p:sp>
      </p:grpSp>
      <p:sp>
        <p:nvSpPr>
          <p:cNvPr id="23557" name="Rectangle 40">
            <a:extLst>
              <a:ext uri="{FF2B5EF4-FFF2-40B4-BE49-F238E27FC236}">
                <a16:creationId xmlns:a16="http://schemas.microsoft.com/office/drawing/2014/main" id="{00313A3A-D593-45B6-B417-CC242D7A0827}"/>
              </a:ext>
            </a:extLst>
          </p:cNvPr>
          <p:cNvSpPr>
            <a:spLocks noChangeArrowheads="1"/>
          </p:cNvSpPr>
          <p:nvPr/>
        </p:nvSpPr>
        <p:spPr bwMode="auto">
          <a:xfrm>
            <a:off x="1027113" y="351631"/>
            <a:ext cx="66294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dirty="0">
                <a:solidFill>
                  <a:srgbClr val="008080"/>
                </a:solidFill>
                <a:ea typeface="宋体" panose="02010600030101010101" pitchFamily="2" charset="-122"/>
              </a:rPr>
              <a:t>Memory</a:t>
            </a:r>
          </a:p>
        </p:txBody>
      </p:sp>
      <p:sp>
        <p:nvSpPr>
          <p:cNvPr id="15367" name="Line 42">
            <a:extLst>
              <a:ext uri="{FF2B5EF4-FFF2-40B4-BE49-F238E27FC236}">
                <a16:creationId xmlns:a16="http://schemas.microsoft.com/office/drawing/2014/main" id="{60207360-31E1-47E9-8F11-D625EF534FC3}"/>
              </a:ext>
            </a:extLst>
          </p:cNvPr>
          <p:cNvSpPr>
            <a:spLocks noChangeShapeType="1"/>
          </p:cNvSpPr>
          <p:nvPr/>
        </p:nvSpPr>
        <p:spPr bwMode="auto">
          <a:xfrm flipH="1">
            <a:off x="6151792" y="2106352"/>
            <a:ext cx="612318" cy="386023"/>
          </a:xfrm>
          <a:prstGeom prst="line">
            <a:avLst/>
          </a:prstGeom>
          <a:noFill/>
          <a:ln w="57150" cap="sq">
            <a:solidFill>
              <a:srgbClr val="FF0000"/>
            </a:solidFill>
            <a:round/>
            <a:headEnd type="none" w="sm" len="sm"/>
            <a:tailEnd type="arrow" w="sm" len="sm"/>
          </a:ln>
        </p:spPr>
        <p:txBody>
          <a:bodyPr/>
          <a:lstStyle/>
          <a:p>
            <a:pPr algn="ctr" eaLnBrk="0" hangingPunct="0">
              <a:defRPr/>
            </a:pPr>
            <a:endParaRPr lang="en-CA" sz="1800" b="0">
              <a:solidFill>
                <a:srgbClr val="000000"/>
              </a:solidFill>
              <a:latin typeface="Verdana" pitchFamily="34" charset="0"/>
              <a:cs typeface="+mn-cs"/>
            </a:endParaRPr>
          </a:p>
        </p:txBody>
      </p:sp>
      <p:sp>
        <p:nvSpPr>
          <p:cNvPr id="15368" name="Line 43">
            <a:extLst>
              <a:ext uri="{FF2B5EF4-FFF2-40B4-BE49-F238E27FC236}">
                <a16:creationId xmlns:a16="http://schemas.microsoft.com/office/drawing/2014/main" id="{4E496051-7FE1-49DE-8730-1607557C6505}"/>
              </a:ext>
            </a:extLst>
          </p:cNvPr>
          <p:cNvSpPr>
            <a:spLocks noChangeShapeType="1"/>
          </p:cNvSpPr>
          <p:nvPr/>
        </p:nvSpPr>
        <p:spPr bwMode="auto">
          <a:xfrm flipH="1">
            <a:off x="5163341" y="2756422"/>
            <a:ext cx="1954207" cy="712786"/>
          </a:xfrm>
          <a:prstGeom prst="line">
            <a:avLst/>
          </a:prstGeom>
          <a:noFill/>
          <a:ln w="57150" cap="sq">
            <a:solidFill>
              <a:srgbClr val="0000FF"/>
            </a:solidFill>
            <a:round/>
            <a:headEnd type="none" w="sm" len="sm"/>
            <a:tailEnd type="arrow" w="sm" len="sm"/>
          </a:ln>
        </p:spPr>
        <p:txBody>
          <a:bodyPr/>
          <a:lstStyle/>
          <a:p>
            <a:pPr algn="ctr" eaLnBrk="0" hangingPunct="0">
              <a:defRPr/>
            </a:pPr>
            <a:endParaRPr lang="en-CA" sz="1800" b="0">
              <a:solidFill>
                <a:srgbClr val="000000"/>
              </a:solidFill>
              <a:latin typeface="Verdana" pitchFamily="34" charset="0"/>
              <a:cs typeface="+mn-cs"/>
            </a:endParaRPr>
          </a:p>
        </p:txBody>
      </p:sp>
      <p:sp>
        <p:nvSpPr>
          <p:cNvPr id="15369" name="Text Box 44">
            <a:extLst>
              <a:ext uri="{FF2B5EF4-FFF2-40B4-BE49-F238E27FC236}">
                <a16:creationId xmlns:a16="http://schemas.microsoft.com/office/drawing/2014/main" id="{C96BD647-EBCA-4183-AAD4-37EE237F0705}"/>
              </a:ext>
            </a:extLst>
          </p:cNvPr>
          <p:cNvSpPr txBox="1">
            <a:spLocks noChangeArrowheads="1"/>
          </p:cNvSpPr>
          <p:nvPr/>
        </p:nvSpPr>
        <p:spPr bwMode="auto">
          <a:xfrm>
            <a:off x="6705600" y="1752600"/>
            <a:ext cx="1524000" cy="366713"/>
          </a:xfrm>
          <a:prstGeom prst="rect">
            <a:avLst/>
          </a:prstGeom>
          <a:noFill/>
          <a:ln w="12700" cap="sq">
            <a:noFill/>
            <a:miter lim="800000"/>
            <a:headEnd type="none" w="sm" len="sm"/>
            <a:tailEnd type="none" w="sm" len="sm"/>
          </a:ln>
        </p:spPr>
        <p:txBody>
          <a:bodyPr>
            <a:spAutoFit/>
          </a:bodyPr>
          <a:lstStyle/>
          <a:p>
            <a:pPr eaLnBrk="0" hangingPunct="0">
              <a:spcBef>
                <a:spcPct val="50000"/>
              </a:spcBef>
              <a:defRPr/>
            </a:pPr>
            <a:r>
              <a:rPr lang="en-US" sz="1800" b="0">
                <a:solidFill>
                  <a:srgbClr val="FF0000"/>
                </a:solidFill>
                <a:latin typeface="Verdana" pitchFamily="34" charset="0"/>
                <a:cs typeface="+mn-cs"/>
              </a:rPr>
              <a:t>Static RAM</a:t>
            </a:r>
          </a:p>
        </p:txBody>
      </p:sp>
      <p:sp>
        <p:nvSpPr>
          <p:cNvPr id="15370" name="Text Box 45">
            <a:extLst>
              <a:ext uri="{FF2B5EF4-FFF2-40B4-BE49-F238E27FC236}">
                <a16:creationId xmlns:a16="http://schemas.microsoft.com/office/drawing/2014/main" id="{043328E7-D9F5-4CA7-A8C0-9DE6204F080F}"/>
              </a:ext>
            </a:extLst>
          </p:cNvPr>
          <p:cNvSpPr txBox="1">
            <a:spLocks noChangeArrowheads="1"/>
          </p:cNvSpPr>
          <p:nvPr/>
        </p:nvSpPr>
        <p:spPr bwMode="auto">
          <a:xfrm>
            <a:off x="7117556" y="2529147"/>
            <a:ext cx="1828800" cy="366713"/>
          </a:xfrm>
          <a:prstGeom prst="rect">
            <a:avLst/>
          </a:prstGeom>
          <a:noFill/>
          <a:ln w="12700" cap="sq">
            <a:noFill/>
            <a:miter lim="800000"/>
            <a:headEnd type="none" w="sm" len="sm"/>
            <a:tailEnd type="none" w="sm" len="sm"/>
          </a:ln>
        </p:spPr>
        <p:txBody>
          <a:bodyPr>
            <a:spAutoFit/>
          </a:bodyPr>
          <a:lstStyle/>
          <a:p>
            <a:pPr eaLnBrk="0" hangingPunct="0">
              <a:spcBef>
                <a:spcPct val="50000"/>
              </a:spcBef>
              <a:defRPr/>
            </a:pPr>
            <a:r>
              <a:rPr lang="en-US" sz="1800" b="0" dirty="0">
                <a:solidFill>
                  <a:srgbClr val="0000FF"/>
                </a:solidFill>
                <a:latin typeface="Verdana" pitchFamily="34" charset="0"/>
                <a:cs typeface="+mn-cs"/>
              </a:rPr>
              <a:t>Dynamic RAM</a:t>
            </a:r>
          </a:p>
        </p:txBody>
      </p:sp>
      <p:sp>
        <p:nvSpPr>
          <p:cNvPr id="15371" name="Text Box 46">
            <a:extLst>
              <a:ext uri="{FF2B5EF4-FFF2-40B4-BE49-F238E27FC236}">
                <a16:creationId xmlns:a16="http://schemas.microsoft.com/office/drawing/2014/main" id="{31E91827-62DB-4EFC-90EC-D36BEF57154A}"/>
              </a:ext>
            </a:extLst>
          </p:cNvPr>
          <p:cNvSpPr txBox="1">
            <a:spLocks noChangeArrowheads="1"/>
          </p:cNvSpPr>
          <p:nvPr/>
        </p:nvSpPr>
        <p:spPr bwMode="auto">
          <a:xfrm>
            <a:off x="846931" y="1739639"/>
            <a:ext cx="1524000" cy="366713"/>
          </a:xfrm>
          <a:prstGeom prst="rect">
            <a:avLst/>
          </a:prstGeom>
          <a:noFill/>
          <a:ln w="12700" cap="sq">
            <a:noFill/>
            <a:miter lim="800000"/>
            <a:headEnd type="none" w="sm" len="sm"/>
            <a:tailEnd type="none" w="sm" len="sm"/>
          </a:ln>
        </p:spPr>
        <p:txBody>
          <a:bodyPr>
            <a:spAutoFit/>
          </a:bodyPr>
          <a:lstStyle/>
          <a:p>
            <a:pPr eaLnBrk="0" hangingPunct="0">
              <a:spcBef>
                <a:spcPct val="50000"/>
              </a:spcBef>
              <a:defRPr/>
            </a:pPr>
            <a:r>
              <a:rPr lang="en-US" sz="1800" i="1" dirty="0">
                <a:solidFill>
                  <a:srgbClr val="006666"/>
                </a:solidFill>
                <a:latin typeface="Verdana" pitchFamily="34" charset="0"/>
                <a:cs typeface="+mn-cs"/>
              </a:rPr>
              <a:t>Registers</a:t>
            </a:r>
          </a:p>
        </p:txBody>
      </p:sp>
      <p:sp>
        <p:nvSpPr>
          <p:cNvPr id="15372" name="Line 47">
            <a:extLst>
              <a:ext uri="{FF2B5EF4-FFF2-40B4-BE49-F238E27FC236}">
                <a16:creationId xmlns:a16="http://schemas.microsoft.com/office/drawing/2014/main" id="{7EA743FE-B1BF-4BDF-A360-B99C0D73AD18}"/>
              </a:ext>
            </a:extLst>
          </p:cNvPr>
          <p:cNvSpPr>
            <a:spLocks noChangeShapeType="1"/>
          </p:cNvSpPr>
          <p:nvPr/>
        </p:nvSpPr>
        <p:spPr bwMode="auto">
          <a:xfrm>
            <a:off x="2133600" y="2133600"/>
            <a:ext cx="1103536" cy="319082"/>
          </a:xfrm>
          <a:prstGeom prst="line">
            <a:avLst/>
          </a:prstGeom>
          <a:noFill/>
          <a:ln w="57150" cap="sq">
            <a:solidFill>
              <a:srgbClr val="339966"/>
            </a:solidFill>
            <a:round/>
            <a:headEnd type="none" w="sm" len="sm"/>
            <a:tailEnd type="triangle" w="sm" len="sm"/>
          </a:ln>
        </p:spPr>
        <p:txBody>
          <a:bodyPr wrap="none" anchor="ctr"/>
          <a:lstStyle/>
          <a:p>
            <a:pPr algn="ctr" eaLnBrk="0" hangingPunct="0">
              <a:defRPr/>
            </a:pPr>
            <a:endParaRPr lang="en-CA" sz="1800" b="0">
              <a:solidFill>
                <a:srgbClr val="000000"/>
              </a:solidFill>
              <a:latin typeface="Verdana" pitchFamily="34" charset="0"/>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5">
            <a:extLst>
              <a:ext uri="{FF2B5EF4-FFF2-40B4-BE49-F238E27FC236}">
                <a16:creationId xmlns:a16="http://schemas.microsoft.com/office/drawing/2014/main" id="{AAF173E3-3D89-4C44-AF3D-E08EC79D2B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CB71398B-C86A-4FF4-9832-4DFA515EB6B1}" type="slidenum">
              <a:rPr lang="en-US" altLang="en-US" sz="1000" b="0">
                <a:solidFill>
                  <a:schemeClr val="tx1"/>
                </a:solidFill>
              </a:rPr>
              <a:pPr eaLnBrk="1" hangingPunct="1"/>
              <a:t>80</a:t>
            </a:fld>
            <a:endParaRPr lang="en-US" altLang="en-US" sz="1000" b="0">
              <a:solidFill>
                <a:schemeClr val="tx1"/>
              </a:solidFill>
            </a:endParaRPr>
          </a:p>
        </p:txBody>
      </p:sp>
      <p:sp>
        <p:nvSpPr>
          <p:cNvPr id="90116" name="Rectangle 2">
            <a:extLst>
              <a:ext uri="{FF2B5EF4-FFF2-40B4-BE49-F238E27FC236}">
                <a16:creationId xmlns:a16="http://schemas.microsoft.com/office/drawing/2014/main" id="{4113C566-ADEB-4894-BF82-553567374DF5}"/>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Assigning Addresses (Cont’d)</a:t>
            </a:r>
          </a:p>
        </p:txBody>
      </p:sp>
      <p:sp>
        <p:nvSpPr>
          <p:cNvPr id="924675" name="Rectangle 3">
            <a:extLst>
              <a:ext uri="{FF2B5EF4-FFF2-40B4-BE49-F238E27FC236}">
                <a16:creationId xmlns:a16="http://schemas.microsoft.com/office/drawing/2014/main" id="{C10EE288-019F-4F8E-A6E5-967E33C8512A}"/>
              </a:ext>
            </a:extLst>
          </p:cNvPr>
          <p:cNvSpPr>
            <a:spLocks noGrp="1" noChangeArrowheads="1"/>
          </p:cNvSpPr>
          <p:nvPr>
            <p:ph type="body" idx="1"/>
          </p:nvPr>
        </p:nvSpPr>
        <p:spPr>
          <a:xfrm>
            <a:off x="457200" y="1295400"/>
            <a:ext cx="8367713" cy="1490663"/>
          </a:xfrm>
          <a:noFill/>
        </p:spPr>
        <p:txBody>
          <a:bodyPr lIns="92075" tIns="46038" rIns="92075" bIns="46038"/>
          <a:lstStyle/>
          <a:p>
            <a:pPr marL="685800" lvl="1" indent="-228600" eaLnBrk="1" hangingPunct="1">
              <a:lnSpc>
                <a:spcPct val="80000"/>
              </a:lnSpc>
              <a:buSzTx/>
              <a:buFont typeface="Wingdings" panose="05000000000000000000" pitchFamily="2" charset="2"/>
              <a:buChar char="Ø"/>
            </a:pPr>
            <a:r>
              <a:rPr lang="en-US" altLang="zh-CN" sz="1700">
                <a:solidFill>
                  <a:srgbClr val="3333CC"/>
                </a:solidFill>
                <a:ea typeface="宋体" panose="02010600030101010101" pitchFamily="2" charset="-122"/>
              </a:rPr>
              <a:t>00 0000 - 00 07FF	ROM1  </a:t>
            </a:r>
            <a:r>
              <a:rPr lang="en-US" altLang="zh-CN" sz="1700">
                <a:solidFill>
                  <a:srgbClr val="3333CC"/>
                </a:solidFill>
                <a:ea typeface="宋体" panose="02010600030101010101" pitchFamily="2" charset="-122"/>
                <a:sym typeface="Wingdings" panose="05000000000000000000" pitchFamily="2" charset="2"/>
              </a:rPr>
              <a:t> 2K             (11 lines X)</a:t>
            </a:r>
            <a:endParaRPr lang="en-US" altLang="zh-CN" sz="1700">
              <a:solidFill>
                <a:srgbClr val="3333CC"/>
              </a:solidFill>
              <a:ea typeface="宋体" panose="02010600030101010101" pitchFamily="2" charset="-122"/>
            </a:endParaRPr>
          </a:p>
          <a:p>
            <a:pPr marL="685800" lvl="1" indent="-228600" eaLnBrk="1" hangingPunct="1">
              <a:lnSpc>
                <a:spcPct val="80000"/>
              </a:lnSpc>
              <a:buSzTx/>
              <a:buFont typeface="Wingdings" panose="05000000000000000000" pitchFamily="2" charset="2"/>
              <a:buChar char="Ø"/>
            </a:pPr>
            <a:r>
              <a:rPr lang="en-US" altLang="zh-CN" sz="1700">
                <a:solidFill>
                  <a:srgbClr val="3333CC"/>
                </a:solidFill>
                <a:ea typeface="宋体" panose="02010600030101010101" pitchFamily="2" charset="-122"/>
              </a:rPr>
              <a:t>00 0800 - 00 0FFF	RAM    </a:t>
            </a:r>
            <a:r>
              <a:rPr lang="en-US" altLang="zh-CN" sz="1700">
                <a:solidFill>
                  <a:srgbClr val="3333CC"/>
                </a:solidFill>
                <a:ea typeface="宋体" panose="02010600030101010101" pitchFamily="2" charset="-122"/>
                <a:sym typeface="Wingdings" panose="05000000000000000000" pitchFamily="2" charset="2"/>
              </a:rPr>
              <a:t> 2K             (11 lines X)</a:t>
            </a:r>
            <a:endParaRPr lang="en-US" altLang="zh-CN" sz="1700">
              <a:solidFill>
                <a:srgbClr val="3333CC"/>
              </a:solidFill>
              <a:ea typeface="宋体" panose="02010600030101010101" pitchFamily="2" charset="-122"/>
            </a:endParaRPr>
          </a:p>
          <a:p>
            <a:pPr marL="685800" lvl="1" indent="-228600" eaLnBrk="1" hangingPunct="1">
              <a:lnSpc>
                <a:spcPct val="80000"/>
              </a:lnSpc>
              <a:buSzTx/>
              <a:buFont typeface="Wingdings" panose="05000000000000000000" pitchFamily="2" charset="2"/>
              <a:buChar char="Ø"/>
            </a:pPr>
            <a:r>
              <a:rPr lang="en-US" altLang="zh-CN" sz="1700">
                <a:solidFill>
                  <a:srgbClr val="3333CC"/>
                </a:solidFill>
                <a:ea typeface="宋体" panose="02010600030101010101" pitchFamily="2" charset="-122"/>
              </a:rPr>
              <a:t>00 4000 - 00 5FFF	ROM2  </a:t>
            </a:r>
            <a:r>
              <a:rPr lang="en-US" altLang="zh-CN" sz="1700">
                <a:solidFill>
                  <a:srgbClr val="3333CC"/>
                </a:solidFill>
                <a:ea typeface="宋体" panose="02010600030101010101" pitchFamily="2" charset="-122"/>
                <a:sym typeface="Wingdings" panose="05000000000000000000" pitchFamily="2" charset="2"/>
              </a:rPr>
              <a:t> 8K             (13 lines X)</a:t>
            </a:r>
            <a:endParaRPr lang="en-US" altLang="zh-CN" sz="1700">
              <a:solidFill>
                <a:srgbClr val="3333CC"/>
              </a:solidFill>
              <a:ea typeface="宋体" panose="02010600030101010101" pitchFamily="2" charset="-122"/>
            </a:endParaRPr>
          </a:p>
          <a:p>
            <a:pPr marL="685800" lvl="1" indent="-228600" eaLnBrk="1" hangingPunct="1">
              <a:lnSpc>
                <a:spcPct val="80000"/>
              </a:lnSpc>
              <a:buSzTx/>
              <a:buFont typeface="Wingdings" panose="05000000000000000000" pitchFamily="2" charset="2"/>
              <a:buChar char="Ø"/>
            </a:pPr>
            <a:r>
              <a:rPr lang="en-US" altLang="zh-CN" sz="1700">
                <a:solidFill>
                  <a:srgbClr val="3333CC"/>
                </a:solidFill>
                <a:ea typeface="宋体" panose="02010600030101010101" pitchFamily="2" charset="-122"/>
              </a:rPr>
              <a:t>00 8000 - 00 8001	PERI1  </a:t>
            </a:r>
            <a:r>
              <a:rPr lang="en-US" altLang="zh-CN" sz="1700">
                <a:solidFill>
                  <a:srgbClr val="3333CC"/>
                </a:solidFill>
                <a:ea typeface="宋体" panose="02010600030101010101" pitchFamily="2" charset="-122"/>
                <a:sym typeface="Wingdings" panose="05000000000000000000" pitchFamily="2" charset="2"/>
              </a:rPr>
              <a:t> 2 Bytes    (1 line X)</a:t>
            </a:r>
            <a:endParaRPr lang="en-US" altLang="zh-CN" sz="1700">
              <a:solidFill>
                <a:srgbClr val="3333CC"/>
              </a:solidFill>
              <a:ea typeface="宋体" panose="02010600030101010101" pitchFamily="2" charset="-122"/>
            </a:endParaRPr>
          </a:p>
          <a:p>
            <a:pPr marL="685800" lvl="1" indent="-228600" eaLnBrk="1" hangingPunct="1">
              <a:lnSpc>
                <a:spcPct val="80000"/>
              </a:lnSpc>
              <a:buSzTx/>
              <a:buFont typeface="Wingdings" panose="05000000000000000000" pitchFamily="2" charset="2"/>
              <a:buChar char="Ø"/>
            </a:pPr>
            <a:r>
              <a:rPr lang="en-US" altLang="zh-CN" sz="1700">
                <a:solidFill>
                  <a:srgbClr val="3333CC"/>
                </a:solidFill>
                <a:ea typeface="宋体" panose="02010600030101010101" pitchFamily="2" charset="-122"/>
              </a:rPr>
              <a:t>00 8002 - 00 8003	PERI2  </a:t>
            </a:r>
            <a:r>
              <a:rPr lang="en-US" altLang="zh-CN" sz="1700">
                <a:solidFill>
                  <a:srgbClr val="3333CC"/>
                </a:solidFill>
                <a:ea typeface="宋体" panose="02010600030101010101" pitchFamily="2" charset="-122"/>
                <a:sym typeface="Wingdings" panose="05000000000000000000" pitchFamily="2" charset="2"/>
              </a:rPr>
              <a:t> 2 Bytes    (1 line X)</a:t>
            </a:r>
            <a:endParaRPr lang="en-US" altLang="zh-CN" sz="1700">
              <a:solidFill>
                <a:srgbClr val="3333CC"/>
              </a:solidFill>
              <a:ea typeface="宋体" panose="02010600030101010101" pitchFamily="2" charset="-122"/>
            </a:endParaRPr>
          </a:p>
        </p:txBody>
      </p:sp>
      <p:sp>
        <p:nvSpPr>
          <p:cNvPr id="924676" name="Rectangle 4">
            <a:extLst>
              <a:ext uri="{FF2B5EF4-FFF2-40B4-BE49-F238E27FC236}">
                <a16:creationId xmlns:a16="http://schemas.microsoft.com/office/drawing/2014/main" id="{F8133FD2-CBFB-45E8-8208-E5484BA68FE8}"/>
              </a:ext>
            </a:extLst>
          </p:cNvPr>
          <p:cNvSpPr>
            <a:spLocks noChangeArrowheads="1"/>
          </p:cNvSpPr>
          <p:nvPr/>
        </p:nvSpPr>
        <p:spPr bwMode="auto">
          <a:xfrm>
            <a:off x="593725" y="3124200"/>
            <a:ext cx="79184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                                                             ADDRESS LINE</a:t>
            </a:r>
          </a:p>
          <a:p>
            <a:endParaRPr lang="en-US" altLang="zh-CN" sz="1600">
              <a:solidFill>
                <a:schemeClr val="tx1"/>
              </a:solidFill>
              <a:ea typeface="宋体" panose="02010600030101010101" pitchFamily="2" charset="-122"/>
            </a:endParaRPr>
          </a:p>
          <a:p>
            <a:r>
              <a:rPr lang="en-US" altLang="zh-CN" sz="1600">
                <a:solidFill>
                  <a:schemeClr val="tx1"/>
                </a:solidFill>
                <a:ea typeface="宋体" panose="02010600030101010101" pitchFamily="2" charset="-122"/>
              </a:rPr>
              <a:t>Device    23  22  21  20  ...  15  14 13  12  11  10  09  08  07  06  05  04  03  02  01 00</a:t>
            </a:r>
          </a:p>
          <a:p>
            <a:r>
              <a:rPr lang="en-US" altLang="zh-CN" sz="1600">
                <a:solidFill>
                  <a:schemeClr val="tx1"/>
                </a:solidFill>
                <a:ea typeface="宋体" panose="02010600030101010101" pitchFamily="2" charset="-122"/>
              </a:rPr>
              <a:t>ROM1     0    0    0    0   ...   0    0    0    0    0    x   x    x    x    x    x    x    x    x    x    x</a:t>
            </a:r>
          </a:p>
          <a:p>
            <a:r>
              <a:rPr lang="en-US" altLang="zh-CN" sz="1600">
                <a:solidFill>
                  <a:schemeClr val="tx1"/>
                </a:solidFill>
                <a:ea typeface="宋体" panose="02010600030101010101" pitchFamily="2" charset="-122"/>
              </a:rPr>
              <a:t>RAM       0    0    0    0   ...   0    0    0    0    1    x   x    x    x    x    x    x    x    x    x    x</a:t>
            </a:r>
          </a:p>
          <a:p>
            <a:r>
              <a:rPr lang="en-US" altLang="zh-CN" sz="1600">
                <a:solidFill>
                  <a:schemeClr val="tx1"/>
                </a:solidFill>
                <a:ea typeface="宋体" panose="02010600030101010101" pitchFamily="2" charset="-122"/>
              </a:rPr>
              <a:t>ROM2     0    0    0    0   ...   0    1    0    x    x    x   x    x    x    x    x    x    x    x    x    x</a:t>
            </a:r>
          </a:p>
          <a:p>
            <a:r>
              <a:rPr lang="en-US" altLang="zh-CN" sz="1600">
                <a:solidFill>
                  <a:schemeClr val="tx1"/>
                </a:solidFill>
                <a:ea typeface="宋体" panose="02010600030101010101" pitchFamily="2" charset="-122"/>
              </a:rPr>
              <a:t>PERI1     0    0    0    0   ...   1    0    0    0    0    0   0    0    0    0    0    0    0    0    0    x</a:t>
            </a:r>
          </a:p>
          <a:p>
            <a:r>
              <a:rPr lang="en-US" altLang="zh-CN" sz="1600">
                <a:solidFill>
                  <a:schemeClr val="tx1"/>
                </a:solidFill>
                <a:ea typeface="宋体" panose="02010600030101010101" pitchFamily="2" charset="-122"/>
              </a:rPr>
              <a:t>PERI2     0    0    0    0   ...   1    0    0    0    0    0   0    0    0    0    0    0    0    0    1    x</a:t>
            </a:r>
          </a:p>
          <a:p>
            <a:endParaRPr lang="en-US" altLang="zh-CN" sz="1600">
              <a:solidFill>
                <a:schemeClr val="tx1"/>
              </a:solidFill>
              <a:ea typeface="宋体" panose="02010600030101010101" pitchFamily="2" charset="-122"/>
            </a:endParaRPr>
          </a:p>
          <a:p>
            <a:endParaRPr lang="en-US" altLang="zh-CN" sz="1600">
              <a:solidFill>
                <a:schemeClr val="tx1"/>
              </a:solidFill>
              <a:ea typeface="宋体" panose="02010600030101010101" pitchFamily="2" charset="-122"/>
            </a:endParaRPr>
          </a:p>
        </p:txBody>
      </p:sp>
      <p:sp>
        <p:nvSpPr>
          <p:cNvPr id="90119" name="Line 5">
            <a:extLst>
              <a:ext uri="{FF2B5EF4-FFF2-40B4-BE49-F238E27FC236}">
                <a16:creationId xmlns:a16="http://schemas.microsoft.com/office/drawing/2014/main" id="{F64ACB06-476C-4AE5-A766-B7B50777EC46}"/>
              </a:ext>
            </a:extLst>
          </p:cNvPr>
          <p:cNvSpPr>
            <a:spLocks noChangeShapeType="1"/>
          </p:cNvSpPr>
          <p:nvPr/>
        </p:nvSpPr>
        <p:spPr bwMode="auto">
          <a:xfrm>
            <a:off x="1449388" y="3506788"/>
            <a:ext cx="6627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0" name="Line 6">
            <a:extLst>
              <a:ext uri="{FF2B5EF4-FFF2-40B4-BE49-F238E27FC236}">
                <a16:creationId xmlns:a16="http://schemas.microsoft.com/office/drawing/2014/main" id="{FFA709CB-940B-4A2A-98D7-AED90D96A16D}"/>
              </a:ext>
            </a:extLst>
          </p:cNvPr>
          <p:cNvSpPr>
            <a:spLocks noChangeShapeType="1"/>
          </p:cNvSpPr>
          <p:nvPr/>
        </p:nvSpPr>
        <p:spPr bwMode="auto">
          <a:xfrm>
            <a:off x="611188" y="3887788"/>
            <a:ext cx="74660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1" name="Line 7">
            <a:extLst>
              <a:ext uri="{FF2B5EF4-FFF2-40B4-BE49-F238E27FC236}">
                <a16:creationId xmlns:a16="http://schemas.microsoft.com/office/drawing/2014/main" id="{DD0547D3-C3CF-4C73-9A9B-2FD4FC27508C}"/>
              </a:ext>
            </a:extLst>
          </p:cNvPr>
          <p:cNvSpPr>
            <a:spLocks noChangeShapeType="1"/>
          </p:cNvSpPr>
          <p:nvPr/>
        </p:nvSpPr>
        <p:spPr bwMode="auto">
          <a:xfrm>
            <a:off x="1447800" y="3506788"/>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2" name="Line 8">
            <a:extLst>
              <a:ext uri="{FF2B5EF4-FFF2-40B4-BE49-F238E27FC236}">
                <a16:creationId xmlns:a16="http://schemas.microsoft.com/office/drawing/2014/main" id="{722195D2-6558-4A54-B005-2E6315091B49}"/>
              </a:ext>
            </a:extLst>
          </p:cNvPr>
          <p:cNvSpPr>
            <a:spLocks noChangeShapeType="1"/>
          </p:cNvSpPr>
          <p:nvPr/>
        </p:nvSpPr>
        <p:spPr bwMode="auto">
          <a:xfrm>
            <a:off x="611188" y="5106988"/>
            <a:ext cx="74660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81" name="Rectangle 9">
            <a:extLst>
              <a:ext uri="{FF2B5EF4-FFF2-40B4-BE49-F238E27FC236}">
                <a16:creationId xmlns:a16="http://schemas.microsoft.com/office/drawing/2014/main" id="{0DAD76F3-44C4-4926-8C3B-352C57B5D269}"/>
              </a:ext>
            </a:extLst>
          </p:cNvPr>
          <p:cNvSpPr>
            <a:spLocks noChangeArrowheads="1"/>
          </p:cNvSpPr>
          <p:nvPr/>
        </p:nvSpPr>
        <p:spPr bwMode="auto">
          <a:xfrm>
            <a:off x="304800" y="5638800"/>
            <a:ext cx="83677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lnSpc>
                <a:spcPct val="90000"/>
              </a:lnSpc>
              <a:spcBef>
                <a:spcPct val="20000"/>
              </a:spcBef>
              <a:buClr>
                <a:schemeClr val="tx2"/>
              </a:buClr>
              <a:buSzPct val="70000"/>
              <a:buFont typeface="Wingdings" panose="05000000000000000000" pitchFamily="2" charset="2"/>
              <a:buChar char="Ø"/>
            </a:pPr>
            <a:endParaRPr lang="en-US" altLang="zh-CN" sz="1800" b="0" dirty="0">
              <a:solidFill>
                <a:srgbClr val="3333CC"/>
              </a:solidFill>
              <a:ea typeface="宋体" panose="02010600030101010101" pitchFamily="2" charset="-122"/>
            </a:endParaRPr>
          </a:p>
          <a:p>
            <a:pPr eaLnBrk="1" hangingPunct="1">
              <a:lnSpc>
                <a:spcPct val="90000"/>
              </a:lnSpc>
              <a:spcBef>
                <a:spcPct val="20000"/>
              </a:spcBef>
              <a:buClr>
                <a:schemeClr val="tx2"/>
              </a:buClr>
              <a:buSzPct val="70000"/>
              <a:buFont typeface="Wingdings" panose="05000000000000000000" pitchFamily="2" charset="2"/>
              <a:buChar char="Ø"/>
            </a:pPr>
            <a:r>
              <a:rPr lang="en-US" altLang="zh-CN" sz="1800" b="0" dirty="0">
                <a:solidFill>
                  <a:srgbClr val="3333CC"/>
                </a:solidFill>
                <a:ea typeface="宋体" panose="02010600030101010101" pitchFamily="2" charset="-122"/>
              </a:rPr>
              <a:t>Equation for ROM1 </a:t>
            </a:r>
            <a:r>
              <a:rPr lang="en-US" altLang="zh-CN" sz="1800" b="0" dirty="0">
                <a:solidFill>
                  <a:srgbClr val="3333CC"/>
                </a:solidFill>
                <a:ea typeface="宋体" panose="02010600030101010101" pitchFamily="2" charset="-122"/>
                <a:sym typeface="Wingdings" panose="05000000000000000000" pitchFamily="2" charset="2"/>
              </a:rPr>
              <a:t> A</a:t>
            </a:r>
            <a:r>
              <a:rPr lang="en-US" altLang="zh-CN" sz="1800" b="0" baseline="-25000" dirty="0">
                <a:solidFill>
                  <a:srgbClr val="3333CC"/>
                </a:solidFill>
                <a:ea typeface="宋体" panose="02010600030101010101" pitchFamily="2" charset="-122"/>
                <a:sym typeface="Wingdings" panose="05000000000000000000" pitchFamily="2" charset="2"/>
              </a:rPr>
              <a:t>23</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22</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21</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20</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19</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18</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17</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16</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15</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14</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13</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12</a:t>
            </a:r>
            <a:r>
              <a:rPr lang="en-US" altLang="zh-CN" sz="1800" b="0" dirty="0">
                <a:solidFill>
                  <a:srgbClr val="3333CC"/>
                </a:solidFill>
                <a:ea typeface="宋体" panose="02010600030101010101" pitchFamily="2" charset="-122"/>
                <a:sym typeface="Wingdings" panose="05000000000000000000" pitchFamily="2" charset="2"/>
              </a:rPr>
              <a:t>A</a:t>
            </a:r>
            <a:r>
              <a:rPr lang="en-US" altLang="zh-CN" sz="1800" b="0" baseline="-25000" dirty="0">
                <a:solidFill>
                  <a:srgbClr val="3333CC"/>
                </a:solidFill>
                <a:ea typeface="宋体" panose="02010600030101010101" pitchFamily="2" charset="-122"/>
                <a:sym typeface="Wingdings" panose="05000000000000000000" pitchFamily="2" charset="2"/>
              </a:rPr>
              <a:t>11</a:t>
            </a:r>
            <a:endParaRPr lang="en-US" altLang="zh-CN" sz="1800" b="0" baseline="-25000" dirty="0">
              <a:solidFill>
                <a:srgbClr val="3333CC"/>
              </a:solidFill>
              <a:ea typeface="宋体" panose="02010600030101010101" pitchFamily="2" charset="-122"/>
            </a:endParaRPr>
          </a:p>
          <a:p>
            <a:pPr eaLnBrk="1" hangingPunct="1">
              <a:lnSpc>
                <a:spcPct val="90000"/>
              </a:lnSpc>
              <a:spcBef>
                <a:spcPct val="20000"/>
              </a:spcBef>
              <a:buClr>
                <a:schemeClr val="tx2"/>
              </a:buClr>
              <a:buSzPct val="70000"/>
              <a:buFont typeface="Wingdings" panose="05000000000000000000" pitchFamily="2" charset="2"/>
              <a:buNone/>
            </a:pPr>
            <a:endParaRPr lang="en-US" altLang="zh-CN" sz="1800" b="0" dirty="0">
              <a:solidFill>
                <a:srgbClr val="3333CC"/>
              </a:solidFill>
              <a:ea typeface="宋体" panose="02010600030101010101" pitchFamily="2" charset="-122"/>
            </a:endParaRPr>
          </a:p>
        </p:txBody>
      </p:sp>
      <p:sp>
        <p:nvSpPr>
          <p:cNvPr id="924682" name="Line 10">
            <a:extLst>
              <a:ext uri="{FF2B5EF4-FFF2-40B4-BE49-F238E27FC236}">
                <a16:creationId xmlns:a16="http://schemas.microsoft.com/office/drawing/2014/main" id="{AFD1F7BB-1650-44FF-A205-655B563995F7}"/>
              </a:ext>
            </a:extLst>
          </p:cNvPr>
          <p:cNvSpPr>
            <a:spLocks noChangeShapeType="1"/>
          </p:cNvSpPr>
          <p:nvPr/>
        </p:nvSpPr>
        <p:spPr bwMode="auto">
          <a:xfrm>
            <a:off x="29718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3" name="Line 11">
            <a:extLst>
              <a:ext uri="{FF2B5EF4-FFF2-40B4-BE49-F238E27FC236}">
                <a16:creationId xmlns:a16="http://schemas.microsoft.com/office/drawing/2014/main" id="{72480255-8068-40C2-9808-FEDB8BE0540D}"/>
              </a:ext>
            </a:extLst>
          </p:cNvPr>
          <p:cNvSpPr>
            <a:spLocks noChangeShapeType="1"/>
          </p:cNvSpPr>
          <p:nvPr/>
        </p:nvSpPr>
        <p:spPr bwMode="auto">
          <a:xfrm>
            <a:off x="55626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4" name="Line 12">
            <a:extLst>
              <a:ext uri="{FF2B5EF4-FFF2-40B4-BE49-F238E27FC236}">
                <a16:creationId xmlns:a16="http://schemas.microsoft.com/office/drawing/2014/main" id="{3FE68912-7076-4CB3-8189-92E4D487492A}"/>
              </a:ext>
            </a:extLst>
          </p:cNvPr>
          <p:cNvSpPr>
            <a:spLocks noChangeShapeType="1"/>
          </p:cNvSpPr>
          <p:nvPr/>
        </p:nvSpPr>
        <p:spPr bwMode="auto">
          <a:xfrm>
            <a:off x="58674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5" name="Line 13">
            <a:extLst>
              <a:ext uri="{FF2B5EF4-FFF2-40B4-BE49-F238E27FC236}">
                <a16:creationId xmlns:a16="http://schemas.microsoft.com/office/drawing/2014/main" id="{829E5C35-1648-4455-A1C2-AFA21279E58B}"/>
              </a:ext>
            </a:extLst>
          </p:cNvPr>
          <p:cNvSpPr>
            <a:spLocks noChangeShapeType="1"/>
          </p:cNvSpPr>
          <p:nvPr/>
        </p:nvSpPr>
        <p:spPr bwMode="auto">
          <a:xfrm>
            <a:off x="61722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6" name="Line 14">
            <a:extLst>
              <a:ext uri="{FF2B5EF4-FFF2-40B4-BE49-F238E27FC236}">
                <a16:creationId xmlns:a16="http://schemas.microsoft.com/office/drawing/2014/main" id="{43A2AE0C-AFD1-434A-9605-9C2637939FC1}"/>
              </a:ext>
            </a:extLst>
          </p:cNvPr>
          <p:cNvSpPr>
            <a:spLocks noChangeShapeType="1"/>
          </p:cNvSpPr>
          <p:nvPr/>
        </p:nvSpPr>
        <p:spPr bwMode="auto">
          <a:xfrm>
            <a:off x="64770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7" name="Line 15">
            <a:extLst>
              <a:ext uri="{FF2B5EF4-FFF2-40B4-BE49-F238E27FC236}">
                <a16:creationId xmlns:a16="http://schemas.microsoft.com/office/drawing/2014/main" id="{66BD9FE4-B967-4CB0-961E-4AE85A234C51}"/>
              </a:ext>
            </a:extLst>
          </p:cNvPr>
          <p:cNvSpPr>
            <a:spLocks noChangeShapeType="1"/>
          </p:cNvSpPr>
          <p:nvPr/>
        </p:nvSpPr>
        <p:spPr bwMode="auto">
          <a:xfrm>
            <a:off x="35814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8" name="Line 16">
            <a:extLst>
              <a:ext uri="{FF2B5EF4-FFF2-40B4-BE49-F238E27FC236}">
                <a16:creationId xmlns:a16="http://schemas.microsoft.com/office/drawing/2014/main" id="{E22FBCA2-4779-4ED7-96FA-6C17F09AD3EC}"/>
              </a:ext>
            </a:extLst>
          </p:cNvPr>
          <p:cNvSpPr>
            <a:spLocks noChangeShapeType="1"/>
          </p:cNvSpPr>
          <p:nvPr/>
        </p:nvSpPr>
        <p:spPr bwMode="auto">
          <a:xfrm>
            <a:off x="39624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89" name="Line 17">
            <a:extLst>
              <a:ext uri="{FF2B5EF4-FFF2-40B4-BE49-F238E27FC236}">
                <a16:creationId xmlns:a16="http://schemas.microsoft.com/office/drawing/2014/main" id="{4A742A3B-A3E6-4B2E-8981-7C1A4B641B9B}"/>
              </a:ext>
            </a:extLst>
          </p:cNvPr>
          <p:cNvSpPr>
            <a:spLocks noChangeShapeType="1"/>
          </p:cNvSpPr>
          <p:nvPr/>
        </p:nvSpPr>
        <p:spPr bwMode="auto">
          <a:xfrm>
            <a:off x="42672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90" name="Line 18">
            <a:extLst>
              <a:ext uri="{FF2B5EF4-FFF2-40B4-BE49-F238E27FC236}">
                <a16:creationId xmlns:a16="http://schemas.microsoft.com/office/drawing/2014/main" id="{38D7F7B9-38C6-4B9B-9022-16DD41007DB9}"/>
              </a:ext>
            </a:extLst>
          </p:cNvPr>
          <p:cNvSpPr>
            <a:spLocks noChangeShapeType="1"/>
          </p:cNvSpPr>
          <p:nvPr/>
        </p:nvSpPr>
        <p:spPr bwMode="auto">
          <a:xfrm>
            <a:off x="45720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91" name="Line 19">
            <a:extLst>
              <a:ext uri="{FF2B5EF4-FFF2-40B4-BE49-F238E27FC236}">
                <a16:creationId xmlns:a16="http://schemas.microsoft.com/office/drawing/2014/main" id="{A50212C3-8C39-4126-8E26-D19372B825C4}"/>
              </a:ext>
            </a:extLst>
          </p:cNvPr>
          <p:cNvSpPr>
            <a:spLocks noChangeShapeType="1"/>
          </p:cNvSpPr>
          <p:nvPr/>
        </p:nvSpPr>
        <p:spPr bwMode="auto">
          <a:xfrm>
            <a:off x="48768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92" name="Line 20">
            <a:extLst>
              <a:ext uri="{FF2B5EF4-FFF2-40B4-BE49-F238E27FC236}">
                <a16:creationId xmlns:a16="http://schemas.microsoft.com/office/drawing/2014/main" id="{560E2B84-F680-4CB0-BED7-B01CB02911E9}"/>
              </a:ext>
            </a:extLst>
          </p:cNvPr>
          <p:cNvSpPr>
            <a:spLocks noChangeShapeType="1"/>
          </p:cNvSpPr>
          <p:nvPr/>
        </p:nvSpPr>
        <p:spPr bwMode="auto">
          <a:xfrm>
            <a:off x="51816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93" name="Line 21">
            <a:extLst>
              <a:ext uri="{FF2B5EF4-FFF2-40B4-BE49-F238E27FC236}">
                <a16:creationId xmlns:a16="http://schemas.microsoft.com/office/drawing/2014/main" id="{489BF084-49ED-42AE-9BAB-F0BCE3D799F3}"/>
              </a:ext>
            </a:extLst>
          </p:cNvPr>
          <p:cNvSpPr>
            <a:spLocks noChangeShapeType="1"/>
          </p:cNvSpPr>
          <p:nvPr/>
        </p:nvSpPr>
        <p:spPr bwMode="auto">
          <a:xfrm>
            <a:off x="32766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24694" name="Line 22">
            <a:extLst>
              <a:ext uri="{FF2B5EF4-FFF2-40B4-BE49-F238E27FC236}">
                <a16:creationId xmlns:a16="http://schemas.microsoft.com/office/drawing/2014/main" id="{1720B4F2-A950-4A98-94D2-9EF5B62C2B61}"/>
              </a:ext>
            </a:extLst>
          </p:cNvPr>
          <p:cNvSpPr>
            <a:spLocks noChangeShapeType="1"/>
          </p:cNvSpPr>
          <p:nvPr/>
        </p:nvSpPr>
        <p:spPr bwMode="auto">
          <a:xfrm>
            <a:off x="6858000" y="5791200"/>
            <a:ext cx="15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5">
            <a:extLst>
              <a:ext uri="{FF2B5EF4-FFF2-40B4-BE49-F238E27FC236}">
                <a16:creationId xmlns:a16="http://schemas.microsoft.com/office/drawing/2014/main" id="{3D0A2F87-875B-459A-B04D-367BFDF8B9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E787430-02C0-4C34-B960-9FCA5D767F21}" type="slidenum">
              <a:rPr lang="en-US" altLang="en-US" sz="1000" b="0">
                <a:solidFill>
                  <a:schemeClr val="tx1"/>
                </a:solidFill>
              </a:rPr>
              <a:pPr eaLnBrk="1" hangingPunct="1"/>
              <a:t>81</a:t>
            </a:fld>
            <a:endParaRPr lang="en-US" altLang="en-US" sz="1000" b="0">
              <a:solidFill>
                <a:schemeClr val="tx1"/>
              </a:solidFill>
            </a:endParaRPr>
          </a:p>
        </p:txBody>
      </p:sp>
      <p:sp>
        <p:nvSpPr>
          <p:cNvPr id="91140" name="Rectangle 3">
            <a:extLst>
              <a:ext uri="{FF2B5EF4-FFF2-40B4-BE49-F238E27FC236}">
                <a16:creationId xmlns:a16="http://schemas.microsoft.com/office/drawing/2014/main" id="{B6A888BD-07AA-491A-A3A5-0D6356E3C596}"/>
              </a:ext>
            </a:extLst>
          </p:cNvPr>
          <p:cNvSpPr>
            <a:spLocks noGrp="1" noChangeArrowheads="1"/>
          </p:cNvSpPr>
          <p:nvPr>
            <p:ph type="title"/>
          </p:nvPr>
        </p:nvSpPr>
        <p:spPr>
          <a:xfrm>
            <a:off x="381000" y="228600"/>
            <a:ext cx="7772400" cy="762000"/>
          </a:xfrm>
          <a:noFill/>
        </p:spPr>
        <p:txBody>
          <a:bodyPr lIns="92075" tIns="46038" rIns="92075" bIns="46038"/>
          <a:lstStyle/>
          <a:p>
            <a:pPr eaLnBrk="1" hangingPunct="1">
              <a:lnSpc>
                <a:spcPct val="90000"/>
              </a:lnSpc>
            </a:pPr>
            <a:r>
              <a:rPr lang="en-US" altLang="zh-CN">
                <a:solidFill>
                  <a:srgbClr val="006666"/>
                </a:solidFill>
                <a:ea typeface="宋体" panose="02010600030101010101" pitchFamily="2" charset="-122"/>
              </a:rPr>
              <a:t>Full Address Decoding Network</a:t>
            </a:r>
          </a:p>
        </p:txBody>
      </p:sp>
      <p:pic>
        <p:nvPicPr>
          <p:cNvPr id="926725" name="Picture 5">
            <a:extLst>
              <a:ext uri="{FF2B5EF4-FFF2-40B4-BE49-F238E27FC236}">
                <a16:creationId xmlns:a16="http://schemas.microsoft.com/office/drawing/2014/main" id="{1ED237BA-96EC-4819-9641-04FF1A00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441" r="33180" b="32428"/>
          <a:stretch>
            <a:fillRect/>
          </a:stretch>
        </p:blipFill>
        <p:spPr bwMode="auto">
          <a:xfrm>
            <a:off x="5103813" y="1600200"/>
            <a:ext cx="22875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91142" name="Picture 7" descr="inverter">
            <a:extLst>
              <a:ext uri="{FF2B5EF4-FFF2-40B4-BE49-F238E27FC236}">
                <a16:creationId xmlns:a16="http://schemas.microsoft.com/office/drawing/2014/main" id="{37684197-7DF9-4DAE-A18D-BECDDC24D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791200"/>
            <a:ext cx="609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10" descr="inverter">
            <a:extLst>
              <a:ext uri="{FF2B5EF4-FFF2-40B4-BE49-F238E27FC236}">
                <a16:creationId xmlns:a16="http://schemas.microsoft.com/office/drawing/2014/main" id="{B63E0F62-E9F3-44B1-B253-6AF2119BA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962400"/>
            <a:ext cx="609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Picture 11" descr="inverter">
            <a:extLst>
              <a:ext uri="{FF2B5EF4-FFF2-40B4-BE49-F238E27FC236}">
                <a16:creationId xmlns:a16="http://schemas.microsoft.com/office/drawing/2014/main" id="{168CC6B7-31DB-4593-87E6-74E5AD70A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572000"/>
            <a:ext cx="609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5" name="Picture 12" descr="inverter">
            <a:extLst>
              <a:ext uri="{FF2B5EF4-FFF2-40B4-BE49-F238E27FC236}">
                <a16:creationId xmlns:a16="http://schemas.microsoft.com/office/drawing/2014/main" id="{230A74AC-3394-4B57-9048-E5888115C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181600"/>
            <a:ext cx="609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6" name="Line 13">
            <a:extLst>
              <a:ext uri="{FF2B5EF4-FFF2-40B4-BE49-F238E27FC236}">
                <a16:creationId xmlns:a16="http://schemas.microsoft.com/office/drawing/2014/main" id="{402853C3-835D-4BD5-B9E4-4C6283E88582}"/>
              </a:ext>
            </a:extLst>
          </p:cNvPr>
          <p:cNvSpPr>
            <a:spLocks noChangeShapeType="1"/>
          </p:cNvSpPr>
          <p:nvPr/>
        </p:nvSpPr>
        <p:spPr bwMode="auto">
          <a:xfrm flipV="1">
            <a:off x="2362200" y="3124200"/>
            <a:ext cx="0" cy="60960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47" name="Line 14">
            <a:extLst>
              <a:ext uri="{FF2B5EF4-FFF2-40B4-BE49-F238E27FC236}">
                <a16:creationId xmlns:a16="http://schemas.microsoft.com/office/drawing/2014/main" id="{CEFC4DE8-1CA3-4975-A85B-778D244B7B64}"/>
              </a:ext>
            </a:extLst>
          </p:cNvPr>
          <p:cNvSpPr>
            <a:spLocks noChangeShapeType="1"/>
          </p:cNvSpPr>
          <p:nvPr/>
        </p:nvSpPr>
        <p:spPr bwMode="auto">
          <a:xfrm flipH="1">
            <a:off x="1828800" y="6019800"/>
            <a:ext cx="533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48" name="Line 15">
            <a:extLst>
              <a:ext uri="{FF2B5EF4-FFF2-40B4-BE49-F238E27FC236}">
                <a16:creationId xmlns:a16="http://schemas.microsoft.com/office/drawing/2014/main" id="{0AF72735-CFD7-48C0-A886-E1E9D0C8D117}"/>
              </a:ext>
            </a:extLst>
          </p:cNvPr>
          <p:cNvSpPr>
            <a:spLocks noChangeShapeType="1"/>
          </p:cNvSpPr>
          <p:nvPr/>
        </p:nvSpPr>
        <p:spPr bwMode="auto">
          <a:xfrm flipH="1">
            <a:off x="1828800" y="4191000"/>
            <a:ext cx="533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49" name="Line 16">
            <a:extLst>
              <a:ext uri="{FF2B5EF4-FFF2-40B4-BE49-F238E27FC236}">
                <a16:creationId xmlns:a16="http://schemas.microsoft.com/office/drawing/2014/main" id="{8CDD4D92-A564-4AA5-9575-759BFE5E0B44}"/>
              </a:ext>
            </a:extLst>
          </p:cNvPr>
          <p:cNvSpPr>
            <a:spLocks noChangeShapeType="1"/>
          </p:cNvSpPr>
          <p:nvPr/>
        </p:nvSpPr>
        <p:spPr bwMode="auto">
          <a:xfrm flipH="1">
            <a:off x="1828800" y="4800600"/>
            <a:ext cx="533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0" name="Line 17">
            <a:extLst>
              <a:ext uri="{FF2B5EF4-FFF2-40B4-BE49-F238E27FC236}">
                <a16:creationId xmlns:a16="http://schemas.microsoft.com/office/drawing/2014/main" id="{5C6652A5-4424-49FA-BD14-0E57F20DEA70}"/>
              </a:ext>
            </a:extLst>
          </p:cNvPr>
          <p:cNvSpPr>
            <a:spLocks noChangeShapeType="1"/>
          </p:cNvSpPr>
          <p:nvPr/>
        </p:nvSpPr>
        <p:spPr bwMode="auto">
          <a:xfrm flipH="1">
            <a:off x="1828800" y="5410200"/>
            <a:ext cx="533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1" name="Text Box 18">
            <a:extLst>
              <a:ext uri="{FF2B5EF4-FFF2-40B4-BE49-F238E27FC236}">
                <a16:creationId xmlns:a16="http://schemas.microsoft.com/office/drawing/2014/main" id="{5E6AE333-3F19-4FAC-94A2-93CB0469ADD1}"/>
              </a:ext>
            </a:extLst>
          </p:cNvPr>
          <p:cNvSpPr txBox="1">
            <a:spLocks noChangeArrowheads="1"/>
          </p:cNvSpPr>
          <p:nvPr/>
        </p:nvSpPr>
        <p:spPr bwMode="auto">
          <a:xfrm>
            <a:off x="6781800" y="2727325"/>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ROM1 Select</a:t>
            </a:r>
          </a:p>
        </p:txBody>
      </p:sp>
      <p:sp>
        <p:nvSpPr>
          <p:cNvPr id="91152" name="Line 19">
            <a:extLst>
              <a:ext uri="{FF2B5EF4-FFF2-40B4-BE49-F238E27FC236}">
                <a16:creationId xmlns:a16="http://schemas.microsoft.com/office/drawing/2014/main" id="{2C961BBA-0EF9-441B-863A-A8069FEB6410}"/>
              </a:ext>
            </a:extLst>
          </p:cNvPr>
          <p:cNvSpPr>
            <a:spLocks noChangeShapeType="1"/>
          </p:cNvSpPr>
          <p:nvPr/>
        </p:nvSpPr>
        <p:spPr bwMode="auto">
          <a:xfrm>
            <a:off x="2895600" y="6019800"/>
            <a:ext cx="914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3" name="Line 20">
            <a:extLst>
              <a:ext uri="{FF2B5EF4-FFF2-40B4-BE49-F238E27FC236}">
                <a16:creationId xmlns:a16="http://schemas.microsoft.com/office/drawing/2014/main" id="{8C6B4820-75B5-404B-87EB-38B831C91DA0}"/>
              </a:ext>
            </a:extLst>
          </p:cNvPr>
          <p:cNvSpPr>
            <a:spLocks noChangeShapeType="1"/>
          </p:cNvSpPr>
          <p:nvPr/>
        </p:nvSpPr>
        <p:spPr bwMode="auto">
          <a:xfrm flipV="1">
            <a:off x="3810000" y="4572000"/>
            <a:ext cx="0" cy="144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4" name="Line 21">
            <a:extLst>
              <a:ext uri="{FF2B5EF4-FFF2-40B4-BE49-F238E27FC236}">
                <a16:creationId xmlns:a16="http://schemas.microsoft.com/office/drawing/2014/main" id="{84B03E1A-A484-493A-B0CB-BEB488251E76}"/>
              </a:ext>
            </a:extLst>
          </p:cNvPr>
          <p:cNvSpPr>
            <a:spLocks noChangeShapeType="1"/>
          </p:cNvSpPr>
          <p:nvPr/>
        </p:nvSpPr>
        <p:spPr bwMode="auto">
          <a:xfrm>
            <a:off x="3810000" y="4572000"/>
            <a:ext cx="129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5" name="Line 22">
            <a:extLst>
              <a:ext uri="{FF2B5EF4-FFF2-40B4-BE49-F238E27FC236}">
                <a16:creationId xmlns:a16="http://schemas.microsoft.com/office/drawing/2014/main" id="{7684A2ED-FC9C-4D3C-9067-A2F893C3CF6E}"/>
              </a:ext>
            </a:extLst>
          </p:cNvPr>
          <p:cNvSpPr>
            <a:spLocks noChangeShapeType="1"/>
          </p:cNvSpPr>
          <p:nvPr/>
        </p:nvSpPr>
        <p:spPr bwMode="auto">
          <a:xfrm>
            <a:off x="2895600" y="5410200"/>
            <a:ext cx="76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6" name="Line 23">
            <a:extLst>
              <a:ext uri="{FF2B5EF4-FFF2-40B4-BE49-F238E27FC236}">
                <a16:creationId xmlns:a16="http://schemas.microsoft.com/office/drawing/2014/main" id="{918B93FB-7E21-43FE-8FF1-BAD3EAC4591D}"/>
              </a:ext>
            </a:extLst>
          </p:cNvPr>
          <p:cNvSpPr>
            <a:spLocks noChangeShapeType="1"/>
          </p:cNvSpPr>
          <p:nvPr/>
        </p:nvSpPr>
        <p:spPr bwMode="auto">
          <a:xfrm flipV="1">
            <a:off x="3657600" y="4419600"/>
            <a:ext cx="0" cy="990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7" name="Line 24">
            <a:extLst>
              <a:ext uri="{FF2B5EF4-FFF2-40B4-BE49-F238E27FC236}">
                <a16:creationId xmlns:a16="http://schemas.microsoft.com/office/drawing/2014/main" id="{98D3F0C2-80E5-40CA-92BA-D2B475511919}"/>
              </a:ext>
            </a:extLst>
          </p:cNvPr>
          <p:cNvSpPr>
            <a:spLocks noChangeShapeType="1"/>
          </p:cNvSpPr>
          <p:nvPr/>
        </p:nvSpPr>
        <p:spPr bwMode="auto">
          <a:xfrm>
            <a:off x="3657600" y="4419600"/>
            <a:ext cx="1447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8" name="Line 25">
            <a:extLst>
              <a:ext uri="{FF2B5EF4-FFF2-40B4-BE49-F238E27FC236}">
                <a16:creationId xmlns:a16="http://schemas.microsoft.com/office/drawing/2014/main" id="{9A773BAB-91E3-4985-93A2-DC233DA610AB}"/>
              </a:ext>
            </a:extLst>
          </p:cNvPr>
          <p:cNvSpPr>
            <a:spLocks noChangeShapeType="1"/>
          </p:cNvSpPr>
          <p:nvPr/>
        </p:nvSpPr>
        <p:spPr bwMode="auto">
          <a:xfrm>
            <a:off x="2895600" y="480060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59" name="Line 26">
            <a:extLst>
              <a:ext uri="{FF2B5EF4-FFF2-40B4-BE49-F238E27FC236}">
                <a16:creationId xmlns:a16="http://schemas.microsoft.com/office/drawing/2014/main" id="{84A6E649-53EF-43B7-9BD2-39DA46A3FFFD}"/>
              </a:ext>
            </a:extLst>
          </p:cNvPr>
          <p:cNvSpPr>
            <a:spLocks noChangeShapeType="1"/>
          </p:cNvSpPr>
          <p:nvPr/>
        </p:nvSpPr>
        <p:spPr bwMode="auto">
          <a:xfrm flipV="1">
            <a:off x="3505200" y="4267200"/>
            <a:ext cx="0" cy="53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0" name="Line 27">
            <a:extLst>
              <a:ext uri="{FF2B5EF4-FFF2-40B4-BE49-F238E27FC236}">
                <a16:creationId xmlns:a16="http://schemas.microsoft.com/office/drawing/2014/main" id="{49765E6A-DA1D-49FB-BB93-9099F37DA0F3}"/>
              </a:ext>
            </a:extLst>
          </p:cNvPr>
          <p:cNvSpPr>
            <a:spLocks noChangeShapeType="1"/>
          </p:cNvSpPr>
          <p:nvPr/>
        </p:nvSpPr>
        <p:spPr bwMode="auto">
          <a:xfrm>
            <a:off x="3505200" y="4267200"/>
            <a:ext cx="1600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1" name="Line 28">
            <a:extLst>
              <a:ext uri="{FF2B5EF4-FFF2-40B4-BE49-F238E27FC236}">
                <a16:creationId xmlns:a16="http://schemas.microsoft.com/office/drawing/2014/main" id="{9A978D75-D668-4E3E-B79C-740BAD2B61A0}"/>
              </a:ext>
            </a:extLst>
          </p:cNvPr>
          <p:cNvSpPr>
            <a:spLocks noChangeShapeType="1"/>
          </p:cNvSpPr>
          <p:nvPr/>
        </p:nvSpPr>
        <p:spPr bwMode="auto">
          <a:xfrm>
            <a:off x="2971800" y="4191000"/>
            <a:ext cx="213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pic>
        <p:nvPicPr>
          <p:cNvPr id="91162" name="Picture 29" descr="inverter">
            <a:extLst>
              <a:ext uri="{FF2B5EF4-FFF2-40B4-BE49-F238E27FC236}">
                <a16:creationId xmlns:a16="http://schemas.microsoft.com/office/drawing/2014/main" id="{82D07BF6-D44B-4E26-B57A-BD2ADABF3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905000"/>
            <a:ext cx="609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63" name="Line 30">
            <a:extLst>
              <a:ext uri="{FF2B5EF4-FFF2-40B4-BE49-F238E27FC236}">
                <a16:creationId xmlns:a16="http://schemas.microsoft.com/office/drawing/2014/main" id="{3400A711-B43D-40DE-ACBA-2BA62095BCED}"/>
              </a:ext>
            </a:extLst>
          </p:cNvPr>
          <p:cNvSpPr>
            <a:spLocks noChangeShapeType="1"/>
          </p:cNvSpPr>
          <p:nvPr/>
        </p:nvSpPr>
        <p:spPr bwMode="auto">
          <a:xfrm flipH="1">
            <a:off x="1828800" y="2133600"/>
            <a:ext cx="533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4" name="Line 31">
            <a:extLst>
              <a:ext uri="{FF2B5EF4-FFF2-40B4-BE49-F238E27FC236}">
                <a16:creationId xmlns:a16="http://schemas.microsoft.com/office/drawing/2014/main" id="{E9CFD19D-B828-4CDE-805B-15C1F5926A34}"/>
              </a:ext>
            </a:extLst>
          </p:cNvPr>
          <p:cNvSpPr>
            <a:spLocks noChangeShapeType="1"/>
          </p:cNvSpPr>
          <p:nvPr/>
        </p:nvSpPr>
        <p:spPr bwMode="auto">
          <a:xfrm>
            <a:off x="2895600" y="2133600"/>
            <a:ext cx="1066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5" name="Line 32">
            <a:extLst>
              <a:ext uri="{FF2B5EF4-FFF2-40B4-BE49-F238E27FC236}">
                <a16:creationId xmlns:a16="http://schemas.microsoft.com/office/drawing/2014/main" id="{39C330AC-C91C-4161-AC0D-F0845F756C68}"/>
              </a:ext>
            </a:extLst>
          </p:cNvPr>
          <p:cNvSpPr>
            <a:spLocks noChangeShapeType="1"/>
          </p:cNvSpPr>
          <p:nvPr/>
        </p:nvSpPr>
        <p:spPr bwMode="auto">
          <a:xfrm>
            <a:off x="3962400" y="21336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6" name="Line 33">
            <a:extLst>
              <a:ext uri="{FF2B5EF4-FFF2-40B4-BE49-F238E27FC236}">
                <a16:creationId xmlns:a16="http://schemas.microsoft.com/office/drawing/2014/main" id="{55C55A49-0179-4FF8-825C-5BCE943387A2}"/>
              </a:ext>
            </a:extLst>
          </p:cNvPr>
          <p:cNvSpPr>
            <a:spLocks noChangeShapeType="1"/>
          </p:cNvSpPr>
          <p:nvPr/>
        </p:nvSpPr>
        <p:spPr bwMode="auto">
          <a:xfrm>
            <a:off x="3962400" y="2590800"/>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91167" name="Text Box 34">
            <a:extLst>
              <a:ext uri="{FF2B5EF4-FFF2-40B4-BE49-F238E27FC236}">
                <a16:creationId xmlns:a16="http://schemas.microsoft.com/office/drawing/2014/main" id="{A8B50701-66E8-4207-A616-9DF633E9B84A}"/>
              </a:ext>
            </a:extLst>
          </p:cNvPr>
          <p:cNvSpPr txBox="1">
            <a:spLocks noChangeArrowheads="1"/>
          </p:cNvSpPr>
          <p:nvPr/>
        </p:nvSpPr>
        <p:spPr bwMode="auto">
          <a:xfrm>
            <a:off x="1143000" y="5791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11</a:t>
            </a:r>
          </a:p>
        </p:txBody>
      </p:sp>
      <p:sp>
        <p:nvSpPr>
          <p:cNvPr id="91168" name="Text Box 35">
            <a:extLst>
              <a:ext uri="{FF2B5EF4-FFF2-40B4-BE49-F238E27FC236}">
                <a16:creationId xmlns:a16="http://schemas.microsoft.com/office/drawing/2014/main" id="{B3332F6A-7D56-42A3-A756-226DB458B364}"/>
              </a:ext>
            </a:extLst>
          </p:cNvPr>
          <p:cNvSpPr txBox="1">
            <a:spLocks noChangeArrowheads="1"/>
          </p:cNvSpPr>
          <p:nvPr/>
        </p:nvSpPr>
        <p:spPr bwMode="auto">
          <a:xfrm>
            <a:off x="1143000" y="52578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12</a:t>
            </a:r>
          </a:p>
        </p:txBody>
      </p:sp>
      <p:sp>
        <p:nvSpPr>
          <p:cNvPr id="91169" name="Text Box 36">
            <a:extLst>
              <a:ext uri="{FF2B5EF4-FFF2-40B4-BE49-F238E27FC236}">
                <a16:creationId xmlns:a16="http://schemas.microsoft.com/office/drawing/2014/main" id="{9C2A6D02-6754-4695-B1B9-9811E9FE283B}"/>
              </a:ext>
            </a:extLst>
          </p:cNvPr>
          <p:cNvSpPr txBox="1">
            <a:spLocks noChangeArrowheads="1"/>
          </p:cNvSpPr>
          <p:nvPr/>
        </p:nvSpPr>
        <p:spPr bwMode="auto">
          <a:xfrm>
            <a:off x="1219200" y="4648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13</a:t>
            </a:r>
          </a:p>
        </p:txBody>
      </p:sp>
      <p:sp>
        <p:nvSpPr>
          <p:cNvPr id="91170" name="Text Box 37">
            <a:extLst>
              <a:ext uri="{FF2B5EF4-FFF2-40B4-BE49-F238E27FC236}">
                <a16:creationId xmlns:a16="http://schemas.microsoft.com/office/drawing/2014/main" id="{095462DD-19EE-47EF-AAB2-33EFFF35AC1A}"/>
              </a:ext>
            </a:extLst>
          </p:cNvPr>
          <p:cNvSpPr txBox="1">
            <a:spLocks noChangeArrowheads="1"/>
          </p:cNvSpPr>
          <p:nvPr/>
        </p:nvSpPr>
        <p:spPr bwMode="auto">
          <a:xfrm>
            <a:off x="1219200" y="40386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14</a:t>
            </a:r>
          </a:p>
        </p:txBody>
      </p:sp>
      <p:sp>
        <p:nvSpPr>
          <p:cNvPr id="91171" name="Text Box 38">
            <a:extLst>
              <a:ext uri="{FF2B5EF4-FFF2-40B4-BE49-F238E27FC236}">
                <a16:creationId xmlns:a16="http://schemas.microsoft.com/office/drawing/2014/main" id="{A5AFF172-E129-4D8E-87BE-B6ED32859D4E}"/>
              </a:ext>
            </a:extLst>
          </p:cNvPr>
          <p:cNvSpPr txBox="1">
            <a:spLocks noChangeArrowheads="1"/>
          </p:cNvSpPr>
          <p:nvPr/>
        </p:nvSpPr>
        <p:spPr bwMode="auto">
          <a:xfrm>
            <a:off x="1219200" y="1981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23</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5">
            <a:extLst>
              <a:ext uri="{FF2B5EF4-FFF2-40B4-BE49-F238E27FC236}">
                <a16:creationId xmlns:a16="http://schemas.microsoft.com/office/drawing/2014/main" id="{23AC23A7-853F-43C8-AF77-265A17DBA1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F4CD8F2-9897-4A7A-9B5F-62CEF6970BD7}" type="slidenum">
              <a:rPr lang="en-US" altLang="en-US" sz="1000" b="0">
                <a:solidFill>
                  <a:schemeClr val="tx1"/>
                </a:solidFill>
              </a:rPr>
              <a:pPr eaLnBrk="1" hangingPunct="1"/>
              <a:t>82</a:t>
            </a:fld>
            <a:endParaRPr lang="en-US" altLang="en-US" sz="1000" b="0">
              <a:solidFill>
                <a:schemeClr val="tx1"/>
              </a:solidFill>
            </a:endParaRPr>
          </a:p>
        </p:txBody>
      </p:sp>
      <p:sp>
        <p:nvSpPr>
          <p:cNvPr id="92164" name="Rectangle 2">
            <a:extLst>
              <a:ext uri="{FF2B5EF4-FFF2-40B4-BE49-F238E27FC236}">
                <a16:creationId xmlns:a16="http://schemas.microsoft.com/office/drawing/2014/main" id="{A0598880-77A7-4407-A55F-63F2977FA61B}"/>
              </a:ext>
            </a:extLst>
          </p:cNvPr>
          <p:cNvSpPr>
            <a:spLocks noChangeArrowheads="1"/>
          </p:cNvSpPr>
          <p:nvPr/>
        </p:nvSpPr>
        <p:spPr bwMode="auto">
          <a:xfrm>
            <a:off x="4876800" y="3429000"/>
            <a:ext cx="2971800" cy="1447800"/>
          </a:xfrm>
          <a:prstGeom prst="rect">
            <a:avLst/>
          </a:prstGeom>
          <a:gradFill rotWithShape="1">
            <a:gsLst>
              <a:gs pos="0">
                <a:schemeClr val="bg1"/>
              </a:gs>
              <a:gs pos="100000">
                <a:srgbClr val="CCFFCC"/>
              </a:gs>
            </a:gsLst>
            <a:path path="shape">
              <a:fillToRect l="50000" t="50000" r="50000" b="50000"/>
            </a:path>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2165" name="Rectangle 3">
            <a:extLst>
              <a:ext uri="{FF2B5EF4-FFF2-40B4-BE49-F238E27FC236}">
                <a16:creationId xmlns:a16="http://schemas.microsoft.com/office/drawing/2014/main" id="{783A85CA-6238-4214-8417-0A932E427B45}"/>
              </a:ext>
            </a:extLst>
          </p:cNvPr>
          <p:cNvSpPr>
            <a:spLocks noGrp="1" noChangeArrowheads="1"/>
          </p:cNvSpPr>
          <p:nvPr>
            <p:ph type="title"/>
          </p:nvPr>
        </p:nvSpPr>
        <p:spPr>
          <a:xfrm>
            <a:off x="228600" y="228600"/>
            <a:ext cx="7848600" cy="609600"/>
          </a:xfrm>
        </p:spPr>
        <p:txBody>
          <a:bodyPr/>
          <a:lstStyle/>
          <a:p>
            <a:pPr eaLnBrk="1" hangingPunct="1"/>
            <a:r>
              <a:rPr lang="en-US" altLang="zh-CN" sz="3200">
                <a:solidFill>
                  <a:srgbClr val="008080"/>
                </a:solidFill>
                <a:ea typeface="宋体" panose="02010600030101010101" pitchFamily="2" charset="-122"/>
              </a:rPr>
              <a:t>II Partial Address Decoding</a:t>
            </a:r>
          </a:p>
        </p:txBody>
      </p:sp>
      <p:sp>
        <p:nvSpPr>
          <p:cNvPr id="92166" name="Rectangle 4">
            <a:extLst>
              <a:ext uri="{FF2B5EF4-FFF2-40B4-BE49-F238E27FC236}">
                <a16:creationId xmlns:a16="http://schemas.microsoft.com/office/drawing/2014/main" id="{26B46A5A-DB15-4F02-8129-11070955E624}"/>
              </a:ext>
            </a:extLst>
          </p:cNvPr>
          <p:cNvSpPr>
            <a:spLocks noGrp="1" noChangeArrowheads="1"/>
          </p:cNvSpPr>
          <p:nvPr>
            <p:ph type="body" idx="1"/>
          </p:nvPr>
        </p:nvSpPr>
        <p:spPr>
          <a:xfrm>
            <a:off x="304800" y="1219200"/>
            <a:ext cx="7696200" cy="1219200"/>
          </a:xfrm>
        </p:spPr>
        <p:txBody>
          <a:bodyPr/>
          <a:lstStyle/>
          <a:p>
            <a:pPr eaLnBrk="1" hangingPunct="1">
              <a:buFont typeface="Wingdings" panose="05000000000000000000" pitchFamily="2" charset="2"/>
              <a:buNone/>
            </a:pPr>
            <a:r>
              <a:rPr lang="en-US" altLang="zh-CN" sz="2100">
                <a:ea typeface="宋体" panose="02010600030101010101" pitchFamily="2" charset="-122"/>
              </a:rPr>
              <a:t>Product information: 2KB (2</a:t>
            </a:r>
            <a:r>
              <a:rPr lang="en-US" altLang="zh-CN" sz="2100" baseline="30000">
                <a:ea typeface="宋体" panose="02010600030101010101" pitchFamily="2" charset="-122"/>
              </a:rPr>
              <a:t>11</a:t>
            </a:r>
            <a:r>
              <a:rPr lang="en-US" altLang="zh-CN" sz="2100">
                <a:ea typeface="宋体" panose="02010600030101010101" pitchFamily="2" charset="-122"/>
              </a:rPr>
              <a:t>) external EEPROM and 2KB external SRAM</a:t>
            </a:r>
          </a:p>
        </p:txBody>
      </p:sp>
      <p:sp>
        <p:nvSpPr>
          <p:cNvPr id="921605" name="Rectangle 5">
            <a:extLst>
              <a:ext uri="{FF2B5EF4-FFF2-40B4-BE49-F238E27FC236}">
                <a16:creationId xmlns:a16="http://schemas.microsoft.com/office/drawing/2014/main" id="{D4D44CC9-23DF-4B9F-8CFD-3748F38CA9A9}"/>
              </a:ext>
            </a:extLst>
          </p:cNvPr>
          <p:cNvSpPr>
            <a:spLocks noChangeArrowheads="1"/>
          </p:cNvSpPr>
          <p:nvPr/>
        </p:nvSpPr>
        <p:spPr bwMode="auto">
          <a:xfrm>
            <a:off x="2057400" y="2590800"/>
            <a:ext cx="5867400" cy="228600"/>
          </a:xfrm>
          <a:prstGeom prst="rect">
            <a:avLst/>
          </a:prstGeom>
          <a:gradFill rotWithShape="1">
            <a:gsLst>
              <a:gs pos="0">
                <a:srgbClr val="CC0000"/>
              </a:gs>
              <a:gs pos="50000">
                <a:schemeClr val="tx2"/>
              </a:gs>
              <a:gs pos="100000">
                <a:srgbClr val="CC0000"/>
              </a:gs>
            </a:gsLst>
            <a:lin ang="5400000" scaled="1"/>
          </a:gradFill>
          <a:ln w="9525">
            <a:solidFill>
              <a:schemeClr val="tx1"/>
            </a:solidFill>
            <a:miter lim="800000"/>
            <a:headEnd/>
            <a:tailEnd/>
          </a:ln>
          <a:effectLst/>
        </p:spPr>
        <p:txBody>
          <a:bodyPr wrap="none" anchor="ctr"/>
          <a:lstStyle/>
          <a:p>
            <a:pPr algn="ctr">
              <a:defRPr/>
            </a:pPr>
            <a:r>
              <a:rPr lang="en-US" sz="1800" b="0">
                <a:solidFill>
                  <a:schemeClr val="bg1"/>
                </a:solidFill>
                <a:latin typeface="Comic Sans MS" pitchFamily="66" charset="0"/>
                <a:cs typeface="Arial" charset="0"/>
              </a:rPr>
              <a:t>Data bus</a:t>
            </a:r>
          </a:p>
        </p:txBody>
      </p:sp>
      <p:sp>
        <p:nvSpPr>
          <p:cNvPr id="92168" name="Rectangle 6">
            <a:extLst>
              <a:ext uri="{FF2B5EF4-FFF2-40B4-BE49-F238E27FC236}">
                <a16:creationId xmlns:a16="http://schemas.microsoft.com/office/drawing/2014/main" id="{EFEBCE58-050C-4339-A0D5-6E083A18E5F4}"/>
              </a:ext>
            </a:extLst>
          </p:cNvPr>
          <p:cNvSpPr>
            <a:spLocks noChangeArrowheads="1"/>
          </p:cNvSpPr>
          <p:nvPr/>
        </p:nvSpPr>
        <p:spPr bwMode="auto">
          <a:xfrm>
            <a:off x="609600" y="1981200"/>
            <a:ext cx="1447800" cy="1447800"/>
          </a:xfrm>
          <a:prstGeom prst="rect">
            <a:avLst/>
          </a:prstGeom>
          <a:gradFill rotWithShape="1">
            <a:gsLst>
              <a:gs pos="0">
                <a:srgbClr val="336600"/>
              </a:gs>
              <a:gs pos="100000">
                <a:schemeClr val="accent2"/>
              </a:gs>
            </a:gsLst>
            <a:path path="shape">
              <a:fillToRect l="50000" t="50000" r="50000" b="50000"/>
            </a:path>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bg1"/>
                </a:solidFill>
                <a:latin typeface="Comic Sans MS" panose="030F0702030302020204" pitchFamily="66" charset="0"/>
                <a:ea typeface="宋体" panose="02010600030101010101" pitchFamily="2" charset="-122"/>
              </a:rPr>
              <a:t>HC12</a:t>
            </a:r>
          </a:p>
        </p:txBody>
      </p:sp>
      <p:sp>
        <p:nvSpPr>
          <p:cNvPr id="92169" name="Rectangle 7">
            <a:extLst>
              <a:ext uri="{FF2B5EF4-FFF2-40B4-BE49-F238E27FC236}">
                <a16:creationId xmlns:a16="http://schemas.microsoft.com/office/drawing/2014/main" id="{8C81CB73-984E-412A-BA7D-34E7546687EA}"/>
              </a:ext>
            </a:extLst>
          </p:cNvPr>
          <p:cNvSpPr>
            <a:spLocks noChangeArrowheads="1"/>
          </p:cNvSpPr>
          <p:nvPr/>
        </p:nvSpPr>
        <p:spPr bwMode="auto">
          <a:xfrm>
            <a:off x="2057400" y="2209800"/>
            <a:ext cx="5867400" cy="228600"/>
          </a:xfrm>
          <a:prstGeom prst="rect">
            <a:avLst/>
          </a:prstGeom>
          <a:gradFill rotWithShape="1">
            <a:gsLst>
              <a:gs pos="0">
                <a:srgbClr val="000066"/>
              </a:gs>
              <a:gs pos="50000">
                <a:srgbClr val="3366CC"/>
              </a:gs>
              <a:gs pos="100000">
                <a:srgbClr val="000066"/>
              </a:gs>
            </a:gsLst>
            <a:lin ang="5400000" scaled="1"/>
          </a:gra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bg1"/>
                </a:solidFill>
                <a:latin typeface="Comic Sans MS" panose="030F0702030302020204" pitchFamily="66" charset="0"/>
                <a:ea typeface="宋体" panose="02010600030101010101" pitchFamily="2" charset="-122"/>
              </a:rPr>
              <a:t>Address bus</a:t>
            </a:r>
          </a:p>
        </p:txBody>
      </p:sp>
      <p:sp>
        <p:nvSpPr>
          <p:cNvPr id="92170" name="Rectangle 8">
            <a:extLst>
              <a:ext uri="{FF2B5EF4-FFF2-40B4-BE49-F238E27FC236}">
                <a16:creationId xmlns:a16="http://schemas.microsoft.com/office/drawing/2014/main" id="{EC477FC4-B7BA-4CE0-940D-E148BCCBF821}"/>
              </a:ext>
            </a:extLst>
          </p:cNvPr>
          <p:cNvSpPr>
            <a:spLocks noChangeArrowheads="1"/>
          </p:cNvSpPr>
          <p:nvPr/>
        </p:nvSpPr>
        <p:spPr bwMode="auto">
          <a:xfrm>
            <a:off x="5181600" y="4114800"/>
            <a:ext cx="990600" cy="609600"/>
          </a:xfrm>
          <a:prstGeom prst="rect">
            <a:avLst/>
          </a:prstGeom>
          <a:solidFill>
            <a:schemeClr val="accent1"/>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SRAM</a:t>
            </a:r>
          </a:p>
        </p:txBody>
      </p:sp>
      <p:sp>
        <p:nvSpPr>
          <p:cNvPr id="92171" name="Rectangle 9">
            <a:extLst>
              <a:ext uri="{FF2B5EF4-FFF2-40B4-BE49-F238E27FC236}">
                <a16:creationId xmlns:a16="http://schemas.microsoft.com/office/drawing/2014/main" id="{2D46E968-5EE0-4A3C-8D35-7CBDD66FB41B}"/>
              </a:ext>
            </a:extLst>
          </p:cNvPr>
          <p:cNvSpPr>
            <a:spLocks noChangeArrowheads="1"/>
          </p:cNvSpPr>
          <p:nvPr/>
        </p:nvSpPr>
        <p:spPr bwMode="auto">
          <a:xfrm>
            <a:off x="6477000" y="4114800"/>
            <a:ext cx="990600" cy="609600"/>
          </a:xfrm>
          <a:prstGeom prst="rect">
            <a:avLst/>
          </a:prstGeom>
          <a:solidFill>
            <a:srgbClr val="66FF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eaLnBrk="1" hangingPunct="1"/>
            <a:r>
              <a:rPr lang="en-US" altLang="zh-CN" sz="1800" b="0">
                <a:solidFill>
                  <a:schemeClr val="tx1"/>
                </a:solidFill>
                <a:latin typeface="Comic Sans MS" panose="030F0702030302020204" pitchFamily="66" charset="0"/>
                <a:ea typeface="宋体" panose="02010600030101010101" pitchFamily="2" charset="-122"/>
              </a:rPr>
              <a:t>EEPROM</a:t>
            </a:r>
          </a:p>
        </p:txBody>
      </p:sp>
      <p:sp>
        <p:nvSpPr>
          <p:cNvPr id="92172" name="Line 10">
            <a:extLst>
              <a:ext uri="{FF2B5EF4-FFF2-40B4-BE49-F238E27FC236}">
                <a16:creationId xmlns:a16="http://schemas.microsoft.com/office/drawing/2014/main" id="{8977F4D3-3884-4654-B9B9-7EB918955121}"/>
              </a:ext>
            </a:extLst>
          </p:cNvPr>
          <p:cNvSpPr>
            <a:spLocks noChangeShapeType="1"/>
          </p:cNvSpPr>
          <p:nvPr/>
        </p:nvSpPr>
        <p:spPr bwMode="auto">
          <a:xfrm>
            <a:off x="7239000" y="2438400"/>
            <a:ext cx="0" cy="990600"/>
          </a:xfrm>
          <a:prstGeom prst="line">
            <a:avLst/>
          </a:prstGeom>
          <a:noFill/>
          <a:ln w="38100">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11" name="Rectangle 11">
            <a:extLst>
              <a:ext uri="{FF2B5EF4-FFF2-40B4-BE49-F238E27FC236}">
                <a16:creationId xmlns:a16="http://schemas.microsoft.com/office/drawing/2014/main" id="{AE41828A-FA5B-4252-8FE8-1B4B80427B49}"/>
              </a:ext>
            </a:extLst>
          </p:cNvPr>
          <p:cNvSpPr>
            <a:spLocks noChangeArrowheads="1"/>
          </p:cNvSpPr>
          <p:nvPr/>
        </p:nvSpPr>
        <p:spPr bwMode="auto">
          <a:xfrm>
            <a:off x="2057400" y="2971800"/>
            <a:ext cx="5867400" cy="228600"/>
          </a:xfrm>
          <a:prstGeom prst="rect">
            <a:avLst/>
          </a:prstGeom>
          <a:gradFill rotWithShape="1">
            <a:gsLst>
              <a:gs pos="0">
                <a:schemeClr val="accent2"/>
              </a:gs>
              <a:gs pos="50000">
                <a:schemeClr val="hlink"/>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sz="1800" b="0">
                <a:solidFill>
                  <a:schemeClr val="bg1"/>
                </a:solidFill>
                <a:latin typeface="Comic Sans MS" pitchFamily="66" charset="0"/>
                <a:cs typeface="Arial" charset="0"/>
              </a:rPr>
              <a:t>Control bus</a:t>
            </a:r>
          </a:p>
        </p:txBody>
      </p:sp>
      <p:sp>
        <p:nvSpPr>
          <p:cNvPr id="92174" name="Line 12">
            <a:extLst>
              <a:ext uri="{FF2B5EF4-FFF2-40B4-BE49-F238E27FC236}">
                <a16:creationId xmlns:a16="http://schemas.microsoft.com/office/drawing/2014/main" id="{80461ADE-51C5-4D09-8ECB-B4E88EFA8C85}"/>
              </a:ext>
            </a:extLst>
          </p:cNvPr>
          <p:cNvSpPr>
            <a:spLocks noChangeShapeType="1"/>
          </p:cNvSpPr>
          <p:nvPr/>
        </p:nvSpPr>
        <p:spPr bwMode="auto">
          <a:xfrm>
            <a:off x="5867400" y="3124200"/>
            <a:ext cx="0" cy="30480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5" name="Rectangle 13">
            <a:extLst>
              <a:ext uri="{FF2B5EF4-FFF2-40B4-BE49-F238E27FC236}">
                <a16:creationId xmlns:a16="http://schemas.microsoft.com/office/drawing/2014/main" id="{626F0BCE-3E92-4EF7-A5CF-DF579134B1F4}"/>
              </a:ext>
            </a:extLst>
          </p:cNvPr>
          <p:cNvSpPr>
            <a:spLocks noChangeArrowheads="1"/>
          </p:cNvSpPr>
          <p:nvPr/>
        </p:nvSpPr>
        <p:spPr bwMode="auto">
          <a:xfrm>
            <a:off x="6629400" y="3429000"/>
            <a:ext cx="685800" cy="228600"/>
          </a:xfrm>
          <a:prstGeom prst="rect">
            <a:avLst/>
          </a:prstGeom>
          <a:solidFill>
            <a:srgbClr val="FFFF00"/>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2176" name="Line 14">
            <a:extLst>
              <a:ext uri="{FF2B5EF4-FFF2-40B4-BE49-F238E27FC236}">
                <a16:creationId xmlns:a16="http://schemas.microsoft.com/office/drawing/2014/main" id="{4B0F051E-911A-429A-8FFF-713C1BCB7D4C}"/>
              </a:ext>
            </a:extLst>
          </p:cNvPr>
          <p:cNvSpPr>
            <a:spLocks noChangeShapeType="1"/>
          </p:cNvSpPr>
          <p:nvPr/>
        </p:nvSpPr>
        <p:spPr bwMode="auto">
          <a:xfrm>
            <a:off x="5562600" y="3581400"/>
            <a:ext cx="0" cy="533400"/>
          </a:xfrm>
          <a:prstGeom prst="line">
            <a:avLst/>
          </a:prstGeom>
          <a:noFill/>
          <a:ln w="28575">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7" name="Line 15">
            <a:extLst>
              <a:ext uri="{FF2B5EF4-FFF2-40B4-BE49-F238E27FC236}">
                <a16:creationId xmlns:a16="http://schemas.microsoft.com/office/drawing/2014/main" id="{62FB1F2D-49E5-4954-A4BE-15583BF4BD0F}"/>
              </a:ext>
            </a:extLst>
          </p:cNvPr>
          <p:cNvSpPr>
            <a:spLocks noChangeShapeType="1"/>
          </p:cNvSpPr>
          <p:nvPr/>
        </p:nvSpPr>
        <p:spPr bwMode="auto">
          <a:xfrm flipH="1">
            <a:off x="5562600" y="3581400"/>
            <a:ext cx="1066800" cy="0"/>
          </a:xfrm>
          <a:prstGeom prst="line">
            <a:avLst/>
          </a:prstGeom>
          <a:noFill/>
          <a:ln w="28575">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8" name="Line 16">
            <a:extLst>
              <a:ext uri="{FF2B5EF4-FFF2-40B4-BE49-F238E27FC236}">
                <a16:creationId xmlns:a16="http://schemas.microsoft.com/office/drawing/2014/main" id="{ABDEE7DD-0782-4F8B-BEB8-316FBA0F3DF3}"/>
              </a:ext>
            </a:extLst>
          </p:cNvPr>
          <p:cNvSpPr>
            <a:spLocks noChangeShapeType="1"/>
          </p:cNvSpPr>
          <p:nvPr/>
        </p:nvSpPr>
        <p:spPr bwMode="auto">
          <a:xfrm>
            <a:off x="6934200" y="3657600"/>
            <a:ext cx="0" cy="4572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Line 17">
            <a:extLst>
              <a:ext uri="{FF2B5EF4-FFF2-40B4-BE49-F238E27FC236}">
                <a16:creationId xmlns:a16="http://schemas.microsoft.com/office/drawing/2014/main" id="{DEB42326-AF5A-4208-99D9-2489F0F065AB}"/>
              </a:ext>
            </a:extLst>
          </p:cNvPr>
          <p:cNvSpPr>
            <a:spLocks noChangeShapeType="1"/>
          </p:cNvSpPr>
          <p:nvPr/>
        </p:nvSpPr>
        <p:spPr bwMode="auto">
          <a:xfrm>
            <a:off x="6705600" y="3657600"/>
            <a:ext cx="0" cy="2286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0" name="Line 18">
            <a:extLst>
              <a:ext uri="{FF2B5EF4-FFF2-40B4-BE49-F238E27FC236}">
                <a16:creationId xmlns:a16="http://schemas.microsoft.com/office/drawing/2014/main" id="{72687A9A-09EE-484B-8BD1-1D10A5C1A752}"/>
              </a:ext>
            </a:extLst>
          </p:cNvPr>
          <p:cNvSpPr>
            <a:spLocks noChangeShapeType="1"/>
          </p:cNvSpPr>
          <p:nvPr/>
        </p:nvSpPr>
        <p:spPr bwMode="auto">
          <a:xfrm>
            <a:off x="6096000" y="3886200"/>
            <a:ext cx="0" cy="2286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19">
            <a:extLst>
              <a:ext uri="{FF2B5EF4-FFF2-40B4-BE49-F238E27FC236}">
                <a16:creationId xmlns:a16="http://schemas.microsoft.com/office/drawing/2014/main" id="{A1034091-E70E-4692-BB87-1F0DBAEC7910}"/>
              </a:ext>
            </a:extLst>
          </p:cNvPr>
          <p:cNvSpPr>
            <a:spLocks noChangeShapeType="1"/>
          </p:cNvSpPr>
          <p:nvPr/>
        </p:nvSpPr>
        <p:spPr bwMode="auto">
          <a:xfrm flipH="1" flipV="1">
            <a:off x="6078538" y="3871913"/>
            <a:ext cx="623887"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Line 20">
            <a:extLst>
              <a:ext uri="{FF2B5EF4-FFF2-40B4-BE49-F238E27FC236}">
                <a16:creationId xmlns:a16="http://schemas.microsoft.com/office/drawing/2014/main" id="{5982B45A-BA69-48CC-BC1B-60C89F0CACD7}"/>
              </a:ext>
            </a:extLst>
          </p:cNvPr>
          <p:cNvSpPr>
            <a:spLocks noChangeShapeType="1"/>
          </p:cNvSpPr>
          <p:nvPr/>
        </p:nvSpPr>
        <p:spPr bwMode="auto">
          <a:xfrm>
            <a:off x="7162800" y="3657600"/>
            <a:ext cx="0" cy="457200"/>
          </a:xfrm>
          <a:prstGeom prst="line">
            <a:avLst/>
          </a:prstGeom>
          <a:noFill/>
          <a:ln w="28575">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3" name="Text Box 21">
            <a:extLst>
              <a:ext uri="{FF2B5EF4-FFF2-40B4-BE49-F238E27FC236}">
                <a16:creationId xmlns:a16="http://schemas.microsoft.com/office/drawing/2014/main" id="{FE1AA7B0-095E-475A-990C-E9F2B0B10825}"/>
              </a:ext>
            </a:extLst>
          </p:cNvPr>
          <p:cNvSpPr txBox="1">
            <a:spLocks noChangeArrowheads="1"/>
          </p:cNvSpPr>
          <p:nvPr/>
        </p:nvSpPr>
        <p:spPr bwMode="auto">
          <a:xfrm>
            <a:off x="609600" y="3429000"/>
            <a:ext cx="5410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buFontTx/>
              <a:buChar char="•"/>
            </a:pPr>
            <a:r>
              <a:rPr lang="en-US" altLang="zh-CN" sz="1800" b="0">
                <a:solidFill>
                  <a:schemeClr val="tx1"/>
                </a:solidFill>
                <a:latin typeface="Comic Sans MS" panose="030F0702030302020204" pitchFamily="66" charset="0"/>
                <a:ea typeface="宋体" panose="02010600030101010101" pitchFamily="2" charset="-122"/>
              </a:rPr>
              <a:t>The lowest 11 address bits are </a:t>
            </a:r>
            <a:br>
              <a:rPr lang="en-US" altLang="zh-CN" sz="1800" b="0">
                <a:solidFill>
                  <a:schemeClr val="tx1"/>
                </a:solidFill>
                <a:latin typeface="Comic Sans MS" panose="030F0702030302020204" pitchFamily="66" charset="0"/>
                <a:ea typeface="宋体" panose="02010600030101010101" pitchFamily="2" charset="-122"/>
              </a:rPr>
            </a:br>
            <a:r>
              <a:rPr lang="en-US" altLang="zh-CN" sz="1800" b="0">
                <a:solidFill>
                  <a:schemeClr val="tx1"/>
                </a:solidFill>
                <a:latin typeface="Comic Sans MS" panose="030F0702030302020204" pitchFamily="66" charset="0"/>
                <a:ea typeface="宋体" panose="02010600030101010101" pitchFamily="2" charset="-122"/>
              </a:rPr>
              <a:t>connected directly to the memory </a:t>
            </a:r>
            <a:br>
              <a:rPr lang="en-US" altLang="zh-CN" sz="1800" b="0">
                <a:solidFill>
                  <a:schemeClr val="tx1"/>
                </a:solidFill>
                <a:latin typeface="Comic Sans MS" panose="030F0702030302020204" pitchFamily="66" charset="0"/>
                <a:ea typeface="宋体" panose="02010600030101010101" pitchFamily="2" charset="-122"/>
              </a:rPr>
            </a:br>
            <a:r>
              <a:rPr lang="en-US" altLang="zh-CN" sz="1800" b="0">
                <a:solidFill>
                  <a:schemeClr val="tx1"/>
                </a:solidFill>
                <a:latin typeface="Comic Sans MS" panose="030F0702030302020204" pitchFamily="66" charset="0"/>
                <a:ea typeface="宋体" panose="02010600030101010101" pitchFamily="2" charset="-122"/>
              </a:rPr>
              <a:t>devices address pins</a:t>
            </a:r>
          </a:p>
          <a:p>
            <a:pPr eaLnBrk="1" hangingPunct="1">
              <a:buFontTx/>
              <a:buChar char="•"/>
            </a:pPr>
            <a:r>
              <a:rPr lang="en-US" altLang="zh-CN" sz="1800" b="0">
                <a:solidFill>
                  <a:schemeClr val="tx1"/>
                </a:solidFill>
                <a:latin typeface="Comic Sans MS" panose="030F0702030302020204" pitchFamily="66" charset="0"/>
                <a:ea typeface="宋体" panose="02010600030101010101" pitchFamily="2" charset="-122"/>
              </a:rPr>
              <a:t>The highest 5 bits are available for </a:t>
            </a:r>
            <a:br>
              <a:rPr lang="en-US" altLang="zh-CN" sz="1800" b="0">
                <a:solidFill>
                  <a:schemeClr val="tx1"/>
                </a:solidFill>
                <a:latin typeface="Comic Sans MS" panose="030F0702030302020204" pitchFamily="66" charset="0"/>
                <a:ea typeface="宋体" panose="02010600030101010101" pitchFamily="2" charset="-122"/>
              </a:rPr>
            </a:br>
            <a:r>
              <a:rPr lang="en-US" altLang="zh-CN" sz="1800" b="0">
                <a:solidFill>
                  <a:schemeClr val="tx1"/>
                </a:solidFill>
                <a:latin typeface="Comic Sans MS" panose="030F0702030302020204" pitchFamily="66" charset="0"/>
                <a:ea typeface="宋体" panose="02010600030101010101" pitchFamily="2" charset="-122"/>
              </a:rPr>
              <a:t>address decoder</a:t>
            </a:r>
          </a:p>
          <a:p>
            <a:pPr eaLnBrk="1" hangingPunct="1">
              <a:buFontTx/>
              <a:buChar char="•"/>
            </a:pPr>
            <a:r>
              <a:rPr lang="en-US" altLang="zh-CN" sz="1800" b="0">
                <a:solidFill>
                  <a:schemeClr val="tx1"/>
                </a:solidFill>
                <a:latin typeface="Comic Sans MS" panose="030F0702030302020204" pitchFamily="66" charset="0"/>
                <a:ea typeface="宋体" panose="02010600030101010101" pitchFamily="2" charset="-122"/>
              </a:rPr>
              <a:t>However, we don’t need to use all 5 bits.</a:t>
            </a:r>
          </a:p>
          <a:p>
            <a:pPr eaLnBrk="1" hangingPunct="1">
              <a:buFontTx/>
              <a:buChar char="•"/>
            </a:pPr>
            <a:r>
              <a:rPr lang="en-US" altLang="zh-CN" sz="1800" b="0">
                <a:solidFill>
                  <a:schemeClr val="tx1"/>
                </a:solidFill>
                <a:latin typeface="Comic Sans MS" panose="030F0702030302020204" pitchFamily="66" charset="0"/>
                <a:ea typeface="宋体" panose="02010600030101010101" pitchFamily="2" charset="-122"/>
              </a:rPr>
              <a:t>The example only uses 2 bits: A15 and A14</a:t>
            </a:r>
          </a:p>
          <a:p>
            <a:pPr eaLnBrk="1" hangingPunct="1">
              <a:buFontTx/>
              <a:buChar char="•"/>
            </a:pPr>
            <a:r>
              <a:rPr lang="en-US" altLang="zh-CN" sz="1800" b="0">
                <a:solidFill>
                  <a:schemeClr val="tx1"/>
                </a:solidFill>
                <a:latin typeface="Comic Sans MS" panose="030F0702030302020204" pitchFamily="66" charset="0"/>
                <a:ea typeface="宋体" panose="02010600030101010101" pitchFamily="2" charset="-122"/>
              </a:rPr>
              <a:t>74LS139 is used (2-to-4 decoder)</a:t>
            </a:r>
          </a:p>
        </p:txBody>
      </p:sp>
      <p:sp>
        <p:nvSpPr>
          <p:cNvPr id="921622" name="Text Box 22">
            <a:extLst>
              <a:ext uri="{FF2B5EF4-FFF2-40B4-BE49-F238E27FC236}">
                <a16:creationId xmlns:a16="http://schemas.microsoft.com/office/drawing/2014/main" id="{830EF38F-CAE3-4E2E-A8A5-23C6FD10657D}"/>
              </a:ext>
            </a:extLst>
          </p:cNvPr>
          <p:cNvSpPr txBox="1">
            <a:spLocks noChangeArrowheads="1"/>
          </p:cNvSpPr>
          <p:nvPr/>
        </p:nvSpPr>
        <p:spPr bwMode="auto">
          <a:xfrm>
            <a:off x="3733800" y="5715000"/>
            <a:ext cx="4603750" cy="641350"/>
          </a:xfrm>
          <a:prstGeom prst="rect">
            <a:avLst/>
          </a:prstGeom>
          <a:gradFill rotWithShape="1">
            <a:gsLst>
              <a:gs pos="0">
                <a:srgbClr val="FFFF00"/>
              </a:gs>
              <a:gs pos="50000">
                <a:schemeClr val="bg1"/>
              </a:gs>
              <a:gs pos="100000">
                <a:srgbClr val="FFFF00"/>
              </a:gs>
            </a:gsLst>
            <a:lin ang="5400000" scaled="1"/>
          </a:gradFill>
          <a:ln w="9525">
            <a:noFill/>
            <a:miter lim="800000"/>
            <a:headEnd/>
            <a:tailEnd/>
          </a:ln>
          <a:effectLst/>
        </p:spPr>
        <p:txBody>
          <a:bodyPr wrap="none">
            <a:spAutoFit/>
          </a:bodyPr>
          <a:lstStyle/>
          <a:p>
            <a:pPr>
              <a:defRPr/>
            </a:pPr>
            <a:r>
              <a:rPr lang="en-US" sz="1800">
                <a:solidFill>
                  <a:srgbClr val="CC0000"/>
                </a:solidFill>
                <a:latin typeface="Comic Sans MS" pitchFamily="66" charset="0"/>
                <a:cs typeface="Arial" charset="0"/>
              </a:rPr>
              <a:t>Why is this “partial address decoding”?</a:t>
            </a:r>
          </a:p>
          <a:p>
            <a:pPr>
              <a:defRPr/>
            </a:pPr>
            <a:r>
              <a:rPr lang="en-US" sz="1800">
                <a:solidFill>
                  <a:srgbClr val="CC0000"/>
                </a:solidFill>
                <a:latin typeface="Comic Sans MS" pitchFamily="66" charset="0"/>
                <a:cs typeface="Arial" charset="0"/>
              </a:rPr>
              <a:t>Advantages? Disadvantages?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5">
            <a:extLst>
              <a:ext uri="{FF2B5EF4-FFF2-40B4-BE49-F238E27FC236}">
                <a16:creationId xmlns:a16="http://schemas.microsoft.com/office/drawing/2014/main" id="{480892FD-C147-4427-B074-20C16D7864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4F4220B7-AB7C-46DA-A99D-125EBF19B77B}" type="slidenum">
              <a:rPr lang="en-US" altLang="en-US" sz="1000" b="0">
                <a:solidFill>
                  <a:schemeClr val="tx1"/>
                </a:solidFill>
              </a:rPr>
              <a:pPr eaLnBrk="1" hangingPunct="1"/>
              <a:t>83</a:t>
            </a:fld>
            <a:endParaRPr lang="en-US" altLang="en-US" sz="1000" b="0">
              <a:solidFill>
                <a:schemeClr val="tx1"/>
              </a:solidFill>
            </a:endParaRPr>
          </a:p>
        </p:txBody>
      </p:sp>
      <p:sp>
        <p:nvSpPr>
          <p:cNvPr id="93188" name="Rectangle 2">
            <a:extLst>
              <a:ext uri="{FF2B5EF4-FFF2-40B4-BE49-F238E27FC236}">
                <a16:creationId xmlns:a16="http://schemas.microsoft.com/office/drawing/2014/main" id="{D142ED03-D9E4-41A6-9A3C-4D0D5A41BD2A}"/>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Assigning Addresses</a:t>
            </a:r>
          </a:p>
        </p:txBody>
      </p:sp>
      <p:sp>
        <p:nvSpPr>
          <p:cNvPr id="1001475" name="Rectangle 3">
            <a:extLst>
              <a:ext uri="{FF2B5EF4-FFF2-40B4-BE49-F238E27FC236}">
                <a16:creationId xmlns:a16="http://schemas.microsoft.com/office/drawing/2014/main" id="{3D0005C3-5EFA-4E2C-9C8A-9A64D4E64784}"/>
              </a:ext>
            </a:extLst>
          </p:cNvPr>
          <p:cNvSpPr>
            <a:spLocks noGrp="1" noChangeArrowheads="1"/>
          </p:cNvSpPr>
          <p:nvPr>
            <p:ph type="body" idx="1"/>
          </p:nvPr>
        </p:nvSpPr>
        <p:spPr>
          <a:xfrm>
            <a:off x="457200" y="1295400"/>
            <a:ext cx="8458200" cy="4800600"/>
          </a:xfrm>
          <a:noFill/>
        </p:spPr>
        <p:txBody>
          <a:bodyPr lIns="92075" tIns="46038" rIns="92075" bIns="46038"/>
          <a:lstStyle/>
          <a:p>
            <a:pPr marL="285750" indent="-285750" eaLnBrk="1" hangingPunct="1">
              <a:buSzTx/>
              <a:buFont typeface="Wingdings" panose="05000000000000000000" pitchFamily="2" charset="2"/>
              <a:buChar char="Ø"/>
            </a:pPr>
            <a:r>
              <a:rPr lang="en-US" altLang="zh-CN">
                <a:solidFill>
                  <a:srgbClr val="3333CC"/>
                </a:solidFill>
                <a:ea typeface="宋体" panose="02010600030101010101" pitchFamily="2" charset="-122"/>
              </a:rPr>
              <a:t>Suppose we are given:</a:t>
            </a:r>
          </a:p>
          <a:p>
            <a:pPr marL="685800" lvl="1" indent="-228600" eaLnBrk="1" hangingPunct="1">
              <a:buSzTx/>
              <a:buFont typeface="Wingdings" panose="05000000000000000000" pitchFamily="2" charset="2"/>
              <a:buChar char="q"/>
            </a:pPr>
            <a:r>
              <a:rPr lang="en-US" altLang="zh-CN">
                <a:solidFill>
                  <a:srgbClr val="3333CC"/>
                </a:solidFill>
                <a:ea typeface="宋体" panose="02010600030101010101" pitchFamily="2" charset="-122"/>
              </a:rPr>
              <a:t> 8K bytes of RAM</a:t>
            </a:r>
          </a:p>
          <a:p>
            <a:pPr marL="685800" lvl="1" indent="-228600" eaLnBrk="1" hangingPunct="1">
              <a:buSzTx/>
              <a:buFont typeface="Wingdings" panose="05000000000000000000" pitchFamily="2" charset="2"/>
              <a:buChar char="q"/>
            </a:pPr>
            <a:r>
              <a:rPr lang="en-US" altLang="zh-CN">
                <a:solidFill>
                  <a:srgbClr val="3333CC"/>
                </a:solidFill>
                <a:ea typeface="宋体" panose="02010600030101010101" pitchFamily="2" charset="-122"/>
              </a:rPr>
              <a:t> 8K block of EEPROM</a:t>
            </a:r>
          </a:p>
          <a:p>
            <a:pPr marL="285750" indent="-285750" eaLnBrk="1" hangingPunct="1">
              <a:buSzTx/>
              <a:buFont typeface="Wingdings" panose="05000000000000000000" pitchFamily="2" charset="2"/>
              <a:buChar char="Ø"/>
            </a:pPr>
            <a:r>
              <a:rPr lang="en-US" altLang="zh-CN">
                <a:solidFill>
                  <a:srgbClr val="3333CC"/>
                </a:solidFill>
                <a:ea typeface="宋体" panose="02010600030101010101" pitchFamily="2" charset="-122"/>
              </a:rPr>
              <a:t>Design a partial address decoder to connect the RAM and EEPROM to a 20 bit address line.</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5">
            <a:extLst>
              <a:ext uri="{FF2B5EF4-FFF2-40B4-BE49-F238E27FC236}">
                <a16:creationId xmlns:a16="http://schemas.microsoft.com/office/drawing/2014/main" id="{EFA98D22-5780-4838-A024-6D6313A281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EC366C1-85F4-44C2-8CCA-C8027632858F}" type="slidenum">
              <a:rPr lang="en-US" altLang="en-US" sz="1000" b="0">
                <a:solidFill>
                  <a:schemeClr val="tx1"/>
                </a:solidFill>
              </a:rPr>
              <a:pPr eaLnBrk="1" hangingPunct="1"/>
              <a:t>84</a:t>
            </a:fld>
            <a:endParaRPr lang="en-US" altLang="en-US" sz="1000" b="0">
              <a:solidFill>
                <a:schemeClr val="tx1"/>
              </a:solidFill>
            </a:endParaRPr>
          </a:p>
        </p:txBody>
      </p:sp>
      <p:sp>
        <p:nvSpPr>
          <p:cNvPr id="94212" name="Rectangle 2">
            <a:extLst>
              <a:ext uri="{FF2B5EF4-FFF2-40B4-BE49-F238E27FC236}">
                <a16:creationId xmlns:a16="http://schemas.microsoft.com/office/drawing/2014/main" id="{1CBA8992-5F06-43A6-86E6-2A1B40B4ABDA}"/>
              </a:ext>
            </a:extLst>
          </p:cNvPr>
          <p:cNvSpPr>
            <a:spLocks noGrp="1" noChangeArrowheads="1"/>
          </p:cNvSpPr>
          <p:nvPr>
            <p:ph type="title"/>
          </p:nvPr>
        </p:nvSpPr>
        <p:spPr/>
        <p:txBody>
          <a:bodyPr/>
          <a:lstStyle/>
          <a:p>
            <a:pPr eaLnBrk="1" hangingPunct="1"/>
            <a:r>
              <a:rPr lang="en-US" altLang="zh-CN">
                <a:solidFill>
                  <a:srgbClr val="008080"/>
                </a:solidFill>
                <a:ea typeface="宋体" panose="02010600030101010101" pitchFamily="2" charset="-122"/>
              </a:rPr>
              <a:t>Partial Address Decoding</a:t>
            </a:r>
          </a:p>
        </p:txBody>
      </p:sp>
      <p:pic>
        <p:nvPicPr>
          <p:cNvPr id="94213" name="Picture 4">
            <a:extLst>
              <a:ext uri="{FF2B5EF4-FFF2-40B4-BE49-F238E27FC236}">
                <a16:creationId xmlns:a16="http://schemas.microsoft.com/office/drawing/2014/main" id="{0C1A8C93-C54E-4A8A-823D-4455DA645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077200"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5">
            <a:extLst>
              <a:ext uri="{FF2B5EF4-FFF2-40B4-BE49-F238E27FC236}">
                <a16:creationId xmlns:a16="http://schemas.microsoft.com/office/drawing/2014/main" id="{B1ED8802-CA56-4CD4-ADD8-FF5378813D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5F6459D-1857-4CE7-B3BE-84DFA21FA065}" type="slidenum">
              <a:rPr lang="en-US" altLang="en-US" sz="1000" b="0">
                <a:solidFill>
                  <a:schemeClr val="tx1"/>
                </a:solidFill>
              </a:rPr>
              <a:pPr eaLnBrk="1" hangingPunct="1"/>
              <a:t>85</a:t>
            </a:fld>
            <a:endParaRPr lang="en-US" altLang="en-US" sz="1000" b="0">
              <a:solidFill>
                <a:schemeClr val="tx1"/>
              </a:solidFill>
            </a:endParaRPr>
          </a:p>
        </p:txBody>
      </p:sp>
      <p:sp>
        <p:nvSpPr>
          <p:cNvPr id="95236" name="Rectangle 2">
            <a:extLst>
              <a:ext uri="{FF2B5EF4-FFF2-40B4-BE49-F238E27FC236}">
                <a16:creationId xmlns:a16="http://schemas.microsoft.com/office/drawing/2014/main" id="{6A92E6FD-5B23-4476-BE31-2F5E0ED1DFFB}"/>
              </a:ext>
            </a:extLst>
          </p:cNvPr>
          <p:cNvSpPr>
            <a:spLocks noGrp="1" noChangeArrowheads="1"/>
          </p:cNvSpPr>
          <p:nvPr>
            <p:ph type="title"/>
          </p:nvPr>
        </p:nvSpPr>
        <p:spPr>
          <a:xfrm>
            <a:off x="304800" y="304800"/>
            <a:ext cx="7772400" cy="762000"/>
          </a:xfrm>
        </p:spPr>
        <p:txBody>
          <a:bodyPr/>
          <a:lstStyle/>
          <a:p>
            <a:pPr eaLnBrk="1" hangingPunct="1"/>
            <a:r>
              <a:rPr lang="en-US" altLang="zh-CN">
                <a:solidFill>
                  <a:srgbClr val="006666"/>
                </a:solidFill>
                <a:ea typeface="宋体" panose="02010600030101010101" pitchFamily="2" charset="-122"/>
              </a:rPr>
              <a:t>Partial Address Decoding</a:t>
            </a:r>
          </a:p>
        </p:txBody>
      </p:sp>
      <p:sp>
        <p:nvSpPr>
          <p:cNvPr id="917507" name="Rectangle 3">
            <a:extLst>
              <a:ext uri="{FF2B5EF4-FFF2-40B4-BE49-F238E27FC236}">
                <a16:creationId xmlns:a16="http://schemas.microsoft.com/office/drawing/2014/main" id="{4365C29D-89E3-4AE0-AF8E-EF92D5BA71F2}"/>
              </a:ext>
            </a:extLst>
          </p:cNvPr>
          <p:cNvSpPr>
            <a:spLocks noGrp="1" noChangeArrowheads="1"/>
          </p:cNvSpPr>
          <p:nvPr>
            <p:ph type="body" idx="1"/>
          </p:nvPr>
        </p:nvSpPr>
        <p:spPr>
          <a:xfrm>
            <a:off x="457200" y="1295400"/>
            <a:ext cx="8458200" cy="4648200"/>
          </a:xfrm>
        </p:spPr>
        <p:txBody>
          <a:bodyPr/>
          <a:lstStyle/>
          <a:p>
            <a:pPr eaLnBrk="1" hangingPunct="1">
              <a:buFont typeface="Wingdings" panose="05000000000000000000" pitchFamily="2" charset="2"/>
              <a:buChar char="Ø"/>
              <a:defRPr/>
            </a:pPr>
            <a:r>
              <a:rPr lang="en-US" altLang="zh-CN" sz="2400">
                <a:solidFill>
                  <a:srgbClr val="3333CC"/>
                </a:solidFill>
                <a:ea typeface="SimSun" pitchFamily="2" charset="-122"/>
              </a:rPr>
              <a:t>Partial address decoding is so called because </a:t>
            </a:r>
            <a:r>
              <a:rPr lang="en-US" altLang="zh-CN" sz="2400">
                <a:solidFill>
                  <a:srgbClr val="008080"/>
                </a:solidFill>
                <a:ea typeface="SimSun" pitchFamily="2" charset="-122"/>
              </a:rPr>
              <a:t>not all address lines available for address decoding take part in the decoding process.</a:t>
            </a:r>
          </a:p>
          <a:p>
            <a:pPr eaLnBrk="1" hangingPunct="1">
              <a:buFont typeface="Wingdings" panose="05000000000000000000" pitchFamily="2" charset="2"/>
              <a:buChar char="Ø"/>
              <a:defRPr/>
            </a:pPr>
            <a:r>
              <a:rPr lang="en-US" altLang="zh-CN" sz="2400">
                <a:solidFill>
                  <a:srgbClr val="3333CC"/>
                </a:solidFill>
                <a:ea typeface="SimSun" pitchFamily="2" charset="-122"/>
              </a:rPr>
              <a:t>It is the </a:t>
            </a:r>
            <a:r>
              <a:rPr lang="en-US" altLang="zh-CN" sz="2400" b="1" i="1" u="sng">
                <a:solidFill>
                  <a:srgbClr val="3333CC"/>
                </a:solidFill>
                <a:effectLst>
                  <a:outerShdw blurRad="38100" dist="38100" dir="2700000" algn="tl">
                    <a:srgbClr val="C0C0C0"/>
                  </a:outerShdw>
                </a:effectLst>
                <a:ea typeface="SimSun" pitchFamily="2" charset="-122"/>
              </a:rPr>
              <a:t>simplest and least expensive</a:t>
            </a:r>
            <a:r>
              <a:rPr lang="en-US" altLang="zh-CN" sz="2400">
                <a:solidFill>
                  <a:srgbClr val="3333CC"/>
                </a:solidFill>
                <a:ea typeface="SimSun" pitchFamily="2" charset="-122"/>
              </a:rPr>
              <a:t> form to implement.</a:t>
            </a:r>
          </a:p>
          <a:p>
            <a:pPr eaLnBrk="1" hangingPunct="1">
              <a:buFont typeface="Wingdings" panose="05000000000000000000" pitchFamily="2" charset="2"/>
              <a:buChar char="Ø"/>
              <a:defRPr/>
            </a:pPr>
            <a:r>
              <a:rPr lang="en-US" altLang="zh-CN" sz="2400">
                <a:solidFill>
                  <a:srgbClr val="3333CC"/>
                </a:solidFill>
                <a:ea typeface="SimSun" pitchFamily="2" charset="-122"/>
              </a:rPr>
              <a:t>Partial address decoding was very popular in the early days of the 8-bit microprocessor and is still found in small dedicated systems were low cost is of paramount importance.</a:t>
            </a:r>
          </a:p>
          <a:p>
            <a:pPr eaLnBrk="1" hangingPunct="1">
              <a:buFont typeface="Wingdings" panose="05000000000000000000" pitchFamily="2" charset="2"/>
              <a:buChar char="Ø"/>
              <a:defRPr/>
            </a:pPr>
            <a:r>
              <a:rPr lang="en-US" altLang="zh-CN" sz="2400">
                <a:solidFill>
                  <a:srgbClr val="FF3300"/>
                </a:solidFill>
                <a:ea typeface="SimSun" pitchFamily="2" charset="-122"/>
              </a:rPr>
              <a:t>However the </a:t>
            </a:r>
            <a:r>
              <a:rPr lang="en-US" altLang="zh-CN" sz="2400" b="1" i="1" u="sng">
                <a:solidFill>
                  <a:srgbClr val="FF3300"/>
                </a:solidFill>
                <a:effectLst>
                  <a:outerShdw blurRad="38100" dist="38100" dir="2700000" algn="tl">
                    <a:srgbClr val="C0C0C0"/>
                  </a:outerShdw>
                </a:effectLst>
                <a:ea typeface="SimSun" pitchFamily="2" charset="-122"/>
              </a:rPr>
              <a:t>main drawback</a:t>
            </a:r>
            <a:r>
              <a:rPr lang="en-US" altLang="zh-CN" sz="2400">
                <a:solidFill>
                  <a:srgbClr val="FF3300"/>
                </a:solidFill>
                <a:ea typeface="SimSun" pitchFamily="2" charset="-122"/>
              </a:rPr>
              <a:t> is that it prevents the full use of the micro-processor available memory and makes it </a:t>
            </a:r>
            <a:r>
              <a:rPr lang="en-US" altLang="zh-CN" sz="2400" b="1" i="1" u="sng">
                <a:solidFill>
                  <a:srgbClr val="FF3300"/>
                </a:solidFill>
                <a:effectLst>
                  <a:outerShdw blurRad="38100" dist="38100" dir="2700000" algn="tl">
                    <a:srgbClr val="C0C0C0"/>
                  </a:outerShdw>
                </a:effectLst>
                <a:ea typeface="SimSun" pitchFamily="2" charset="-122"/>
              </a:rPr>
              <a:t>difficult to expand the memory system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a:extLst>
              <a:ext uri="{FF2B5EF4-FFF2-40B4-BE49-F238E27FC236}">
                <a16:creationId xmlns:a16="http://schemas.microsoft.com/office/drawing/2014/main" id="{B2CE33FC-D88A-44CD-A4EB-390D3CBB65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53E7186C-F0C7-46E0-A00D-EAC5BE005E22}" type="slidenum">
              <a:rPr lang="en-US" altLang="en-US" sz="1000" b="0">
                <a:solidFill>
                  <a:schemeClr val="tx1"/>
                </a:solidFill>
              </a:rPr>
              <a:pPr eaLnBrk="1" hangingPunct="1"/>
              <a:t>86</a:t>
            </a:fld>
            <a:endParaRPr lang="en-US" altLang="en-US" sz="1000" b="0">
              <a:solidFill>
                <a:schemeClr val="tx1"/>
              </a:solidFill>
            </a:endParaRPr>
          </a:p>
        </p:txBody>
      </p:sp>
      <p:sp>
        <p:nvSpPr>
          <p:cNvPr id="96260" name="Rectangle 2">
            <a:extLst>
              <a:ext uri="{FF2B5EF4-FFF2-40B4-BE49-F238E27FC236}">
                <a16:creationId xmlns:a16="http://schemas.microsoft.com/office/drawing/2014/main" id="{40972F74-ADE8-4FF1-9070-69D1AA28F218}"/>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sz="3200">
                <a:solidFill>
                  <a:srgbClr val="008080"/>
                </a:solidFill>
                <a:ea typeface="宋体" panose="02010600030101010101" pitchFamily="2" charset="-122"/>
              </a:rPr>
              <a:t>Repeat with Partial Address Decoding</a:t>
            </a:r>
          </a:p>
        </p:txBody>
      </p:sp>
      <p:sp>
        <p:nvSpPr>
          <p:cNvPr id="96261" name="Rectangle 3">
            <a:extLst>
              <a:ext uri="{FF2B5EF4-FFF2-40B4-BE49-F238E27FC236}">
                <a16:creationId xmlns:a16="http://schemas.microsoft.com/office/drawing/2014/main" id="{C539104E-01EB-4751-A340-9BBD0A35FFBE}"/>
              </a:ext>
            </a:extLst>
          </p:cNvPr>
          <p:cNvSpPr>
            <a:spLocks noGrp="1" noChangeArrowheads="1"/>
          </p:cNvSpPr>
          <p:nvPr>
            <p:ph type="body" idx="1"/>
          </p:nvPr>
        </p:nvSpPr>
        <p:spPr>
          <a:xfrm>
            <a:off x="457200" y="1295400"/>
            <a:ext cx="8458200" cy="4800600"/>
          </a:xfrm>
          <a:noFill/>
        </p:spPr>
        <p:txBody>
          <a:bodyPr lIns="92075" tIns="46038" rIns="92075" bIns="46038"/>
          <a:lstStyle/>
          <a:p>
            <a:pPr marL="285750" indent="-285750" eaLnBrk="1" hangingPunct="1">
              <a:lnSpc>
                <a:spcPct val="90000"/>
              </a:lnSpc>
              <a:buSzTx/>
              <a:buFont typeface="Wingdings" panose="05000000000000000000" pitchFamily="2" charset="2"/>
              <a:buChar char="Ø"/>
            </a:pPr>
            <a:r>
              <a:rPr lang="en-US" altLang="zh-CN" sz="2600">
                <a:solidFill>
                  <a:srgbClr val="3333CC"/>
                </a:solidFill>
                <a:ea typeface="宋体" panose="02010600030101010101" pitchFamily="2" charset="-122"/>
              </a:rPr>
              <a:t>Suppose we are given:</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10K bytes of ROM as one	2K block (called ROM1)</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					8K block (called ROM2)</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2K bytes of RAM (called RAM)</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2   bytes for peripheral 1 (called PERI1)</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2   bytes for peripheral 2 (called PERI2)</a:t>
            </a:r>
          </a:p>
          <a:p>
            <a:pPr marL="285750" indent="-285750" eaLnBrk="1" hangingPunct="1">
              <a:lnSpc>
                <a:spcPct val="90000"/>
              </a:lnSpc>
              <a:buSzTx/>
              <a:buFont typeface="Wingdings" panose="05000000000000000000" pitchFamily="2" charset="2"/>
              <a:buChar char="Ø"/>
            </a:pPr>
            <a:r>
              <a:rPr lang="en-US" altLang="zh-CN" sz="2600">
                <a:solidFill>
                  <a:srgbClr val="3333CC"/>
                </a:solidFill>
                <a:ea typeface="宋体" panose="02010600030101010101" pitchFamily="2" charset="-122"/>
              </a:rPr>
              <a:t>but arranged as:</a:t>
            </a: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00 0000 - 00 07FF	ROM1  </a:t>
            </a:r>
            <a:r>
              <a:rPr lang="en-US" altLang="zh-CN" sz="2200">
                <a:solidFill>
                  <a:srgbClr val="3333CC"/>
                </a:solidFill>
                <a:ea typeface="宋体" panose="02010600030101010101" pitchFamily="2" charset="-122"/>
                <a:sym typeface="Wingdings" panose="05000000000000000000" pitchFamily="2" charset="2"/>
              </a:rPr>
              <a:t> 2K             (11 lines X)</a:t>
            </a:r>
            <a:endParaRPr lang="en-US" altLang="zh-CN" sz="2200">
              <a:solidFill>
                <a:srgbClr val="3333CC"/>
              </a:solidFill>
              <a:ea typeface="宋体" panose="02010600030101010101" pitchFamily="2" charset="-122"/>
            </a:endParaRP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00 0800 - 00 0FFF	RAM    </a:t>
            </a:r>
            <a:r>
              <a:rPr lang="en-US" altLang="zh-CN" sz="2200">
                <a:solidFill>
                  <a:srgbClr val="3333CC"/>
                </a:solidFill>
                <a:ea typeface="宋体" panose="02010600030101010101" pitchFamily="2" charset="-122"/>
                <a:sym typeface="Wingdings" panose="05000000000000000000" pitchFamily="2" charset="2"/>
              </a:rPr>
              <a:t> 2K             (11 lines X)</a:t>
            </a:r>
            <a:endParaRPr lang="en-US" altLang="zh-CN" sz="2200">
              <a:solidFill>
                <a:srgbClr val="3333CC"/>
              </a:solidFill>
              <a:ea typeface="宋体" panose="02010600030101010101" pitchFamily="2" charset="-122"/>
            </a:endParaRP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00 4000 - 00 5FFF	ROM2  </a:t>
            </a:r>
            <a:r>
              <a:rPr lang="en-US" altLang="zh-CN" sz="2200">
                <a:solidFill>
                  <a:srgbClr val="3333CC"/>
                </a:solidFill>
                <a:ea typeface="宋体" panose="02010600030101010101" pitchFamily="2" charset="-122"/>
                <a:sym typeface="Wingdings" panose="05000000000000000000" pitchFamily="2" charset="2"/>
              </a:rPr>
              <a:t> 8K             (13 lines X)</a:t>
            </a:r>
            <a:endParaRPr lang="en-US" altLang="zh-CN" sz="2200">
              <a:solidFill>
                <a:srgbClr val="3333CC"/>
              </a:solidFill>
              <a:ea typeface="宋体" panose="02010600030101010101" pitchFamily="2" charset="-122"/>
            </a:endParaRP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00 8000 - 00 8001	PERI1  </a:t>
            </a:r>
            <a:r>
              <a:rPr lang="en-US" altLang="zh-CN" sz="2200">
                <a:solidFill>
                  <a:srgbClr val="3333CC"/>
                </a:solidFill>
                <a:ea typeface="宋体" panose="02010600030101010101" pitchFamily="2" charset="-122"/>
                <a:sym typeface="Wingdings" panose="05000000000000000000" pitchFamily="2" charset="2"/>
              </a:rPr>
              <a:t> 2 Bytes    (1 line X)</a:t>
            </a:r>
            <a:endParaRPr lang="en-US" altLang="zh-CN" sz="2200">
              <a:solidFill>
                <a:srgbClr val="3333CC"/>
              </a:solidFill>
              <a:ea typeface="宋体" panose="02010600030101010101" pitchFamily="2" charset="-122"/>
            </a:endParaRPr>
          </a:p>
          <a:p>
            <a:pPr marL="685800" lvl="1" indent="-228600" eaLnBrk="1" hangingPunct="1">
              <a:lnSpc>
                <a:spcPct val="90000"/>
              </a:lnSpc>
              <a:buSzTx/>
              <a:buFont typeface="Wingdings" panose="05000000000000000000" pitchFamily="2" charset="2"/>
              <a:buChar char="q"/>
            </a:pPr>
            <a:r>
              <a:rPr lang="en-US" altLang="zh-CN" sz="2200">
                <a:solidFill>
                  <a:srgbClr val="3333CC"/>
                </a:solidFill>
                <a:ea typeface="宋体" panose="02010600030101010101" pitchFamily="2" charset="-122"/>
              </a:rPr>
              <a:t>00 8002 - 00 8003	PERI2  </a:t>
            </a:r>
            <a:r>
              <a:rPr lang="en-US" altLang="zh-CN" sz="2200">
                <a:solidFill>
                  <a:srgbClr val="3333CC"/>
                </a:solidFill>
                <a:ea typeface="宋体" panose="02010600030101010101" pitchFamily="2" charset="-122"/>
                <a:sym typeface="Wingdings" panose="05000000000000000000" pitchFamily="2" charset="2"/>
              </a:rPr>
              <a:t> 2 Bytes    (1 line X)</a:t>
            </a:r>
            <a:endParaRPr lang="en-US" altLang="zh-CN" sz="2200">
              <a:solidFill>
                <a:srgbClr val="3333CC"/>
              </a:solidFill>
              <a:ea typeface="宋体" panose="02010600030101010101" pitchFamily="2" charset="-122"/>
            </a:endParaRPr>
          </a:p>
        </p:txBody>
      </p:sp>
      <p:sp>
        <p:nvSpPr>
          <p:cNvPr id="96262" name="AutoShape 4">
            <a:extLst>
              <a:ext uri="{FF2B5EF4-FFF2-40B4-BE49-F238E27FC236}">
                <a16:creationId xmlns:a16="http://schemas.microsoft.com/office/drawing/2014/main" id="{1980421F-9CCA-4441-AE26-C47F36AF8392}"/>
              </a:ext>
            </a:extLst>
          </p:cNvPr>
          <p:cNvSpPr>
            <a:spLocks/>
          </p:cNvSpPr>
          <p:nvPr/>
        </p:nvSpPr>
        <p:spPr bwMode="auto">
          <a:xfrm flipV="1">
            <a:off x="4648200" y="1752600"/>
            <a:ext cx="152400" cy="457200"/>
          </a:xfrm>
          <a:prstGeom prst="rightBrace">
            <a:avLst>
              <a:gd name="adj1" fmla="val 25000"/>
              <a:gd name="adj2" fmla="val 50000"/>
            </a:avLst>
          </a:prstGeom>
          <a:noFill/>
          <a:ln w="12700">
            <a:solidFill>
              <a:schemeClr val="tx1"/>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a:extLst>
              <a:ext uri="{FF2B5EF4-FFF2-40B4-BE49-F238E27FC236}">
                <a16:creationId xmlns:a16="http://schemas.microsoft.com/office/drawing/2014/main" id="{F36A9E4A-8C4B-4280-8AC2-1B8E1C09F1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A6704D3-849E-454F-902B-4BE2D05883DB}" type="slidenum">
              <a:rPr lang="en-US" altLang="en-US" sz="1000" b="0">
                <a:solidFill>
                  <a:schemeClr val="tx1"/>
                </a:solidFill>
              </a:rPr>
              <a:pPr eaLnBrk="1" hangingPunct="1"/>
              <a:t>87</a:t>
            </a:fld>
            <a:endParaRPr lang="en-US" altLang="en-US" sz="1000" b="0">
              <a:solidFill>
                <a:schemeClr val="tx1"/>
              </a:solidFill>
            </a:endParaRPr>
          </a:p>
        </p:txBody>
      </p:sp>
      <p:sp>
        <p:nvSpPr>
          <p:cNvPr id="97284" name="Rectangle 2">
            <a:extLst>
              <a:ext uri="{FF2B5EF4-FFF2-40B4-BE49-F238E27FC236}">
                <a16:creationId xmlns:a16="http://schemas.microsoft.com/office/drawing/2014/main" id="{7B5117A7-B722-48DF-A5FC-E254985FA14F}"/>
              </a:ext>
            </a:extLst>
          </p:cNvPr>
          <p:cNvSpPr>
            <a:spLocks noGrp="1" noChangeArrowheads="1"/>
          </p:cNvSpPr>
          <p:nvPr>
            <p:ph type="title"/>
          </p:nvPr>
        </p:nvSpPr>
        <p:spPr>
          <a:noFill/>
        </p:spPr>
        <p:txBody>
          <a:bodyPr lIns="92075" tIns="46038" rIns="92075" bIns="46038">
            <a:normAutofit fontScale="90000"/>
          </a:bodyPr>
          <a:lstStyle/>
          <a:p>
            <a:pPr eaLnBrk="1" hangingPunct="1">
              <a:lnSpc>
                <a:spcPct val="90000"/>
              </a:lnSpc>
            </a:pPr>
            <a:r>
              <a:rPr lang="en-US" altLang="zh-CN" sz="3200">
                <a:solidFill>
                  <a:srgbClr val="008080"/>
                </a:solidFill>
                <a:ea typeface="宋体" panose="02010600030101010101" pitchFamily="2" charset="-122"/>
              </a:rPr>
              <a:t>Partial Address Decoding:</a:t>
            </a:r>
            <a:br>
              <a:rPr lang="en-US" altLang="zh-CN" sz="3200">
                <a:solidFill>
                  <a:srgbClr val="008080"/>
                </a:solidFill>
                <a:ea typeface="宋体" panose="02010600030101010101" pitchFamily="2" charset="-122"/>
              </a:rPr>
            </a:br>
            <a:r>
              <a:rPr lang="en-US" altLang="zh-CN" sz="3200">
                <a:solidFill>
                  <a:srgbClr val="008080"/>
                </a:solidFill>
                <a:ea typeface="宋体" panose="02010600030101010101" pitchFamily="2" charset="-122"/>
              </a:rPr>
              <a:t>                 Address Table</a:t>
            </a:r>
          </a:p>
        </p:txBody>
      </p:sp>
      <p:sp>
        <p:nvSpPr>
          <p:cNvPr id="97285" name="Rectangle 3">
            <a:extLst>
              <a:ext uri="{FF2B5EF4-FFF2-40B4-BE49-F238E27FC236}">
                <a16:creationId xmlns:a16="http://schemas.microsoft.com/office/drawing/2014/main" id="{16FF26A0-41C1-4D4C-B72D-E4A7210AD8FD}"/>
              </a:ext>
            </a:extLst>
          </p:cNvPr>
          <p:cNvSpPr>
            <a:spLocks noChangeArrowheads="1"/>
          </p:cNvSpPr>
          <p:nvPr/>
        </p:nvSpPr>
        <p:spPr bwMode="auto">
          <a:xfrm>
            <a:off x="515938" y="1676400"/>
            <a:ext cx="78613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                                                             ADDRESS LINE</a:t>
            </a:r>
          </a:p>
          <a:p>
            <a:endParaRPr lang="en-US" altLang="zh-CN" sz="1600">
              <a:solidFill>
                <a:schemeClr val="tx1"/>
              </a:solidFill>
              <a:ea typeface="宋体" panose="02010600030101010101" pitchFamily="2" charset="-122"/>
            </a:endParaRPr>
          </a:p>
          <a:p>
            <a:r>
              <a:rPr lang="en-US" altLang="zh-CN" sz="1600">
                <a:solidFill>
                  <a:schemeClr val="tx1"/>
                </a:solidFill>
                <a:ea typeface="宋体" panose="02010600030101010101" pitchFamily="2" charset="-122"/>
              </a:rPr>
              <a:t>Device   23  22  21  20  ...  15  14 13  12  11  10  09  08  07  06  05  04  03  02  01 00</a:t>
            </a:r>
          </a:p>
          <a:p>
            <a:r>
              <a:rPr lang="en-US" altLang="zh-CN" sz="1600">
                <a:solidFill>
                  <a:schemeClr val="tx1"/>
                </a:solidFill>
                <a:ea typeface="宋体" panose="02010600030101010101" pitchFamily="2" charset="-122"/>
              </a:rPr>
              <a:t>ROM1    0    0    0         ...                                x   x    x    x    x    x    x    x    x    x     x</a:t>
            </a:r>
          </a:p>
          <a:p>
            <a:r>
              <a:rPr lang="en-US" altLang="zh-CN" sz="1600">
                <a:solidFill>
                  <a:schemeClr val="tx1"/>
                </a:solidFill>
                <a:ea typeface="宋体" panose="02010600030101010101" pitchFamily="2" charset="-122"/>
              </a:rPr>
              <a:t>RAM      0    0    1         ...                                x   x    x    x    x    x    x    x    x    x     x</a:t>
            </a:r>
          </a:p>
          <a:p>
            <a:r>
              <a:rPr lang="en-US" altLang="zh-CN" sz="1600">
                <a:solidFill>
                  <a:schemeClr val="tx1"/>
                </a:solidFill>
                <a:ea typeface="宋体" panose="02010600030101010101" pitchFamily="2" charset="-122"/>
              </a:rPr>
              <a:t>ROM2    0    1               ...                    x    x    x   x    x    x    x    x    x    x    x    x     x</a:t>
            </a:r>
          </a:p>
          <a:p>
            <a:r>
              <a:rPr lang="en-US" altLang="zh-CN" sz="1600">
                <a:solidFill>
                  <a:schemeClr val="tx1"/>
                </a:solidFill>
                <a:ea typeface="宋体" panose="02010600030101010101" pitchFamily="2" charset="-122"/>
              </a:rPr>
              <a:t>PERI1    1    0               ...                                                                                           x</a:t>
            </a:r>
          </a:p>
          <a:p>
            <a:r>
              <a:rPr lang="en-US" altLang="zh-CN" sz="1600">
                <a:solidFill>
                  <a:schemeClr val="tx1"/>
                </a:solidFill>
                <a:ea typeface="宋体" panose="02010600030101010101" pitchFamily="2" charset="-122"/>
              </a:rPr>
              <a:t>PERI2    1    1               ...                                                                                           x</a:t>
            </a:r>
          </a:p>
          <a:p>
            <a:endParaRPr lang="en-US" altLang="zh-CN" sz="1600">
              <a:solidFill>
                <a:schemeClr val="tx1"/>
              </a:solidFill>
              <a:ea typeface="宋体" panose="02010600030101010101" pitchFamily="2" charset="-122"/>
            </a:endParaRPr>
          </a:p>
          <a:p>
            <a:endParaRPr lang="en-US" altLang="zh-CN" sz="1600">
              <a:solidFill>
                <a:schemeClr val="tx1"/>
              </a:solidFill>
              <a:ea typeface="宋体" panose="02010600030101010101" pitchFamily="2" charset="-122"/>
            </a:endParaRPr>
          </a:p>
        </p:txBody>
      </p:sp>
      <p:sp>
        <p:nvSpPr>
          <p:cNvPr id="97286" name="Line 4">
            <a:extLst>
              <a:ext uri="{FF2B5EF4-FFF2-40B4-BE49-F238E27FC236}">
                <a16:creationId xmlns:a16="http://schemas.microsoft.com/office/drawing/2014/main" id="{8F043014-4861-4D6D-B47C-C9624E4E0AB4}"/>
              </a:ext>
            </a:extLst>
          </p:cNvPr>
          <p:cNvSpPr>
            <a:spLocks noChangeShapeType="1"/>
          </p:cNvSpPr>
          <p:nvPr/>
        </p:nvSpPr>
        <p:spPr bwMode="auto">
          <a:xfrm>
            <a:off x="1295400" y="2058988"/>
            <a:ext cx="6781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87" name="Line 5">
            <a:extLst>
              <a:ext uri="{FF2B5EF4-FFF2-40B4-BE49-F238E27FC236}">
                <a16:creationId xmlns:a16="http://schemas.microsoft.com/office/drawing/2014/main" id="{AD45C07D-B5FB-4149-9831-57FA0AFA885E}"/>
              </a:ext>
            </a:extLst>
          </p:cNvPr>
          <p:cNvSpPr>
            <a:spLocks noChangeShapeType="1"/>
          </p:cNvSpPr>
          <p:nvPr/>
        </p:nvSpPr>
        <p:spPr bwMode="auto">
          <a:xfrm>
            <a:off x="533400" y="2439988"/>
            <a:ext cx="7543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88" name="Line 6">
            <a:extLst>
              <a:ext uri="{FF2B5EF4-FFF2-40B4-BE49-F238E27FC236}">
                <a16:creationId xmlns:a16="http://schemas.microsoft.com/office/drawing/2014/main" id="{D2F77295-E388-4202-961A-39A7F163A498}"/>
              </a:ext>
            </a:extLst>
          </p:cNvPr>
          <p:cNvSpPr>
            <a:spLocks noChangeShapeType="1"/>
          </p:cNvSpPr>
          <p:nvPr/>
        </p:nvSpPr>
        <p:spPr bwMode="auto">
          <a:xfrm>
            <a:off x="1295400" y="2057400"/>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89" name="Line 7">
            <a:extLst>
              <a:ext uri="{FF2B5EF4-FFF2-40B4-BE49-F238E27FC236}">
                <a16:creationId xmlns:a16="http://schemas.microsoft.com/office/drawing/2014/main" id="{9AA912E2-EA7A-455E-A602-C57F0212373B}"/>
              </a:ext>
            </a:extLst>
          </p:cNvPr>
          <p:cNvSpPr>
            <a:spLocks noChangeShapeType="1"/>
          </p:cNvSpPr>
          <p:nvPr/>
        </p:nvSpPr>
        <p:spPr bwMode="auto">
          <a:xfrm>
            <a:off x="533400" y="3659188"/>
            <a:ext cx="7543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776" name="Rectangle 8">
            <a:extLst>
              <a:ext uri="{FF2B5EF4-FFF2-40B4-BE49-F238E27FC236}">
                <a16:creationId xmlns:a16="http://schemas.microsoft.com/office/drawing/2014/main" id="{0EF45C6C-D637-466D-A63D-33622270CF68}"/>
              </a:ext>
            </a:extLst>
          </p:cNvPr>
          <p:cNvSpPr>
            <a:spLocks noChangeArrowheads="1"/>
          </p:cNvSpPr>
          <p:nvPr/>
        </p:nvSpPr>
        <p:spPr bwMode="auto">
          <a:xfrm>
            <a:off x="1181100" y="4213225"/>
            <a:ext cx="74295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buFont typeface="Wingdings" panose="05000000000000000000" pitchFamily="2" charset="2"/>
              <a:buChar char="Ø"/>
            </a:pPr>
            <a:r>
              <a:rPr lang="en-US" altLang="zh-CN" sz="2000">
                <a:solidFill>
                  <a:srgbClr val="0000FF"/>
                </a:solidFill>
                <a:ea typeface="宋体" panose="02010600030101010101" pitchFamily="2" charset="-122"/>
              </a:rPr>
              <a:t>For this table, </a:t>
            </a:r>
            <a:r>
              <a:rPr lang="en-US" altLang="zh-CN" sz="2000" i="1" u="sng">
                <a:solidFill>
                  <a:srgbClr val="A50021"/>
                </a:solidFill>
                <a:ea typeface="宋体" panose="02010600030101010101" pitchFamily="2" charset="-122"/>
              </a:rPr>
              <a:t>no further memory devices can be added!!</a:t>
            </a:r>
          </a:p>
          <a:p>
            <a:pPr>
              <a:buFont typeface="Wingdings" panose="05000000000000000000" pitchFamily="2" charset="2"/>
              <a:buChar char="Ø"/>
            </a:pPr>
            <a:r>
              <a:rPr lang="en-US" altLang="zh-CN" sz="2000">
                <a:solidFill>
                  <a:srgbClr val="0000FF"/>
                </a:solidFill>
                <a:ea typeface="宋体" panose="02010600030101010101" pitchFamily="2" charset="-122"/>
              </a:rPr>
              <a:t>The existing memory devices </a:t>
            </a:r>
            <a:r>
              <a:rPr lang="en-US" altLang="zh-CN" sz="2000" i="1" u="sng">
                <a:solidFill>
                  <a:srgbClr val="A50021"/>
                </a:solidFill>
                <a:ea typeface="宋体" panose="02010600030101010101" pitchFamily="2" charset="-122"/>
              </a:rPr>
              <a:t>fill the entire 8M words</a:t>
            </a:r>
            <a:r>
              <a:rPr lang="en-US" altLang="zh-CN" sz="2000">
                <a:solidFill>
                  <a:srgbClr val="0000FF"/>
                </a:solidFill>
                <a:ea typeface="宋体" panose="02010600030101010101" pitchFamily="2" charset="-122"/>
              </a:rPr>
              <a:t> of</a:t>
            </a:r>
          </a:p>
          <a:p>
            <a:pPr>
              <a:buFont typeface="Wingdings" panose="05000000000000000000" pitchFamily="2" charset="2"/>
              <a:buNone/>
            </a:pPr>
            <a:r>
              <a:rPr lang="en-US" altLang="zh-CN" sz="2000">
                <a:solidFill>
                  <a:srgbClr val="0000FF"/>
                </a:solidFill>
                <a:ea typeface="宋体" panose="02010600030101010101" pitchFamily="2" charset="-122"/>
              </a:rPr>
              <a:t>   memory space.  </a:t>
            </a:r>
          </a:p>
        </p:txBody>
      </p:sp>
      <p:sp>
        <p:nvSpPr>
          <p:cNvPr id="97291" name="Rectangle 9">
            <a:extLst>
              <a:ext uri="{FF2B5EF4-FFF2-40B4-BE49-F238E27FC236}">
                <a16:creationId xmlns:a16="http://schemas.microsoft.com/office/drawing/2014/main" id="{ACA8EB28-6D26-49C5-A13B-1281FE295ABD}"/>
              </a:ext>
            </a:extLst>
          </p:cNvPr>
          <p:cNvSpPr>
            <a:spLocks noChangeArrowheads="1"/>
          </p:cNvSpPr>
          <p:nvPr/>
        </p:nvSpPr>
        <p:spPr bwMode="auto">
          <a:xfrm>
            <a:off x="1371600" y="1905000"/>
            <a:ext cx="1066800" cy="19050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a:extLst>
              <a:ext uri="{FF2B5EF4-FFF2-40B4-BE49-F238E27FC236}">
                <a16:creationId xmlns:a16="http://schemas.microsoft.com/office/drawing/2014/main" id="{173DAEF6-BB9F-4939-9CC4-50FCF73762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44B8B2D-6A5A-49CF-9A74-266BA5494B8E}" type="slidenum">
              <a:rPr lang="en-US" altLang="en-US" sz="1000" b="0">
                <a:solidFill>
                  <a:schemeClr val="tx1"/>
                </a:solidFill>
              </a:rPr>
              <a:pPr eaLnBrk="1" hangingPunct="1"/>
              <a:t>88</a:t>
            </a:fld>
            <a:endParaRPr lang="en-US" altLang="en-US" sz="1000" b="0">
              <a:solidFill>
                <a:schemeClr val="tx1"/>
              </a:solidFill>
            </a:endParaRPr>
          </a:p>
        </p:txBody>
      </p:sp>
      <p:sp>
        <p:nvSpPr>
          <p:cNvPr id="98308" name="Rectangle 2">
            <a:extLst>
              <a:ext uri="{FF2B5EF4-FFF2-40B4-BE49-F238E27FC236}">
                <a16:creationId xmlns:a16="http://schemas.microsoft.com/office/drawing/2014/main" id="{1F7C3959-CCAA-4DEC-8514-8F1CA4A930B7}"/>
              </a:ext>
            </a:extLst>
          </p:cNvPr>
          <p:cNvSpPr>
            <a:spLocks noGrp="1" noChangeArrowheads="1"/>
          </p:cNvSpPr>
          <p:nvPr>
            <p:ph type="title"/>
          </p:nvPr>
        </p:nvSpPr>
        <p:spPr>
          <a:xfrm>
            <a:off x="152400" y="228600"/>
            <a:ext cx="8242300" cy="876300"/>
          </a:xfrm>
          <a:noFill/>
        </p:spPr>
        <p:txBody>
          <a:bodyPr lIns="92075" tIns="46038" rIns="92075" bIns="46038">
            <a:normAutofit fontScale="90000"/>
          </a:bodyPr>
          <a:lstStyle/>
          <a:p>
            <a:pPr eaLnBrk="1" hangingPunct="1">
              <a:lnSpc>
                <a:spcPct val="90000"/>
              </a:lnSpc>
            </a:pPr>
            <a:r>
              <a:rPr lang="en-US" altLang="zh-CN" sz="3200">
                <a:solidFill>
                  <a:srgbClr val="006666"/>
                </a:solidFill>
                <a:ea typeface="宋体" panose="02010600030101010101" pitchFamily="2" charset="-122"/>
              </a:rPr>
              <a:t>Partial Address Decoding:</a:t>
            </a:r>
            <a:br>
              <a:rPr lang="en-US" altLang="zh-CN" sz="3200">
                <a:solidFill>
                  <a:srgbClr val="006666"/>
                </a:solidFill>
                <a:ea typeface="宋体" panose="02010600030101010101" pitchFamily="2" charset="-122"/>
              </a:rPr>
            </a:br>
            <a:r>
              <a:rPr lang="en-US" altLang="zh-CN" sz="3200">
                <a:solidFill>
                  <a:srgbClr val="006666"/>
                </a:solidFill>
                <a:ea typeface="宋体" panose="02010600030101010101" pitchFamily="2" charset="-122"/>
              </a:rPr>
              <a:t>Implementation</a:t>
            </a:r>
          </a:p>
        </p:txBody>
      </p:sp>
      <p:sp>
        <p:nvSpPr>
          <p:cNvPr id="98309" name="Line 3">
            <a:extLst>
              <a:ext uri="{FF2B5EF4-FFF2-40B4-BE49-F238E27FC236}">
                <a16:creationId xmlns:a16="http://schemas.microsoft.com/office/drawing/2014/main" id="{4EE4BEB0-67DF-4368-AD27-98DDD8E1BA29}"/>
              </a:ext>
            </a:extLst>
          </p:cNvPr>
          <p:cNvSpPr>
            <a:spLocks noChangeShapeType="1"/>
          </p:cNvSpPr>
          <p:nvPr/>
        </p:nvSpPr>
        <p:spPr bwMode="auto">
          <a:xfrm>
            <a:off x="1968500" y="2312988"/>
            <a:ext cx="30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0" name="Line 4">
            <a:extLst>
              <a:ext uri="{FF2B5EF4-FFF2-40B4-BE49-F238E27FC236}">
                <a16:creationId xmlns:a16="http://schemas.microsoft.com/office/drawing/2014/main" id="{C45862CB-D6DC-4315-86EA-972C1EA91071}"/>
              </a:ext>
            </a:extLst>
          </p:cNvPr>
          <p:cNvSpPr>
            <a:spLocks noChangeShapeType="1"/>
          </p:cNvSpPr>
          <p:nvPr/>
        </p:nvSpPr>
        <p:spPr bwMode="auto">
          <a:xfrm flipH="1">
            <a:off x="2120900" y="23145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1" name="Line 5">
            <a:extLst>
              <a:ext uri="{FF2B5EF4-FFF2-40B4-BE49-F238E27FC236}">
                <a16:creationId xmlns:a16="http://schemas.microsoft.com/office/drawing/2014/main" id="{6F63E54D-757A-4804-A205-0E8FAA9A083C}"/>
              </a:ext>
            </a:extLst>
          </p:cNvPr>
          <p:cNvSpPr>
            <a:spLocks noChangeShapeType="1"/>
          </p:cNvSpPr>
          <p:nvPr/>
        </p:nvSpPr>
        <p:spPr bwMode="auto">
          <a:xfrm flipH="1" flipV="1">
            <a:off x="1968500" y="23145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2" name="Oval 6">
            <a:extLst>
              <a:ext uri="{FF2B5EF4-FFF2-40B4-BE49-F238E27FC236}">
                <a16:creationId xmlns:a16="http://schemas.microsoft.com/office/drawing/2014/main" id="{DD819AFB-7756-4E97-8754-060F8F9C1824}"/>
              </a:ext>
            </a:extLst>
          </p:cNvPr>
          <p:cNvSpPr>
            <a:spLocks noChangeArrowheads="1"/>
          </p:cNvSpPr>
          <p:nvPr/>
        </p:nvSpPr>
        <p:spPr bwMode="auto">
          <a:xfrm>
            <a:off x="2092325" y="2619375"/>
            <a:ext cx="63500" cy="6350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13" name="Line 7">
            <a:extLst>
              <a:ext uri="{FF2B5EF4-FFF2-40B4-BE49-F238E27FC236}">
                <a16:creationId xmlns:a16="http://schemas.microsoft.com/office/drawing/2014/main" id="{A2C53E60-0856-4D2D-8683-8226606C8DE0}"/>
              </a:ext>
            </a:extLst>
          </p:cNvPr>
          <p:cNvSpPr>
            <a:spLocks noChangeShapeType="1"/>
          </p:cNvSpPr>
          <p:nvPr/>
        </p:nvSpPr>
        <p:spPr bwMode="auto">
          <a:xfrm>
            <a:off x="1576388" y="1985963"/>
            <a:ext cx="0" cy="40370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4" name="Rectangle 8">
            <a:extLst>
              <a:ext uri="{FF2B5EF4-FFF2-40B4-BE49-F238E27FC236}">
                <a16:creationId xmlns:a16="http://schemas.microsoft.com/office/drawing/2014/main" id="{D2EEA145-C21F-46CE-9282-217493E11E1C}"/>
              </a:ext>
            </a:extLst>
          </p:cNvPr>
          <p:cNvSpPr>
            <a:spLocks noChangeArrowheads="1"/>
          </p:cNvSpPr>
          <p:nvPr/>
        </p:nvSpPr>
        <p:spPr bwMode="auto">
          <a:xfrm>
            <a:off x="1331913" y="16335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23</a:t>
            </a:r>
          </a:p>
        </p:txBody>
      </p:sp>
      <p:sp>
        <p:nvSpPr>
          <p:cNvPr id="98315" name="Line 9">
            <a:extLst>
              <a:ext uri="{FF2B5EF4-FFF2-40B4-BE49-F238E27FC236}">
                <a16:creationId xmlns:a16="http://schemas.microsoft.com/office/drawing/2014/main" id="{962C6B34-2244-4C5C-968A-2E62EE891B5A}"/>
              </a:ext>
            </a:extLst>
          </p:cNvPr>
          <p:cNvSpPr>
            <a:spLocks noChangeShapeType="1"/>
          </p:cNvSpPr>
          <p:nvPr/>
        </p:nvSpPr>
        <p:spPr bwMode="auto">
          <a:xfrm>
            <a:off x="1577975" y="2136775"/>
            <a:ext cx="531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6" name="Line 10">
            <a:extLst>
              <a:ext uri="{FF2B5EF4-FFF2-40B4-BE49-F238E27FC236}">
                <a16:creationId xmlns:a16="http://schemas.microsoft.com/office/drawing/2014/main" id="{1C73E7A6-0355-4F60-BA6E-63B031C39E0E}"/>
              </a:ext>
            </a:extLst>
          </p:cNvPr>
          <p:cNvSpPr>
            <a:spLocks noChangeShapeType="1"/>
          </p:cNvSpPr>
          <p:nvPr/>
        </p:nvSpPr>
        <p:spPr bwMode="auto">
          <a:xfrm>
            <a:off x="2109788" y="2138363"/>
            <a:ext cx="0" cy="1698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7" name="Oval 11">
            <a:extLst>
              <a:ext uri="{FF2B5EF4-FFF2-40B4-BE49-F238E27FC236}">
                <a16:creationId xmlns:a16="http://schemas.microsoft.com/office/drawing/2014/main" id="{C48A7CE3-965E-4AF8-8068-9B893CFE2FF4}"/>
              </a:ext>
            </a:extLst>
          </p:cNvPr>
          <p:cNvSpPr>
            <a:spLocks noChangeArrowheads="1"/>
          </p:cNvSpPr>
          <p:nvPr/>
        </p:nvSpPr>
        <p:spPr bwMode="auto">
          <a:xfrm>
            <a:off x="1544638" y="2100263"/>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18" name="Oval 12">
            <a:extLst>
              <a:ext uri="{FF2B5EF4-FFF2-40B4-BE49-F238E27FC236}">
                <a16:creationId xmlns:a16="http://schemas.microsoft.com/office/drawing/2014/main" id="{0A5DDDC9-9A0D-42CA-8F34-8F9247953AAB}"/>
              </a:ext>
            </a:extLst>
          </p:cNvPr>
          <p:cNvSpPr>
            <a:spLocks noChangeArrowheads="1"/>
          </p:cNvSpPr>
          <p:nvPr/>
        </p:nvSpPr>
        <p:spPr bwMode="auto">
          <a:xfrm>
            <a:off x="5926138" y="3181350"/>
            <a:ext cx="44450" cy="4445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19" name="Arc 13">
            <a:extLst>
              <a:ext uri="{FF2B5EF4-FFF2-40B4-BE49-F238E27FC236}">
                <a16:creationId xmlns:a16="http://schemas.microsoft.com/office/drawing/2014/main" id="{99218C78-2009-47A3-ACA4-B3D68C119FD0}"/>
              </a:ext>
            </a:extLst>
          </p:cNvPr>
          <p:cNvSpPr>
            <a:spLocks/>
          </p:cNvSpPr>
          <p:nvPr/>
        </p:nvSpPr>
        <p:spPr bwMode="auto">
          <a:xfrm>
            <a:off x="5767388" y="3203575"/>
            <a:ext cx="152400" cy="152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20" name="Arc 14">
            <a:extLst>
              <a:ext uri="{FF2B5EF4-FFF2-40B4-BE49-F238E27FC236}">
                <a16:creationId xmlns:a16="http://schemas.microsoft.com/office/drawing/2014/main" id="{F9D679B5-743A-4349-8ABE-CC8D8C034458}"/>
              </a:ext>
            </a:extLst>
          </p:cNvPr>
          <p:cNvSpPr>
            <a:spLocks/>
          </p:cNvSpPr>
          <p:nvPr/>
        </p:nvSpPr>
        <p:spPr bwMode="auto">
          <a:xfrm>
            <a:off x="5767388" y="3054350"/>
            <a:ext cx="152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21" name="Line 15">
            <a:extLst>
              <a:ext uri="{FF2B5EF4-FFF2-40B4-BE49-F238E27FC236}">
                <a16:creationId xmlns:a16="http://schemas.microsoft.com/office/drawing/2014/main" id="{E106EB1F-CD1C-47F6-9662-015324598332}"/>
              </a:ext>
            </a:extLst>
          </p:cNvPr>
          <p:cNvSpPr>
            <a:spLocks noChangeShapeType="1"/>
          </p:cNvSpPr>
          <p:nvPr/>
        </p:nvSpPr>
        <p:spPr bwMode="auto">
          <a:xfrm flipH="1">
            <a:off x="5616575" y="30511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2" name="Line 16">
            <a:extLst>
              <a:ext uri="{FF2B5EF4-FFF2-40B4-BE49-F238E27FC236}">
                <a16:creationId xmlns:a16="http://schemas.microsoft.com/office/drawing/2014/main" id="{8AF15FF2-7D16-46E2-B9DF-D8401B853575}"/>
              </a:ext>
            </a:extLst>
          </p:cNvPr>
          <p:cNvSpPr>
            <a:spLocks noChangeShapeType="1"/>
          </p:cNvSpPr>
          <p:nvPr/>
        </p:nvSpPr>
        <p:spPr bwMode="auto">
          <a:xfrm flipH="1">
            <a:off x="5616575" y="33559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3" name="Line 17">
            <a:extLst>
              <a:ext uri="{FF2B5EF4-FFF2-40B4-BE49-F238E27FC236}">
                <a16:creationId xmlns:a16="http://schemas.microsoft.com/office/drawing/2014/main" id="{1A20E2BF-FD06-4C28-B618-6AE5F75773BB}"/>
              </a:ext>
            </a:extLst>
          </p:cNvPr>
          <p:cNvSpPr>
            <a:spLocks noChangeShapeType="1"/>
          </p:cNvSpPr>
          <p:nvPr/>
        </p:nvSpPr>
        <p:spPr bwMode="auto">
          <a:xfrm>
            <a:off x="5614988" y="3052763"/>
            <a:ext cx="0" cy="303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4" name="Line 18">
            <a:extLst>
              <a:ext uri="{FF2B5EF4-FFF2-40B4-BE49-F238E27FC236}">
                <a16:creationId xmlns:a16="http://schemas.microsoft.com/office/drawing/2014/main" id="{F7613404-E8CE-4821-A788-D6D40E7D489F}"/>
              </a:ext>
            </a:extLst>
          </p:cNvPr>
          <p:cNvSpPr>
            <a:spLocks noChangeShapeType="1"/>
          </p:cNvSpPr>
          <p:nvPr/>
        </p:nvSpPr>
        <p:spPr bwMode="auto">
          <a:xfrm flipH="1">
            <a:off x="4244975" y="3127375"/>
            <a:ext cx="13700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5" name="Line 19">
            <a:extLst>
              <a:ext uri="{FF2B5EF4-FFF2-40B4-BE49-F238E27FC236}">
                <a16:creationId xmlns:a16="http://schemas.microsoft.com/office/drawing/2014/main" id="{4616EC23-0141-4EE0-B719-9231FC038E43}"/>
              </a:ext>
            </a:extLst>
          </p:cNvPr>
          <p:cNvSpPr>
            <a:spLocks noChangeShapeType="1"/>
          </p:cNvSpPr>
          <p:nvPr/>
        </p:nvSpPr>
        <p:spPr bwMode="auto">
          <a:xfrm flipH="1">
            <a:off x="3178175" y="3203575"/>
            <a:ext cx="2436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6" name="Line 20">
            <a:extLst>
              <a:ext uri="{FF2B5EF4-FFF2-40B4-BE49-F238E27FC236}">
                <a16:creationId xmlns:a16="http://schemas.microsoft.com/office/drawing/2014/main" id="{33094CBE-AABE-4EDB-8BCD-14A7C4D310FB}"/>
              </a:ext>
            </a:extLst>
          </p:cNvPr>
          <p:cNvSpPr>
            <a:spLocks noChangeShapeType="1"/>
          </p:cNvSpPr>
          <p:nvPr/>
        </p:nvSpPr>
        <p:spPr bwMode="auto">
          <a:xfrm flipH="1">
            <a:off x="2111375" y="3279775"/>
            <a:ext cx="35036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7" name="Line 21">
            <a:extLst>
              <a:ext uri="{FF2B5EF4-FFF2-40B4-BE49-F238E27FC236}">
                <a16:creationId xmlns:a16="http://schemas.microsoft.com/office/drawing/2014/main" id="{04F602AB-7CCC-4E93-A005-AB105BD438BE}"/>
              </a:ext>
            </a:extLst>
          </p:cNvPr>
          <p:cNvSpPr>
            <a:spLocks noChangeShapeType="1"/>
          </p:cNvSpPr>
          <p:nvPr/>
        </p:nvSpPr>
        <p:spPr bwMode="auto">
          <a:xfrm flipH="1">
            <a:off x="5969000" y="3203575"/>
            <a:ext cx="331788" cy="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8" name="Line 22">
            <a:extLst>
              <a:ext uri="{FF2B5EF4-FFF2-40B4-BE49-F238E27FC236}">
                <a16:creationId xmlns:a16="http://schemas.microsoft.com/office/drawing/2014/main" id="{8A5BE96A-55B3-4BCE-BDDA-F5F1E73C1E8C}"/>
              </a:ext>
            </a:extLst>
          </p:cNvPr>
          <p:cNvSpPr>
            <a:spLocks noChangeShapeType="1"/>
          </p:cNvSpPr>
          <p:nvPr/>
        </p:nvSpPr>
        <p:spPr bwMode="auto">
          <a:xfrm flipH="1">
            <a:off x="2111375" y="2686050"/>
            <a:ext cx="12700" cy="33369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9" name="Line 23">
            <a:extLst>
              <a:ext uri="{FF2B5EF4-FFF2-40B4-BE49-F238E27FC236}">
                <a16:creationId xmlns:a16="http://schemas.microsoft.com/office/drawing/2014/main" id="{41DFEA0D-F614-4C30-AB7D-ED4C125EAFE4}"/>
              </a:ext>
            </a:extLst>
          </p:cNvPr>
          <p:cNvSpPr>
            <a:spLocks noChangeShapeType="1"/>
          </p:cNvSpPr>
          <p:nvPr/>
        </p:nvSpPr>
        <p:spPr bwMode="auto">
          <a:xfrm>
            <a:off x="3035300" y="2389188"/>
            <a:ext cx="30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0" name="Line 24">
            <a:extLst>
              <a:ext uri="{FF2B5EF4-FFF2-40B4-BE49-F238E27FC236}">
                <a16:creationId xmlns:a16="http://schemas.microsoft.com/office/drawing/2014/main" id="{13D21B4D-200A-43D8-A17E-D0CC77D257B0}"/>
              </a:ext>
            </a:extLst>
          </p:cNvPr>
          <p:cNvSpPr>
            <a:spLocks noChangeShapeType="1"/>
          </p:cNvSpPr>
          <p:nvPr/>
        </p:nvSpPr>
        <p:spPr bwMode="auto">
          <a:xfrm flipH="1">
            <a:off x="3187700" y="23907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1" name="Line 25">
            <a:extLst>
              <a:ext uri="{FF2B5EF4-FFF2-40B4-BE49-F238E27FC236}">
                <a16:creationId xmlns:a16="http://schemas.microsoft.com/office/drawing/2014/main" id="{B650A5E5-C823-4174-9600-0017E3528674}"/>
              </a:ext>
            </a:extLst>
          </p:cNvPr>
          <p:cNvSpPr>
            <a:spLocks noChangeShapeType="1"/>
          </p:cNvSpPr>
          <p:nvPr/>
        </p:nvSpPr>
        <p:spPr bwMode="auto">
          <a:xfrm flipH="1" flipV="1">
            <a:off x="3035300" y="23907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2" name="Oval 26">
            <a:extLst>
              <a:ext uri="{FF2B5EF4-FFF2-40B4-BE49-F238E27FC236}">
                <a16:creationId xmlns:a16="http://schemas.microsoft.com/office/drawing/2014/main" id="{20DF7606-3155-4805-AEB3-4B0594F02879}"/>
              </a:ext>
            </a:extLst>
          </p:cNvPr>
          <p:cNvSpPr>
            <a:spLocks noChangeArrowheads="1"/>
          </p:cNvSpPr>
          <p:nvPr/>
        </p:nvSpPr>
        <p:spPr bwMode="auto">
          <a:xfrm>
            <a:off x="3159125" y="2695575"/>
            <a:ext cx="63500" cy="6350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33" name="Line 27">
            <a:extLst>
              <a:ext uri="{FF2B5EF4-FFF2-40B4-BE49-F238E27FC236}">
                <a16:creationId xmlns:a16="http://schemas.microsoft.com/office/drawing/2014/main" id="{3F50E7CC-677F-4ED6-B48C-7C24142D8935}"/>
              </a:ext>
            </a:extLst>
          </p:cNvPr>
          <p:cNvSpPr>
            <a:spLocks noChangeShapeType="1"/>
          </p:cNvSpPr>
          <p:nvPr/>
        </p:nvSpPr>
        <p:spPr bwMode="auto">
          <a:xfrm>
            <a:off x="2643188" y="2062163"/>
            <a:ext cx="0" cy="39608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4" name="Rectangle 28">
            <a:extLst>
              <a:ext uri="{FF2B5EF4-FFF2-40B4-BE49-F238E27FC236}">
                <a16:creationId xmlns:a16="http://schemas.microsoft.com/office/drawing/2014/main" id="{62AE14D1-5D5E-400C-A84B-0011399AC794}"/>
              </a:ext>
            </a:extLst>
          </p:cNvPr>
          <p:cNvSpPr>
            <a:spLocks noChangeArrowheads="1"/>
          </p:cNvSpPr>
          <p:nvPr/>
        </p:nvSpPr>
        <p:spPr bwMode="auto">
          <a:xfrm>
            <a:off x="2398713" y="17097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22</a:t>
            </a:r>
          </a:p>
        </p:txBody>
      </p:sp>
      <p:sp>
        <p:nvSpPr>
          <p:cNvPr id="98335" name="Line 29">
            <a:extLst>
              <a:ext uri="{FF2B5EF4-FFF2-40B4-BE49-F238E27FC236}">
                <a16:creationId xmlns:a16="http://schemas.microsoft.com/office/drawing/2014/main" id="{715BF35E-4ABB-4DA4-92AC-EF2778B9AD54}"/>
              </a:ext>
            </a:extLst>
          </p:cNvPr>
          <p:cNvSpPr>
            <a:spLocks noChangeShapeType="1"/>
          </p:cNvSpPr>
          <p:nvPr/>
        </p:nvSpPr>
        <p:spPr bwMode="auto">
          <a:xfrm>
            <a:off x="2644775" y="2212975"/>
            <a:ext cx="531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6" name="Line 30">
            <a:extLst>
              <a:ext uri="{FF2B5EF4-FFF2-40B4-BE49-F238E27FC236}">
                <a16:creationId xmlns:a16="http://schemas.microsoft.com/office/drawing/2014/main" id="{D3C93FBA-AB48-4527-AD8A-F8BC05A0F5DB}"/>
              </a:ext>
            </a:extLst>
          </p:cNvPr>
          <p:cNvSpPr>
            <a:spLocks noChangeShapeType="1"/>
          </p:cNvSpPr>
          <p:nvPr/>
        </p:nvSpPr>
        <p:spPr bwMode="auto">
          <a:xfrm>
            <a:off x="3176588" y="2214563"/>
            <a:ext cx="0" cy="1698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7" name="Oval 31">
            <a:extLst>
              <a:ext uri="{FF2B5EF4-FFF2-40B4-BE49-F238E27FC236}">
                <a16:creationId xmlns:a16="http://schemas.microsoft.com/office/drawing/2014/main" id="{4D3775F7-9838-4528-A39F-48BA51E64685}"/>
              </a:ext>
            </a:extLst>
          </p:cNvPr>
          <p:cNvSpPr>
            <a:spLocks noChangeArrowheads="1"/>
          </p:cNvSpPr>
          <p:nvPr/>
        </p:nvSpPr>
        <p:spPr bwMode="auto">
          <a:xfrm>
            <a:off x="2611438" y="2176463"/>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38" name="Line 32">
            <a:extLst>
              <a:ext uri="{FF2B5EF4-FFF2-40B4-BE49-F238E27FC236}">
                <a16:creationId xmlns:a16="http://schemas.microsoft.com/office/drawing/2014/main" id="{9249D306-0F6E-4FE5-8665-D39701A6EEF2}"/>
              </a:ext>
            </a:extLst>
          </p:cNvPr>
          <p:cNvSpPr>
            <a:spLocks noChangeShapeType="1"/>
          </p:cNvSpPr>
          <p:nvPr/>
        </p:nvSpPr>
        <p:spPr bwMode="auto">
          <a:xfrm flipH="1">
            <a:off x="3178175" y="2762250"/>
            <a:ext cx="12700" cy="32607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9" name="Line 33">
            <a:extLst>
              <a:ext uri="{FF2B5EF4-FFF2-40B4-BE49-F238E27FC236}">
                <a16:creationId xmlns:a16="http://schemas.microsoft.com/office/drawing/2014/main" id="{47E6D02A-419A-4561-BC36-7BE44BA55FDB}"/>
              </a:ext>
            </a:extLst>
          </p:cNvPr>
          <p:cNvSpPr>
            <a:spLocks noChangeShapeType="1"/>
          </p:cNvSpPr>
          <p:nvPr/>
        </p:nvSpPr>
        <p:spPr bwMode="auto">
          <a:xfrm>
            <a:off x="4102100" y="2465388"/>
            <a:ext cx="30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0" name="Line 34">
            <a:extLst>
              <a:ext uri="{FF2B5EF4-FFF2-40B4-BE49-F238E27FC236}">
                <a16:creationId xmlns:a16="http://schemas.microsoft.com/office/drawing/2014/main" id="{C8249C6C-D8B2-475E-894D-3F69BFF8A30B}"/>
              </a:ext>
            </a:extLst>
          </p:cNvPr>
          <p:cNvSpPr>
            <a:spLocks noChangeShapeType="1"/>
          </p:cNvSpPr>
          <p:nvPr/>
        </p:nvSpPr>
        <p:spPr bwMode="auto">
          <a:xfrm flipH="1">
            <a:off x="4254500" y="24669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1" name="Line 35">
            <a:extLst>
              <a:ext uri="{FF2B5EF4-FFF2-40B4-BE49-F238E27FC236}">
                <a16:creationId xmlns:a16="http://schemas.microsoft.com/office/drawing/2014/main" id="{4452FAE9-4480-497E-951C-88D5B2ABB1A1}"/>
              </a:ext>
            </a:extLst>
          </p:cNvPr>
          <p:cNvSpPr>
            <a:spLocks noChangeShapeType="1"/>
          </p:cNvSpPr>
          <p:nvPr/>
        </p:nvSpPr>
        <p:spPr bwMode="auto">
          <a:xfrm flipH="1" flipV="1">
            <a:off x="4102100" y="2466975"/>
            <a:ext cx="150813"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2" name="Oval 36">
            <a:extLst>
              <a:ext uri="{FF2B5EF4-FFF2-40B4-BE49-F238E27FC236}">
                <a16:creationId xmlns:a16="http://schemas.microsoft.com/office/drawing/2014/main" id="{FF8F987D-0670-48AB-A10D-0462F3D7FA4F}"/>
              </a:ext>
            </a:extLst>
          </p:cNvPr>
          <p:cNvSpPr>
            <a:spLocks noChangeArrowheads="1"/>
          </p:cNvSpPr>
          <p:nvPr/>
        </p:nvSpPr>
        <p:spPr bwMode="auto">
          <a:xfrm>
            <a:off x="4225925" y="2771775"/>
            <a:ext cx="63500" cy="6350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43" name="Line 37">
            <a:extLst>
              <a:ext uri="{FF2B5EF4-FFF2-40B4-BE49-F238E27FC236}">
                <a16:creationId xmlns:a16="http://schemas.microsoft.com/office/drawing/2014/main" id="{CA4A8B7C-7BB6-4E4B-A465-A7A462BFAA32}"/>
              </a:ext>
            </a:extLst>
          </p:cNvPr>
          <p:cNvSpPr>
            <a:spLocks noChangeShapeType="1"/>
          </p:cNvSpPr>
          <p:nvPr/>
        </p:nvSpPr>
        <p:spPr bwMode="auto">
          <a:xfrm>
            <a:off x="3709988" y="2138363"/>
            <a:ext cx="0" cy="38846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4" name="Rectangle 38">
            <a:extLst>
              <a:ext uri="{FF2B5EF4-FFF2-40B4-BE49-F238E27FC236}">
                <a16:creationId xmlns:a16="http://schemas.microsoft.com/office/drawing/2014/main" id="{4230EB8E-55F9-4179-A340-587D457B4DFC}"/>
              </a:ext>
            </a:extLst>
          </p:cNvPr>
          <p:cNvSpPr>
            <a:spLocks noChangeArrowheads="1"/>
          </p:cNvSpPr>
          <p:nvPr/>
        </p:nvSpPr>
        <p:spPr bwMode="auto">
          <a:xfrm>
            <a:off x="3465513" y="17859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000">
                <a:solidFill>
                  <a:schemeClr val="tx1"/>
                </a:solidFill>
                <a:ea typeface="宋体" panose="02010600030101010101" pitchFamily="2" charset="-122"/>
              </a:rPr>
              <a:t>A</a:t>
            </a:r>
            <a:r>
              <a:rPr lang="en-US" altLang="zh-CN" sz="2000" baseline="-25000">
                <a:solidFill>
                  <a:schemeClr val="tx1"/>
                </a:solidFill>
                <a:ea typeface="宋体" panose="02010600030101010101" pitchFamily="2" charset="-122"/>
              </a:rPr>
              <a:t>21</a:t>
            </a:r>
          </a:p>
        </p:txBody>
      </p:sp>
      <p:sp>
        <p:nvSpPr>
          <p:cNvPr id="98345" name="Line 39">
            <a:extLst>
              <a:ext uri="{FF2B5EF4-FFF2-40B4-BE49-F238E27FC236}">
                <a16:creationId xmlns:a16="http://schemas.microsoft.com/office/drawing/2014/main" id="{81C4E060-B911-4B24-B35C-17AC567F545B}"/>
              </a:ext>
            </a:extLst>
          </p:cNvPr>
          <p:cNvSpPr>
            <a:spLocks noChangeShapeType="1"/>
          </p:cNvSpPr>
          <p:nvPr/>
        </p:nvSpPr>
        <p:spPr bwMode="auto">
          <a:xfrm>
            <a:off x="3711575" y="2289175"/>
            <a:ext cx="531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6" name="Line 40">
            <a:extLst>
              <a:ext uri="{FF2B5EF4-FFF2-40B4-BE49-F238E27FC236}">
                <a16:creationId xmlns:a16="http://schemas.microsoft.com/office/drawing/2014/main" id="{E13FB010-3A35-41F3-A455-8BA4F2FE3822}"/>
              </a:ext>
            </a:extLst>
          </p:cNvPr>
          <p:cNvSpPr>
            <a:spLocks noChangeShapeType="1"/>
          </p:cNvSpPr>
          <p:nvPr/>
        </p:nvSpPr>
        <p:spPr bwMode="auto">
          <a:xfrm>
            <a:off x="4243388" y="2290763"/>
            <a:ext cx="0" cy="1698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7" name="Oval 41">
            <a:extLst>
              <a:ext uri="{FF2B5EF4-FFF2-40B4-BE49-F238E27FC236}">
                <a16:creationId xmlns:a16="http://schemas.microsoft.com/office/drawing/2014/main" id="{AB4F7FEE-F42F-4D90-881A-644174C14665}"/>
              </a:ext>
            </a:extLst>
          </p:cNvPr>
          <p:cNvSpPr>
            <a:spLocks noChangeArrowheads="1"/>
          </p:cNvSpPr>
          <p:nvPr/>
        </p:nvSpPr>
        <p:spPr bwMode="auto">
          <a:xfrm>
            <a:off x="3678238" y="2252663"/>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48" name="Line 42">
            <a:extLst>
              <a:ext uri="{FF2B5EF4-FFF2-40B4-BE49-F238E27FC236}">
                <a16:creationId xmlns:a16="http://schemas.microsoft.com/office/drawing/2014/main" id="{3ED51817-73D7-4FFD-8EA7-75EF8A9A066A}"/>
              </a:ext>
            </a:extLst>
          </p:cNvPr>
          <p:cNvSpPr>
            <a:spLocks noChangeShapeType="1"/>
          </p:cNvSpPr>
          <p:nvPr/>
        </p:nvSpPr>
        <p:spPr bwMode="auto">
          <a:xfrm flipH="1">
            <a:off x="4244975" y="2838450"/>
            <a:ext cx="12700" cy="31845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9" name="Oval 43">
            <a:extLst>
              <a:ext uri="{FF2B5EF4-FFF2-40B4-BE49-F238E27FC236}">
                <a16:creationId xmlns:a16="http://schemas.microsoft.com/office/drawing/2014/main" id="{6781399A-5B49-4910-B246-9C3B5040D44A}"/>
              </a:ext>
            </a:extLst>
          </p:cNvPr>
          <p:cNvSpPr>
            <a:spLocks noChangeArrowheads="1"/>
          </p:cNvSpPr>
          <p:nvPr/>
        </p:nvSpPr>
        <p:spPr bwMode="auto">
          <a:xfrm>
            <a:off x="5926138" y="3790950"/>
            <a:ext cx="44450" cy="4445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50" name="Arc 44">
            <a:extLst>
              <a:ext uri="{FF2B5EF4-FFF2-40B4-BE49-F238E27FC236}">
                <a16:creationId xmlns:a16="http://schemas.microsoft.com/office/drawing/2014/main" id="{5ECEB5D1-1770-48BB-8E64-21B6F100B8F2}"/>
              </a:ext>
            </a:extLst>
          </p:cNvPr>
          <p:cNvSpPr>
            <a:spLocks/>
          </p:cNvSpPr>
          <p:nvPr/>
        </p:nvSpPr>
        <p:spPr bwMode="auto">
          <a:xfrm>
            <a:off x="5767388" y="3813175"/>
            <a:ext cx="152400" cy="152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51" name="Arc 45">
            <a:extLst>
              <a:ext uri="{FF2B5EF4-FFF2-40B4-BE49-F238E27FC236}">
                <a16:creationId xmlns:a16="http://schemas.microsoft.com/office/drawing/2014/main" id="{9A04ED4B-ACC6-4221-AD06-A78855DFEA21}"/>
              </a:ext>
            </a:extLst>
          </p:cNvPr>
          <p:cNvSpPr>
            <a:spLocks/>
          </p:cNvSpPr>
          <p:nvPr/>
        </p:nvSpPr>
        <p:spPr bwMode="auto">
          <a:xfrm>
            <a:off x="5767388" y="3663950"/>
            <a:ext cx="152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52" name="Line 46">
            <a:extLst>
              <a:ext uri="{FF2B5EF4-FFF2-40B4-BE49-F238E27FC236}">
                <a16:creationId xmlns:a16="http://schemas.microsoft.com/office/drawing/2014/main" id="{74D329C1-BE9D-4DF2-9442-0DBCEB827BF6}"/>
              </a:ext>
            </a:extLst>
          </p:cNvPr>
          <p:cNvSpPr>
            <a:spLocks noChangeShapeType="1"/>
          </p:cNvSpPr>
          <p:nvPr/>
        </p:nvSpPr>
        <p:spPr bwMode="auto">
          <a:xfrm flipH="1">
            <a:off x="5616575" y="36607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3" name="Line 47">
            <a:extLst>
              <a:ext uri="{FF2B5EF4-FFF2-40B4-BE49-F238E27FC236}">
                <a16:creationId xmlns:a16="http://schemas.microsoft.com/office/drawing/2014/main" id="{E6F31412-6807-4C4A-8D9A-0DC2BAB0291B}"/>
              </a:ext>
            </a:extLst>
          </p:cNvPr>
          <p:cNvSpPr>
            <a:spLocks noChangeShapeType="1"/>
          </p:cNvSpPr>
          <p:nvPr/>
        </p:nvSpPr>
        <p:spPr bwMode="auto">
          <a:xfrm flipH="1">
            <a:off x="5616575" y="39655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4" name="Line 48">
            <a:extLst>
              <a:ext uri="{FF2B5EF4-FFF2-40B4-BE49-F238E27FC236}">
                <a16:creationId xmlns:a16="http://schemas.microsoft.com/office/drawing/2014/main" id="{729CC75E-060D-4197-B224-5BF7E32B952A}"/>
              </a:ext>
            </a:extLst>
          </p:cNvPr>
          <p:cNvSpPr>
            <a:spLocks noChangeShapeType="1"/>
          </p:cNvSpPr>
          <p:nvPr/>
        </p:nvSpPr>
        <p:spPr bwMode="auto">
          <a:xfrm>
            <a:off x="5614988" y="3662363"/>
            <a:ext cx="0" cy="303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5" name="Line 49">
            <a:extLst>
              <a:ext uri="{FF2B5EF4-FFF2-40B4-BE49-F238E27FC236}">
                <a16:creationId xmlns:a16="http://schemas.microsoft.com/office/drawing/2014/main" id="{01890075-E47C-47A5-A805-7CDEC83A3568}"/>
              </a:ext>
            </a:extLst>
          </p:cNvPr>
          <p:cNvSpPr>
            <a:spLocks noChangeShapeType="1"/>
          </p:cNvSpPr>
          <p:nvPr/>
        </p:nvSpPr>
        <p:spPr bwMode="auto">
          <a:xfrm flipH="1">
            <a:off x="3711575" y="3736975"/>
            <a:ext cx="19034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6" name="Line 50">
            <a:extLst>
              <a:ext uri="{FF2B5EF4-FFF2-40B4-BE49-F238E27FC236}">
                <a16:creationId xmlns:a16="http://schemas.microsoft.com/office/drawing/2014/main" id="{792B2063-BCDF-48EB-A067-AF3545AA6046}"/>
              </a:ext>
            </a:extLst>
          </p:cNvPr>
          <p:cNvSpPr>
            <a:spLocks noChangeShapeType="1"/>
          </p:cNvSpPr>
          <p:nvPr/>
        </p:nvSpPr>
        <p:spPr bwMode="auto">
          <a:xfrm flipH="1">
            <a:off x="3178175" y="3813175"/>
            <a:ext cx="2436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7" name="Line 51">
            <a:extLst>
              <a:ext uri="{FF2B5EF4-FFF2-40B4-BE49-F238E27FC236}">
                <a16:creationId xmlns:a16="http://schemas.microsoft.com/office/drawing/2014/main" id="{8434A0B8-B89F-4D8E-8576-0E78DB46DB0D}"/>
              </a:ext>
            </a:extLst>
          </p:cNvPr>
          <p:cNvSpPr>
            <a:spLocks noChangeShapeType="1"/>
          </p:cNvSpPr>
          <p:nvPr/>
        </p:nvSpPr>
        <p:spPr bwMode="auto">
          <a:xfrm flipH="1">
            <a:off x="2111375" y="3889375"/>
            <a:ext cx="35036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8" name="Line 52">
            <a:extLst>
              <a:ext uri="{FF2B5EF4-FFF2-40B4-BE49-F238E27FC236}">
                <a16:creationId xmlns:a16="http://schemas.microsoft.com/office/drawing/2014/main" id="{A9409A2F-B6C6-4BE4-9D49-8AC3E3CAC7A0}"/>
              </a:ext>
            </a:extLst>
          </p:cNvPr>
          <p:cNvSpPr>
            <a:spLocks noChangeShapeType="1"/>
          </p:cNvSpPr>
          <p:nvPr/>
        </p:nvSpPr>
        <p:spPr bwMode="auto">
          <a:xfrm flipH="1">
            <a:off x="5969000" y="3813175"/>
            <a:ext cx="331788" cy="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9" name="Oval 53">
            <a:extLst>
              <a:ext uri="{FF2B5EF4-FFF2-40B4-BE49-F238E27FC236}">
                <a16:creationId xmlns:a16="http://schemas.microsoft.com/office/drawing/2014/main" id="{059E7B7B-CC6A-404E-8F48-CD257579499B}"/>
              </a:ext>
            </a:extLst>
          </p:cNvPr>
          <p:cNvSpPr>
            <a:spLocks noChangeArrowheads="1"/>
          </p:cNvSpPr>
          <p:nvPr/>
        </p:nvSpPr>
        <p:spPr bwMode="auto">
          <a:xfrm>
            <a:off x="5926138" y="4400550"/>
            <a:ext cx="44450" cy="4445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60" name="Arc 54">
            <a:extLst>
              <a:ext uri="{FF2B5EF4-FFF2-40B4-BE49-F238E27FC236}">
                <a16:creationId xmlns:a16="http://schemas.microsoft.com/office/drawing/2014/main" id="{C5CCCA5B-15E1-4E45-8802-EA372053E26B}"/>
              </a:ext>
            </a:extLst>
          </p:cNvPr>
          <p:cNvSpPr>
            <a:spLocks/>
          </p:cNvSpPr>
          <p:nvPr/>
        </p:nvSpPr>
        <p:spPr bwMode="auto">
          <a:xfrm>
            <a:off x="5767388" y="4422775"/>
            <a:ext cx="152400" cy="152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61" name="Arc 55">
            <a:extLst>
              <a:ext uri="{FF2B5EF4-FFF2-40B4-BE49-F238E27FC236}">
                <a16:creationId xmlns:a16="http://schemas.microsoft.com/office/drawing/2014/main" id="{A41C2054-CF68-4A50-B2C2-B583C263B566}"/>
              </a:ext>
            </a:extLst>
          </p:cNvPr>
          <p:cNvSpPr>
            <a:spLocks/>
          </p:cNvSpPr>
          <p:nvPr/>
        </p:nvSpPr>
        <p:spPr bwMode="auto">
          <a:xfrm>
            <a:off x="5767388" y="4273550"/>
            <a:ext cx="152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62" name="Line 56">
            <a:extLst>
              <a:ext uri="{FF2B5EF4-FFF2-40B4-BE49-F238E27FC236}">
                <a16:creationId xmlns:a16="http://schemas.microsoft.com/office/drawing/2014/main" id="{BB247945-B2B0-4E66-89E0-D26624B00C4C}"/>
              </a:ext>
            </a:extLst>
          </p:cNvPr>
          <p:cNvSpPr>
            <a:spLocks noChangeShapeType="1"/>
          </p:cNvSpPr>
          <p:nvPr/>
        </p:nvSpPr>
        <p:spPr bwMode="auto">
          <a:xfrm flipH="1">
            <a:off x="5616575" y="42703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3" name="Line 57">
            <a:extLst>
              <a:ext uri="{FF2B5EF4-FFF2-40B4-BE49-F238E27FC236}">
                <a16:creationId xmlns:a16="http://schemas.microsoft.com/office/drawing/2014/main" id="{FAD42268-D7C3-4FED-A1A1-68B547BFD7EF}"/>
              </a:ext>
            </a:extLst>
          </p:cNvPr>
          <p:cNvSpPr>
            <a:spLocks noChangeShapeType="1"/>
          </p:cNvSpPr>
          <p:nvPr/>
        </p:nvSpPr>
        <p:spPr bwMode="auto">
          <a:xfrm flipH="1">
            <a:off x="5616575" y="45751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4" name="Line 58">
            <a:extLst>
              <a:ext uri="{FF2B5EF4-FFF2-40B4-BE49-F238E27FC236}">
                <a16:creationId xmlns:a16="http://schemas.microsoft.com/office/drawing/2014/main" id="{23BAE492-EB7F-4104-BF77-9B07E2634497}"/>
              </a:ext>
            </a:extLst>
          </p:cNvPr>
          <p:cNvSpPr>
            <a:spLocks noChangeShapeType="1"/>
          </p:cNvSpPr>
          <p:nvPr/>
        </p:nvSpPr>
        <p:spPr bwMode="auto">
          <a:xfrm>
            <a:off x="5614988" y="4271963"/>
            <a:ext cx="0" cy="303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5" name="Line 59">
            <a:extLst>
              <a:ext uri="{FF2B5EF4-FFF2-40B4-BE49-F238E27FC236}">
                <a16:creationId xmlns:a16="http://schemas.microsoft.com/office/drawing/2014/main" id="{F65D85CC-666D-44EA-8BB4-6F7EF0DB36F1}"/>
              </a:ext>
            </a:extLst>
          </p:cNvPr>
          <p:cNvSpPr>
            <a:spLocks noChangeShapeType="1"/>
          </p:cNvSpPr>
          <p:nvPr/>
        </p:nvSpPr>
        <p:spPr bwMode="auto">
          <a:xfrm flipH="1">
            <a:off x="2644775" y="4346575"/>
            <a:ext cx="2970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6" name="Line 60">
            <a:extLst>
              <a:ext uri="{FF2B5EF4-FFF2-40B4-BE49-F238E27FC236}">
                <a16:creationId xmlns:a16="http://schemas.microsoft.com/office/drawing/2014/main" id="{52F5B0A7-17FB-45BC-8E76-10D7649C4B4B}"/>
              </a:ext>
            </a:extLst>
          </p:cNvPr>
          <p:cNvSpPr>
            <a:spLocks noChangeShapeType="1"/>
          </p:cNvSpPr>
          <p:nvPr/>
        </p:nvSpPr>
        <p:spPr bwMode="auto">
          <a:xfrm flipH="1">
            <a:off x="2111375" y="4498975"/>
            <a:ext cx="35036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7" name="Line 61">
            <a:extLst>
              <a:ext uri="{FF2B5EF4-FFF2-40B4-BE49-F238E27FC236}">
                <a16:creationId xmlns:a16="http://schemas.microsoft.com/office/drawing/2014/main" id="{FE0E77CD-932C-4A87-8383-2BEAEADE047D}"/>
              </a:ext>
            </a:extLst>
          </p:cNvPr>
          <p:cNvSpPr>
            <a:spLocks noChangeShapeType="1"/>
          </p:cNvSpPr>
          <p:nvPr/>
        </p:nvSpPr>
        <p:spPr bwMode="auto">
          <a:xfrm flipH="1">
            <a:off x="5969000" y="4422775"/>
            <a:ext cx="331788" cy="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8" name="Oval 62">
            <a:extLst>
              <a:ext uri="{FF2B5EF4-FFF2-40B4-BE49-F238E27FC236}">
                <a16:creationId xmlns:a16="http://schemas.microsoft.com/office/drawing/2014/main" id="{B02CEE73-C3E0-4311-838C-2A42009609A4}"/>
              </a:ext>
            </a:extLst>
          </p:cNvPr>
          <p:cNvSpPr>
            <a:spLocks noChangeArrowheads="1"/>
          </p:cNvSpPr>
          <p:nvPr/>
        </p:nvSpPr>
        <p:spPr bwMode="auto">
          <a:xfrm>
            <a:off x="5926138" y="5010150"/>
            <a:ext cx="44450" cy="4445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69" name="Arc 63">
            <a:extLst>
              <a:ext uri="{FF2B5EF4-FFF2-40B4-BE49-F238E27FC236}">
                <a16:creationId xmlns:a16="http://schemas.microsoft.com/office/drawing/2014/main" id="{D9E2A6E8-407A-448C-A32F-55D20CB255B4}"/>
              </a:ext>
            </a:extLst>
          </p:cNvPr>
          <p:cNvSpPr>
            <a:spLocks/>
          </p:cNvSpPr>
          <p:nvPr/>
        </p:nvSpPr>
        <p:spPr bwMode="auto">
          <a:xfrm>
            <a:off x="5767388" y="5032375"/>
            <a:ext cx="152400" cy="152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70" name="Arc 64">
            <a:extLst>
              <a:ext uri="{FF2B5EF4-FFF2-40B4-BE49-F238E27FC236}">
                <a16:creationId xmlns:a16="http://schemas.microsoft.com/office/drawing/2014/main" id="{7D6DE046-80C1-49A4-A8B6-5A7F4AE50A41}"/>
              </a:ext>
            </a:extLst>
          </p:cNvPr>
          <p:cNvSpPr>
            <a:spLocks/>
          </p:cNvSpPr>
          <p:nvPr/>
        </p:nvSpPr>
        <p:spPr bwMode="auto">
          <a:xfrm>
            <a:off x="5767388" y="4883150"/>
            <a:ext cx="152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71" name="Line 65">
            <a:extLst>
              <a:ext uri="{FF2B5EF4-FFF2-40B4-BE49-F238E27FC236}">
                <a16:creationId xmlns:a16="http://schemas.microsoft.com/office/drawing/2014/main" id="{6E77BE6E-A47C-412F-899E-24D7CA9BD342}"/>
              </a:ext>
            </a:extLst>
          </p:cNvPr>
          <p:cNvSpPr>
            <a:spLocks noChangeShapeType="1"/>
          </p:cNvSpPr>
          <p:nvPr/>
        </p:nvSpPr>
        <p:spPr bwMode="auto">
          <a:xfrm flipH="1">
            <a:off x="5616575" y="48799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2" name="Line 66">
            <a:extLst>
              <a:ext uri="{FF2B5EF4-FFF2-40B4-BE49-F238E27FC236}">
                <a16:creationId xmlns:a16="http://schemas.microsoft.com/office/drawing/2014/main" id="{4E673497-4186-4701-8D83-A6C8DE3A7AA0}"/>
              </a:ext>
            </a:extLst>
          </p:cNvPr>
          <p:cNvSpPr>
            <a:spLocks noChangeShapeType="1"/>
          </p:cNvSpPr>
          <p:nvPr/>
        </p:nvSpPr>
        <p:spPr bwMode="auto">
          <a:xfrm flipH="1">
            <a:off x="5616575" y="51847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3" name="Line 67">
            <a:extLst>
              <a:ext uri="{FF2B5EF4-FFF2-40B4-BE49-F238E27FC236}">
                <a16:creationId xmlns:a16="http://schemas.microsoft.com/office/drawing/2014/main" id="{E34CA562-661C-4475-A455-FF4B37B79265}"/>
              </a:ext>
            </a:extLst>
          </p:cNvPr>
          <p:cNvSpPr>
            <a:spLocks noChangeShapeType="1"/>
          </p:cNvSpPr>
          <p:nvPr/>
        </p:nvSpPr>
        <p:spPr bwMode="auto">
          <a:xfrm>
            <a:off x="5614988" y="4881563"/>
            <a:ext cx="0" cy="303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4" name="Line 68">
            <a:extLst>
              <a:ext uri="{FF2B5EF4-FFF2-40B4-BE49-F238E27FC236}">
                <a16:creationId xmlns:a16="http://schemas.microsoft.com/office/drawing/2014/main" id="{7F52FAA7-64F4-4F2F-B5C5-5F6328BEC0A8}"/>
              </a:ext>
            </a:extLst>
          </p:cNvPr>
          <p:cNvSpPr>
            <a:spLocks noChangeShapeType="1"/>
          </p:cNvSpPr>
          <p:nvPr/>
        </p:nvSpPr>
        <p:spPr bwMode="auto">
          <a:xfrm flipH="1">
            <a:off x="3178175" y="4956175"/>
            <a:ext cx="2436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5" name="Line 69">
            <a:extLst>
              <a:ext uri="{FF2B5EF4-FFF2-40B4-BE49-F238E27FC236}">
                <a16:creationId xmlns:a16="http://schemas.microsoft.com/office/drawing/2014/main" id="{63F133E3-C66D-4958-A366-204D4B635DBB}"/>
              </a:ext>
            </a:extLst>
          </p:cNvPr>
          <p:cNvSpPr>
            <a:spLocks noChangeShapeType="1"/>
          </p:cNvSpPr>
          <p:nvPr/>
        </p:nvSpPr>
        <p:spPr bwMode="auto">
          <a:xfrm flipH="1">
            <a:off x="1577975" y="5108575"/>
            <a:ext cx="40370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6" name="Line 70">
            <a:extLst>
              <a:ext uri="{FF2B5EF4-FFF2-40B4-BE49-F238E27FC236}">
                <a16:creationId xmlns:a16="http://schemas.microsoft.com/office/drawing/2014/main" id="{0BB44680-40FB-41F0-BED6-429A854C1EFF}"/>
              </a:ext>
            </a:extLst>
          </p:cNvPr>
          <p:cNvSpPr>
            <a:spLocks noChangeShapeType="1"/>
          </p:cNvSpPr>
          <p:nvPr/>
        </p:nvSpPr>
        <p:spPr bwMode="auto">
          <a:xfrm flipH="1">
            <a:off x="5969000" y="5032375"/>
            <a:ext cx="331788" cy="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7" name="Oval 71">
            <a:extLst>
              <a:ext uri="{FF2B5EF4-FFF2-40B4-BE49-F238E27FC236}">
                <a16:creationId xmlns:a16="http://schemas.microsoft.com/office/drawing/2014/main" id="{7B43DE83-ED8C-45B1-80CE-B2B33EFCBEC5}"/>
              </a:ext>
            </a:extLst>
          </p:cNvPr>
          <p:cNvSpPr>
            <a:spLocks noChangeArrowheads="1"/>
          </p:cNvSpPr>
          <p:nvPr/>
        </p:nvSpPr>
        <p:spPr bwMode="auto">
          <a:xfrm>
            <a:off x="5926138" y="5619750"/>
            <a:ext cx="44450" cy="44450"/>
          </a:xfrm>
          <a:prstGeom prst="ellipse">
            <a:avLst/>
          </a:prstGeom>
          <a:solidFill>
            <a:schemeClr val="bg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78" name="Arc 72">
            <a:extLst>
              <a:ext uri="{FF2B5EF4-FFF2-40B4-BE49-F238E27FC236}">
                <a16:creationId xmlns:a16="http://schemas.microsoft.com/office/drawing/2014/main" id="{1882C891-89D5-40FC-A843-285667619998}"/>
              </a:ext>
            </a:extLst>
          </p:cNvPr>
          <p:cNvSpPr>
            <a:spLocks/>
          </p:cNvSpPr>
          <p:nvPr/>
        </p:nvSpPr>
        <p:spPr bwMode="auto">
          <a:xfrm>
            <a:off x="5767388" y="5641975"/>
            <a:ext cx="152400" cy="152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79" name="Arc 73">
            <a:extLst>
              <a:ext uri="{FF2B5EF4-FFF2-40B4-BE49-F238E27FC236}">
                <a16:creationId xmlns:a16="http://schemas.microsoft.com/office/drawing/2014/main" id="{7DB50C43-2F18-4B7D-B307-839000A530CE}"/>
              </a:ext>
            </a:extLst>
          </p:cNvPr>
          <p:cNvSpPr>
            <a:spLocks/>
          </p:cNvSpPr>
          <p:nvPr/>
        </p:nvSpPr>
        <p:spPr bwMode="auto">
          <a:xfrm>
            <a:off x="5767388" y="5492750"/>
            <a:ext cx="152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80" name="Line 74">
            <a:extLst>
              <a:ext uri="{FF2B5EF4-FFF2-40B4-BE49-F238E27FC236}">
                <a16:creationId xmlns:a16="http://schemas.microsoft.com/office/drawing/2014/main" id="{648EAB0F-1C61-4019-92A2-7E67C344EB2C}"/>
              </a:ext>
            </a:extLst>
          </p:cNvPr>
          <p:cNvSpPr>
            <a:spLocks noChangeShapeType="1"/>
          </p:cNvSpPr>
          <p:nvPr/>
        </p:nvSpPr>
        <p:spPr bwMode="auto">
          <a:xfrm flipH="1">
            <a:off x="5616575" y="54895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1" name="Line 75">
            <a:extLst>
              <a:ext uri="{FF2B5EF4-FFF2-40B4-BE49-F238E27FC236}">
                <a16:creationId xmlns:a16="http://schemas.microsoft.com/office/drawing/2014/main" id="{C9EC349C-D941-4969-84F7-EC822546A780}"/>
              </a:ext>
            </a:extLst>
          </p:cNvPr>
          <p:cNvSpPr>
            <a:spLocks noChangeShapeType="1"/>
          </p:cNvSpPr>
          <p:nvPr/>
        </p:nvSpPr>
        <p:spPr bwMode="auto">
          <a:xfrm flipH="1">
            <a:off x="5616575" y="5794375"/>
            <a:ext cx="1508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2" name="Line 76">
            <a:extLst>
              <a:ext uri="{FF2B5EF4-FFF2-40B4-BE49-F238E27FC236}">
                <a16:creationId xmlns:a16="http://schemas.microsoft.com/office/drawing/2014/main" id="{960A7BC7-AEFE-4ACE-A1CF-1F18016FA86A}"/>
              </a:ext>
            </a:extLst>
          </p:cNvPr>
          <p:cNvSpPr>
            <a:spLocks noChangeShapeType="1"/>
          </p:cNvSpPr>
          <p:nvPr/>
        </p:nvSpPr>
        <p:spPr bwMode="auto">
          <a:xfrm>
            <a:off x="5614988" y="5491163"/>
            <a:ext cx="0" cy="303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3" name="Line 77">
            <a:extLst>
              <a:ext uri="{FF2B5EF4-FFF2-40B4-BE49-F238E27FC236}">
                <a16:creationId xmlns:a16="http://schemas.microsoft.com/office/drawing/2014/main" id="{E35E7AF2-AF5F-4C94-AD5A-2631849DC389}"/>
              </a:ext>
            </a:extLst>
          </p:cNvPr>
          <p:cNvSpPr>
            <a:spLocks noChangeShapeType="1"/>
          </p:cNvSpPr>
          <p:nvPr/>
        </p:nvSpPr>
        <p:spPr bwMode="auto">
          <a:xfrm flipH="1">
            <a:off x="2644775" y="5565775"/>
            <a:ext cx="2970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4" name="Line 78">
            <a:extLst>
              <a:ext uri="{FF2B5EF4-FFF2-40B4-BE49-F238E27FC236}">
                <a16:creationId xmlns:a16="http://schemas.microsoft.com/office/drawing/2014/main" id="{A82069EA-2BDE-46E4-B3CA-EDF682F2E6FE}"/>
              </a:ext>
            </a:extLst>
          </p:cNvPr>
          <p:cNvSpPr>
            <a:spLocks noChangeShapeType="1"/>
          </p:cNvSpPr>
          <p:nvPr/>
        </p:nvSpPr>
        <p:spPr bwMode="auto">
          <a:xfrm flipH="1">
            <a:off x="1577975" y="5718175"/>
            <a:ext cx="40370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5" name="Line 79">
            <a:extLst>
              <a:ext uri="{FF2B5EF4-FFF2-40B4-BE49-F238E27FC236}">
                <a16:creationId xmlns:a16="http://schemas.microsoft.com/office/drawing/2014/main" id="{5FD57DF1-6996-4EB9-98A8-3C68ABDA9CC7}"/>
              </a:ext>
            </a:extLst>
          </p:cNvPr>
          <p:cNvSpPr>
            <a:spLocks noChangeShapeType="1"/>
          </p:cNvSpPr>
          <p:nvPr/>
        </p:nvSpPr>
        <p:spPr bwMode="auto">
          <a:xfrm flipH="1">
            <a:off x="5969000" y="5641975"/>
            <a:ext cx="331788" cy="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6" name="Rectangle 80">
            <a:extLst>
              <a:ext uri="{FF2B5EF4-FFF2-40B4-BE49-F238E27FC236}">
                <a16:creationId xmlns:a16="http://schemas.microsoft.com/office/drawing/2014/main" id="{4218E999-83DD-49FB-8983-6BDFD1A658B3}"/>
              </a:ext>
            </a:extLst>
          </p:cNvPr>
          <p:cNvSpPr>
            <a:spLocks noChangeArrowheads="1"/>
          </p:cNvSpPr>
          <p:nvPr/>
        </p:nvSpPr>
        <p:spPr bwMode="auto">
          <a:xfrm>
            <a:off x="6437313" y="3049588"/>
            <a:ext cx="124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CS_ROM1#</a:t>
            </a:r>
          </a:p>
        </p:txBody>
      </p:sp>
      <p:sp>
        <p:nvSpPr>
          <p:cNvPr id="98387" name="Rectangle 81">
            <a:extLst>
              <a:ext uri="{FF2B5EF4-FFF2-40B4-BE49-F238E27FC236}">
                <a16:creationId xmlns:a16="http://schemas.microsoft.com/office/drawing/2014/main" id="{9822D286-33B1-4399-9303-7D881ACB0D42}"/>
              </a:ext>
            </a:extLst>
          </p:cNvPr>
          <p:cNvSpPr>
            <a:spLocks noChangeArrowheads="1"/>
          </p:cNvSpPr>
          <p:nvPr/>
        </p:nvSpPr>
        <p:spPr bwMode="auto">
          <a:xfrm>
            <a:off x="6437313" y="3659188"/>
            <a:ext cx="1130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CS_RAM#</a:t>
            </a:r>
          </a:p>
        </p:txBody>
      </p:sp>
      <p:sp>
        <p:nvSpPr>
          <p:cNvPr id="98388" name="Rectangle 82">
            <a:extLst>
              <a:ext uri="{FF2B5EF4-FFF2-40B4-BE49-F238E27FC236}">
                <a16:creationId xmlns:a16="http://schemas.microsoft.com/office/drawing/2014/main" id="{159CE42C-E9DD-402C-A289-1890F739FF68}"/>
              </a:ext>
            </a:extLst>
          </p:cNvPr>
          <p:cNvSpPr>
            <a:spLocks noChangeArrowheads="1"/>
          </p:cNvSpPr>
          <p:nvPr/>
        </p:nvSpPr>
        <p:spPr bwMode="auto">
          <a:xfrm>
            <a:off x="6437313" y="4268788"/>
            <a:ext cx="124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CS_ROM2#</a:t>
            </a:r>
          </a:p>
        </p:txBody>
      </p:sp>
      <p:sp>
        <p:nvSpPr>
          <p:cNvPr id="98389" name="Rectangle 83">
            <a:extLst>
              <a:ext uri="{FF2B5EF4-FFF2-40B4-BE49-F238E27FC236}">
                <a16:creationId xmlns:a16="http://schemas.microsoft.com/office/drawing/2014/main" id="{FB2DAE67-9C66-42A0-A6DA-97716BCDD688}"/>
              </a:ext>
            </a:extLst>
          </p:cNvPr>
          <p:cNvSpPr>
            <a:spLocks noChangeArrowheads="1"/>
          </p:cNvSpPr>
          <p:nvPr/>
        </p:nvSpPr>
        <p:spPr bwMode="auto">
          <a:xfrm>
            <a:off x="6437313" y="4878388"/>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CS_PERI1#</a:t>
            </a:r>
          </a:p>
        </p:txBody>
      </p:sp>
      <p:sp>
        <p:nvSpPr>
          <p:cNvPr id="98390" name="Rectangle 84">
            <a:extLst>
              <a:ext uri="{FF2B5EF4-FFF2-40B4-BE49-F238E27FC236}">
                <a16:creationId xmlns:a16="http://schemas.microsoft.com/office/drawing/2014/main" id="{FA6FD709-41F8-4718-8B7F-625894226E5C}"/>
              </a:ext>
            </a:extLst>
          </p:cNvPr>
          <p:cNvSpPr>
            <a:spLocks noChangeArrowheads="1"/>
          </p:cNvSpPr>
          <p:nvPr/>
        </p:nvSpPr>
        <p:spPr bwMode="auto">
          <a:xfrm>
            <a:off x="6437313" y="5487988"/>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a:solidFill>
                  <a:schemeClr val="tx1"/>
                </a:solidFill>
                <a:ea typeface="宋体" panose="02010600030101010101" pitchFamily="2" charset="-122"/>
              </a:rPr>
              <a:t>CS_PERI2#</a:t>
            </a:r>
          </a:p>
        </p:txBody>
      </p:sp>
      <p:sp>
        <p:nvSpPr>
          <p:cNvPr id="98391" name="Oval 85">
            <a:extLst>
              <a:ext uri="{FF2B5EF4-FFF2-40B4-BE49-F238E27FC236}">
                <a16:creationId xmlns:a16="http://schemas.microsoft.com/office/drawing/2014/main" id="{0208FAB8-D735-42AE-8652-0609C70F60FB}"/>
              </a:ext>
            </a:extLst>
          </p:cNvPr>
          <p:cNvSpPr>
            <a:spLocks noChangeArrowheads="1"/>
          </p:cNvSpPr>
          <p:nvPr/>
        </p:nvSpPr>
        <p:spPr bwMode="auto">
          <a:xfrm>
            <a:off x="2087563" y="4471988"/>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2" name="Oval 86">
            <a:extLst>
              <a:ext uri="{FF2B5EF4-FFF2-40B4-BE49-F238E27FC236}">
                <a16:creationId xmlns:a16="http://schemas.microsoft.com/office/drawing/2014/main" id="{70E1C11B-08EF-468C-8E33-E06C5E14204C}"/>
              </a:ext>
            </a:extLst>
          </p:cNvPr>
          <p:cNvSpPr>
            <a:spLocks noChangeArrowheads="1"/>
          </p:cNvSpPr>
          <p:nvPr/>
        </p:nvSpPr>
        <p:spPr bwMode="auto">
          <a:xfrm>
            <a:off x="2616200" y="4319588"/>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3" name="Oval 87">
            <a:extLst>
              <a:ext uri="{FF2B5EF4-FFF2-40B4-BE49-F238E27FC236}">
                <a16:creationId xmlns:a16="http://schemas.microsoft.com/office/drawing/2014/main" id="{491B0B34-5284-4B6A-B33F-42930CE44220}"/>
              </a:ext>
            </a:extLst>
          </p:cNvPr>
          <p:cNvSpPr>
            <a:spLocks noChangeArrowheads="1"/>
          </p:cNvSpPr>
          <p:nvPr/>
        </p:nvSpPr>
        <p:spPr bwMode="auto">
          <a:xfrm>
            <a:off x="3154363" y="49244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4" name="Oval 88">
            <a:extLst>
              <a:ext uri="{FF2B5EF4-FFF2-40B4-BE49-F238E27FC236}">
                <a16:creationId xmlns:a16="http://schemas.microsoft.com/office/drawing/2014/main" id="{73883449-FAAB-418C-B872-B8369E15CC55}"/>
              </a:ext>
            </a:extLst>
          </p:cNvPr>
          <p:cNvSpPr>
            <a:spLocks noChangeArrowheads="1"/>
          </p:cNvSpPr>
          <p:nvPr/>
        </p:nvSpPr>
        <p:spPr bwMode="auto">
          <a:xfrm>
            <a:off x="2611438" y="55340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5" name="Oval 89">
            <a:extLst>
              <a:ext uri="{FF2B5EF4-FFF2-40B4-BE49-F238E27FC236}">
                <a16:creationId xmlns:a16="http://schemas.microsoft.com/office/drawing/2014/main" id="{701DC163-1EE1-4D57-8E8A-76CC09A0CAE7}"/>
              </a:ext>
            </a:extLst>
          </p:cNvPr>
          <p:cNvSpPr>
            <a:spLocks noChangeArrowheads="1"/>
          </p:cNvSpPr>
          <p:nvPr/>
        </p:nvSpPr>
        <p:spPr bwMode="auto">
          <a:xfrm>
            <a:off x="1544638" y="50768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6" name="Oval 90">
            <a:extLst>
              <a:ext uri="{FF2B5EF4-FFF2-40B4-BE49-F238E27FC236}">
                <a16:creationId xmlns:a16="http://schemas.microsoft.com/office/drawing/2014/main" id="{99AF32EE-1C11-4BA3-BF5C-E2BD07B632BC}"/>
              </a:ext>
            </a:extLst>
          </p:cNvPr>
          <p:cNvSpPr>
            <a:spLocks noChangeArrowheads="1"/>
          </p:cNvSpPr>
          <p:nvPr/>
        </p:nvSpPr>
        <p:spPr bwMode="auto">
          <a:xfrm>
            <a:off x="1549400" y="5681663"/>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7" name="Oval 91">
            <a:extLst>
              <a:ext uri="{FF2B5EF4-FFF2-40B4-BE49-F238E27FC236}">
                <a16:creationId xmlns:a16="http://schemas.microsoft.com/office/drawing/2014/main" id="{9061CDF2-F2F6-4A7C-A9E2-844CB6EC1E2B}"/>
              </a:ext>
            </a:extLst>
          </p:cNvPr>
          <p:cNvSpPr>
            <a:spLocks noChangeArrowheads="1"/>
          </p:cNvSpPr>
          <p:nvPr/>
        </p:nvSpPr>
        <p:spPr bwMode="auto">
          <a:xfrm>
            <a:off x="2106613" y="325755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8" name="Oval 92">
            <a:extLst>
              <a:ext uri="{FF2B5EF4-FFF2-40B4-BE49-F238E27FC236}">
                <a16:creationId xmlns:a16="http://schemas.microsoft.com/office/drawing/2014/main" id="{E5DA9D53-4633-4E60-B992-5EE4CA13E826}"/>
              </a:ext>
            </a:extLst>
          </p:cNvPr>
          <p:cNvSpPr>
            <a:spLocks noChangeArrowheads="1"/>
          </p:cNvSpPr>
          <p:nvPr/>
        </p:nvSpPr>
        <p:spPr bwMode="auto">
          <a:xfrm>
            <a:off x="2087563" y="3852863"/>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399" name="Oval 93">
            <a:extLst>
              <a:ext uri="{FF2B5EF4-FFF2-40B4-BE49-F238E27FC236}">
                <a16:creationId xmlns:a16="http://schemas.microsoft.com/office/drawing/2014/main" id="{6862392E-B6CA-4330-88FC-AC7E1DE4252D}"/>
              </a:ext>
            </a:extLst>
          </p:cNvPr>
          <p:cNvSpPr>
            <a:spLocks noChangeArrowheads="1"/>
          </p:cNvSpPr>
          <p:nvPr/>
        </p:nvSpPr>
        <p:spPr bwMode="auto">
          <a:xfrm>
            <a:off x="3154363" y="3771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400" name="Oval 94">
            <a:extLst>
              <a:ext uri="{FF2B5EF4-FFF2-40B4-BE49-F238E27FC236}">
                <a16:creationId xmlns:a16="http://schemas.microsoft.com/office/drawing/2014/main" id="{2BAFE50D-9767-4293-A5B1-780EEE919F47}"/>
              </a:ext>
            </a:extLst>
          </p:cNvPr>
          <p:cNvSpPr>
            <a:spLocks noChangeArrowheads="1"/>
          </p:cNvSpPr>
          <p:nvPr/>
        </p:nvSpPr>
        <p:spPr bwMode="auto">
          <a:xfrm>
            <a:off x="3159125" y="31718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401" name="Oval 95">
            <a:extLst>
              <a:ext uri="{FF2B5EF4-FFF2-40B4-BE49-F238E27FC236}">
                <a16:creationId xmlns:a16="http://schemas.microsoft.com/office/drawing/2014/main" id="{D9792A20-574B-4713-9E32-C6545DC11C23}"/>
              </a:ext>
            </a:extLst>
          </p:cNvPr>
          <p:cNvSpPr>
            <a:spLocks noChangeArrowheads="1"/>
          </p:cNvSpPr>
          <p:nvPr/>
        </p:nvSpPr>
        <p:spPr bwMode="auto">
          <a:xfrm>
            <a:off x="3683000" y="37052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98402" name="Oval 96">
            <a:extLst>
              <a:ext uri="{FF2B5EF4-FFF2-40B4-BE49-F238E27FC236}">
                <a16:creationId xmlns:a16="http://schemas.microsoft.com/office/drawing/2014/main" id="{495E6786-0665-4691-8E07-B29BD4FC1FAA}"/>
              </a:ext>
            </a:extLst>
          </p:cNvPr>
          <p:cNvSpPr>
            <a:spLocks noChangeArrowheads="1"/>
          </p:cNvSpPr>
          <p:nvPr/>
        </p:nvSpPr>
        <p:spPr bwMode="auto">
          <a:xfrm>
            <a:off x="4221163" y="3095625"/>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a:extLst>
              <a:ext uri="{FF2B5EF4-FFF2-40B4-BE49-F238E27FC236}">
                <a16:creationId xmlns:a16="http://schemas.microsoft.com/office/drawing/2014/main" id="{AA0AC063-EADC-4630-9E26-C79405199C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A9FE08EC-649E-49BC-9D83-3FE293C057BE}" type="slidenum">
              <a:rPr lang="en-US" altLang="en-US" sz="1000" b="0">
                <a:solidFill>
                  <a:schemeClr val="tx1"/>
                </a:solidFill>
              </a:rPr>
              <a:pPr eaLnBrk="1" hangingPunct="1"/>
              <a:t>89</a:t>
            </a:fld>
            <a:endParaRPr lang="en-US" altLang="en-US" sz="1000" b="0">
              <a:solidFill>
                <a:schemeClr val="tx1"/>
              </a:solidFill>
            </a:endParaRPr>
          </a:p>
        </p:txBody>
      </p:sp>
      <p:sp>
        <p:nvSpPr>
          <p:cNvPr id="99332" name="Rectangle 2">
            <a:extLst>
              <a:ext uri="{FF2B5EF4-FFF2-40B4-BE49-F238E27FC236}">
                <a16:creationId xmlns:a16="http://schemas.microsoft.com/office/drawing/2014/main" id="{E830BBD7-F2DE-45FE-A173-0E0B6050185F}"/>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sz="3200">
                <a:solidFill>
                  <a:srgbClr val="008080"/>
                </a:solidFill>
                <a:ea typeface="宋体" panose="02010600030101010101" pitchFamily="2" charset="-122"/>
              </a:rPr>
              <a:t>Example 2: Partial Address Decoding</a:t>
            </a:r>
          </a:p>
        </p:txBody>
      </p:sp>
      <p:sp>
        <p:nvSpPr>
          <p:cNvPr id="1007619" name="Rectangle 3">
            <a:extLst>
              <a:ext uri="{FF2B5EF4-FFF2-40B4-BE49-F238E27FC236}">
                <a16:creationId xmlns:a16="http://schemas.microsoft.com/office/drawing/2014/main" id="{217AF7D2-F322-497E-9D67-7761CDDB6CE7}"/>
              </a:ext>
            </a:extLst>
          </p:cNvPr>
          <p:cNvSpPr>
            <a:spLocks noGrp="1" noChangeArrowheads="1"/>
          </p:cNvSpPr>
          <p:nvPr>
            <p:ph type="body" idx="1"/>
          </p:nvPr>
        </p:nvSpPr>
        <p:spPr>
          <a:xfrm>
            <a:off x="457200" y="1295400"/>
            <a:ext cx="8458200" cy="4800600"/>
          </a:xfrm>
        </p:spPr>
        <p:txBody>
          <a:bodyPr lIns="92075" tIns="46038" rIns="92075" bIns="46038"/>
          <a:lstStyle/>
          <a:p>
            <a:pPr marL="285750" indent="-285750" eaLnBrk="1" hangingPunct="1">
              <a:lnSpc>
                <a:spcPct val="90000"/>
              </a:lnSpc>
              <a:buSzTx/>
              <a:buFont typeface="Wingdings" panose="05000000000000000000" pitchFamily="2" charset="2"/>
              <a:buChar char="Ø"/>
              <a:defRPr/>
            </a:pPr>
            <a:r>
              <a:rPr lang="en-US" sz="2600">
                <a:solidFill>
                  <a:srgbClr val="3333CC"/>
                </a:solidFill>
              </a:rPr>
              <a:t> Design </a:t>
            </a:r>
            <a:r>
              <a:rPr lang="en-US" sz="2600" b="1" i="1" u="sng">
                <a:solidFill>
                  <a:srgbClr val="3333CC"/>
                </a:solidFill>
                <a:effectLst>
                  <a:outerShdw blurRad="38100" dist="38100" dir="2700000" algn="tl">
                    <a:srgbClr val="C0C0C0"/>
                  </a:outerShdw>
                </a:effectLst>
              </a:rPr>
              <a:t>four minimal-cost</a:t>
            </a:r>
            <a:r>
              <a:rPr lang="en-US" sz="2600">
                <a:solidFill>
                  <a:srgbClr val="3333CC"/>
                </a:solidFill>
              </a:rPr>
              <a:t> select signals  in positive logic:</a:t>
            </a:r>
          </a:p>
          <a:p>
            <a:pPr marL="685800" lvl="1" indent="-228600" eaLnBrk="1" hangingPunct="1">
              <a:lnSpc>
                <a:spcPct val="90000"/>
              </a:lnSpc>
              <a:buSzTx/>
              <a:buFont typeface="Wingdings" panose="05000000000000000000" pitchFamily="2" charset="2"/>
              <a:buChar char="§"/>
              <a:defRPr/>
            </a:pPr>
            <a:r>
              <a:rPr lang="en-US" sz="2000" b="1">
                <a:solidFill>
                  <a:srgbClr val="3333CC"/>
                </a:solidFill>
              </a:rPr>
              <a:t>4K RAM           $0000 to $0FFF</a:t>
            </a:r>
          </a:p>
          <a:p>
            <a:pPr marL="685800" lvl="1" indent="-228600" eaLnBrk="1" hangingPunct="1">
              <a:lnSpc>
                <a:spcPct val="90000"/>
              </a:lnSpc>
              <a:buSzTx/>
              <a:buFont typeface="Wingdings" panose="05000000000000000000" pitchFamily="2" charset="2"/>
              <a:buChar char="§"/>
              <a:defRPr/>
            </a:pPr>
            <a:r>
              <a:rPr lang="en-US" sz="2000" b="1">
                <a:solidFill>
                  <a:srgbClr val="3333CC"/>
                </a:solidFill>
              </a:rPr>
              <a:t>Input                 $5000</a:t>
            </a:r>
          </a:p>
          <a:p>
            <a:pPr marL="685800" lvl="1" indent="-228600" eaLnBrk="1" hangingPunct="1">
              <a:lnSpc>
                <a:spcPct val="90000"/>
              </a:lnSpc>
              <a:buSzTx/>
              <a:buFont typeface="Wingdings" panose="05000000000000000000" pitchFamily="2" charset="2"/>
              <a:buChar char="§"/>
              <a:defRPr/>
            </a:pPr>
            <a:r>
              <a:rPr lang="en-US" sz="2000" b="1">
                <a:solidFill>
                  <a:srgbClr val="3333CC"/>
                </a:solidFill>
              </a:rPr>
              <a:t>Output              $5001</a:t>
            </a:r>
          </a:p>
          <a:p>
            <a:pPr marL="685800" lvl="1" indent="-228600" eaLnBrk="1" hangingPunct="1">
              <a:lnSpc>
                <a:spcPct val="90000"/>
              </a:lnSpc>
              <a:buSzTx/>
              <a:buFont typeface="Wingdings" panose="05000000000000000000" pitchFamily="2" charset="2"/>
              <a:buChar char="§"/>
              <a:defRPr/>
            </a:pPr>
            <a:r>
              <a:rPr lang="en-US" sz="2000" b="1">
                <a:solidFill>
                  <a:srgbClr val="3333CC"/>
                </a:solidFill>
              </a:rPr>
              <a:t>16K ROM         $C000 to $FFFF</a:t>
            </a:r>
          </a:p>
          <a:p>
            <a:pPr marL="285750" indent="-285750" eaLnBrk="1" hangingPunct="1">
              <a:lnSpc>
                <a:spcPct val="90000"/>
              </a:lnSpc>
              <a:buSzTx/>
              <a:buFont typeface="Wingdings" panose="05000000000000000000" pitchFamily="2" charset="2"/>
              <a:buChar char="Ø"/>
              <a:defRPr/>
            </a:pPr>
            <a:r>
              <a:rPr lang="en-US" sz="2600">
                <a:solidFill>
                  <a:srgbClr val="3333CC"/>
                </a:solidFill>
              </a:rPr>
              <a:t>Solution:</a:t>
            </a:r>
          </a:p>
          <a:p>
            <a:pPr marL="685800" lvl="1" indent="-228600" eaLnBrk="1" hangingPunct="1">
              <a:lnSpc>
                <a:spcPct val="90000"/>
              </a:lnSpc>
              <a:buSzTx/>
              <a:buFont typeface="Wingdings" panose="05000000000000000000" pitchFamily="2" charset="2"/>
              <a:buChar char="q"/>
              <a:defRPr/>
            </a:pPr>
            <a:r>
              <a:rPr lang="en-US" sz="2200">
                <a:solidFill>
                  <a:srgbClr val="3333CC"/>
                </a:solidFill>
              </a:rPr>
              <a:t>Step #1, Write the addresses in binary</a:t>
            </a:r>
          </a:p>
          <a:p>
            <a:pPr marL="1143000" lvl="2" indent="-228600" eaLnBrk="1" hangingPunct="1">
              <a:lnSpc>
                <a:spcPct val="90000"/>
              </a:lnSpc>
              <a:buSzTx/>
              <a:buFont typeface="Wingdings" panose="05000000000000000000" pitchFamily="2" charset="2"/>
              <a:buChar char="v"/>
              <a:defRPr/>
            </a:pPr>
            <a:r>
              <a:rPr lang="en-US" sz="2100" b="1">
                <a:solidFill>
                  <a:srgbClr val="3333CC"/>
                </a:solidFill>
              </a:rPr>
              <a:t>RAM     </a:t>
            </a:r>
            <a:r>
              <a:rPr lang="en-US" sz="2100" b="1">
                <a:solidFill>
                  <a:srgbClr val="A50021"/>
                </a:solidFill>
              </a:rPr>
              <a:t>00</a:t>
            </a:r>
            <a:r>
              <a:rPr lang="en-US" sz="2100" b="1">
                <a:solidFill>
                  <a:srgbClr val="3333CC"/>
                </a:solidFill>
              </a:rPr>
              <a:t>00, </a:t>
            </a:r>
            <a:r>
              <a:rPr lang="en-US" sz="2100" b="1">
                <a:solidFill>
                  <a:srgbClr val="008000"/>
                </a:solidFill>
              </a:rPr>
              <a:t>XXXX, XXXX, XXXX</a:t>
            </a:r>
          </a:p>
          <a:p>
            <a:pPr marL="1143000" lvl="2" indent="-228600" eaLnBrk="1" hangingPunct="1">
              <a:lnSpc>
                <a:spcPct val="90000"/>
              </a:lnSpc>
              <a:buSzTx/>
              <a:buFont typeface="Wingdings" panose="05000000000000000000" pitchFamily="2" charset="2"/>
              <a:buChar char="v"/>
              <a:defRPr/>
            </a:pPr>
            <a:r>
              <a:rPr lang="en-US" sz="2100" b="1">
                <a:solidFill>
                  <a:srgbClr val="3333CC"/>
                </a:solidFill>
              </a:rPr>
              <a:t>Input     </a:t>
            </a:r>
            <a:r>
              <a:rPr lang="en-US" sz="2100" b="1">
                <a:solidFill>
                  <a:srgbClr val="A50021"/>
                </a:solidFill>
              </a:rPr>
              <a:t>01</a:t>
            </a:r>
            <a:r>
              <a:rPr lang="en-US" sz="2100" b="1">
                <a:solidFill>
                  <a:srgbClr val="3333CC"/>
                </a:solidFill>
              </a:rPr>
              <a:t>01, 0000,  0000,   000</a:t>
            </a:r>
            <a:r>
              <a:rPr lang="en-US" sz="2100" b="1">
                <a:solidFill>
                  <a:srgbClr val="A50021"/>
                </a:solidFill>
              </a:rPr>
              <a:t>0</a:t>
            </a:r>
          </a:p>
          <a:p>
            <a:pPr marL="1143000" lvl="2" indent="-228600" eaLnBrk="1" hangingPunct="1">
              <a:lnSpc>
                <a:spcPct val="90000"/>
              </a:lnSpc>
              <a:buSzTx/>
              <a:buFont typeface="Wingdings" panose="05000000000000000000" pitchFamily="2" charset="2"/>
              <a:buChar char="v"/>
              <a:defRPr/>
            </a:pPr>
            <a:r>
              <a:rPr lang="en-US" sz="2100" b="1">
                <a:solidFill>
                  <a:srgbClr val="3333CC"/>
                </a:solidFill>
              </a:rPr>
              <a:t>Output  </a:t>
            </a:r>
            <a:r>
              <a:rPr lang="en-US" sz="2100" b="1">
                <a:solidFill>
                  <a:srgbClr val="A50021"/>
                </a:solidFill>
              </a:rPr>
              <a:t>01</a:t>
            </a:r>
            <a:r>
              <a:rPr lang="en-US" sz="2100" b="1">
                <a:solidFill>
                  <a:srgbClr val="3333CC"/>
                </a:solidFill>
              </a:rPr>
              <a:t>01, 0000,  0000,   000</a:t>
            </a:r>
            <a:r>
              <a:rPr lang="en-US" sz="2100" b="1">
                <a:solidFill>
                  <a:srgbClr val="A50021"/>
                </a:solidFill>
              </a:rPr>
              <a:t>1</a:t>
            </a:r>
          </a:p>
          <a:p>
            <a:pPr marL="1143000" lvl="2" indent="-228600" eaLnBrk="1" hangingPunct="1">
              <a:lnSpc>
                <a:spcPct val="90000"/>
              </a:lnSpc>
              <a:buSzTx/>
              <a:buFont typeface="Wingdings" panose="05000000000000000000" pitchFamily="2" charset="2"/>
              <a:buChar char="v"/>
              <a:defRPr/>
            </a:pPr>
            <a:r>
              <a:rPr lang="en-US" sz="2100" b="1">
                <a:solidFill>
                  <a:srgbClr val="3333CC"/>
                </a:solidFill>
              </a:rPr>
              <a:t>ROM     </a:t>
            </a:r>
            <a:r>
              <a:rPr lang="en-US" sz="2100" b="1">
                <a:solidFill>
                  <a:srgbClr val="A50021"/>
                </a:solidFill>
              </a:rPr>
              <a:t>11</a:t>
            </a:r>
            <a:r>
              <a:rPr lang="en-US" sz="2100" b="1">
                <a:solidFill>
                  <a:srgbClr val="008000"/>
                </a:solidFill>
              </a:rPr>
              <a:t>XX, XXXX, XXXX, XXXX</a:t>
            </a:r>
            <a:r>
              <a:rPr lang="en-US" sz="2100" b="1">
                <a:solidFill>
                  <a:srgbClr val="3333CC"/>
                </a:solidFill>
              </a:rPr>
              <a:t>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5">
            <a:extLst>
              <a:ext uri="{FF2B5EF4-FFF2-40B4-BE49-F238E27FC236}">
                <a16:creationId xmlns:a16="http://schemas.microsoft.com/office/drawing/2014/main" id="{4EAD7AD1-D0A4-4180-9D8C-1588D06A7A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19FA0F9-055E-42A7-B623-804241F85A69}" type="slidenum">
              <a:rPr lang="en-US" altLang="en-US" sz="1000" b="0">
                <a:solidFill>
                  <a:schemeClr val="tx1"/>
                </a:solidFill>
              </a:rPr>
              <a:pPr eaLnBrk="1" hangingPunct="1"/>
              <a:t>9</a:t>
            </a:fld>
            <a:endParaRPr lang="en-US" altLang="en-US" sz="1000" b="0">
              <a:solidFill>
                <a:schemeClr val="tx1"/>
              </a:solidFill>
            </a:endParaRPr>
          </a:p>
        </p:txBody>
      </p:sp>
      <p:sp>
        <p:nvSpPr>
          <p:cNvPr id="24580" name="Rectangle 2">
            <a:extLst>
              <a:ext uri="{FF2B5EF4-FFF2-40B4-BE49-F238E27FC236}">
                <a16:creationId xmlns:a16="http://schemas.microsoft.com/office/drawing/2014/main" id="{7AB97D49-C8F0-4DD4-A08D-B4336D48F39D}"/>
              </a:ext>
            </a:extLst>
          </p:cNvPr>
          <p:cNvSpPr>
            <a:spLocks noGrp="1" noChangeArrowheads="1"/>
          </p:cNvSpPr>
          <p:nvPr>
            <p:ph type="title"/>
          </p:nvPr>
        </p:nvSpPr>
        <p:spPr>
          <a:xfrm>
            <a:off x="457200" y="122238"/>
            <a:ext cx="7772400" cy="736600"/>
          </a:xfrm>
        </p:spPr>
        <p:txBody>
          <a:bodyPr/>
          <a:lstStyle/>
          <a:p>
            <a:pPr eaLnBrk="1" hangingPunct="1"/>
            <a:r>
              <a:rPr lang="en-US" altLang="zh-CN" sz="4000">
                <a:solidFill>
                  <a:srgbClr val="006666"/>
                </a:solidFill>
                <a:ea typeface="宋体" panose="02010600030101010101" pitchFamily="2" charset="-122"/>
              </a:rPr>
              <a:t>Memory Classification:</a:t>
            </a:r>
          </a:p>
        </p:txBody>
      </p:sp>
      <p:pic>
        <p:nvPicPr>
          <p:cNvPr id="24581" name="Picture 3">
            <a:extLst>
              <a:ext uri="{FF2B5EF4-FFF2-40B4-BE49-F238E27FC236}">
                <a16:creationId xmlns:a16="http://schemas.microsoft.com/office/drawing/2014/main" id="{20AAEF73-374F-4B80-9407-02E144AC984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48878"/>
          <a:stretch>
            <a:fillRect/>
          </a:stretch>
        </p:blipFill>
        <p:spPr>
          <a:xfrm>
            <a:off x="533400" y="1336675"/>
            <a:ext cx="8458200" cy="2316163"/>
          </a:xfrm>
        </p:spPr>
      </p:pic>
      <p:sp>
        <p:nvSpPr>
          <p:cNvPr id="24582" name="Text Box 4">
            <a:extLst>
              <a:ext uri="{FF2B5EF4-FFF2-40B4-BE49-F238E27FC236}">
                <a16:creationId xmlns:a16="http://schemas.microsoft.com/office/drawing/2014/main" id="{530A48BB-1290-4D7B-8DC1-82E6F860D9FD}"/>
              </a:ext>
            </a:extLst>
          </p:cNvPr>
          <p:cNvSpPr txBox="1">
            <a:spLocks noChangeArrowheads="1"/>
          </p:cNvSpPr>
          <p:nvPr/>
        </p:nvSpPr>
        <p:spPr bwMode="auto">
          <a:xfrm>
            <a:off x="2955925" y="5294313"/>
            <a:ext cx="4283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sz="1800" b="0">
              <a:solidFill>
                <a:schemeClr val="tx1"/>
              </a:solidFill>
            </a:endParaRPr>
          </a:p>
        </p:txBody>
      </p:sp>
      <p:sp>
        <p:nvSpPr>
          <p:cNvPr id="24583" name="Text Box 5">
            <a:extLst>
              <a:ext uri="{FF2B5EF4-FFF2-40B4-BE49-F238E27FC236}">
                <a16:creationId xmlns:a16="http://schemas.microsoft.com/office/drawing/2014/main" id="{336D7890-6885-4E10-B817-BD076CD13822}"/>
              </a:ext>
            </a:extLst>
          </p:cNvPr>
          <p:cNvSpPr txBox="1">
            <a:spLocks noChangeArrowheads="1"/>
          </p:cNvSpPr>
          <p:nvPr/>
        </p:nvSpPr>
        <p:spPr bwMode="auto">
          <a:xfrm>
            <a:off x="2743200" y="4953000"/>
            <a:ext cx="457200"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endParaRPr lang="en-US" altLang="zh-CN" sz="1800" b="0">
              <a:solidFill>
                <a:schemeClr val="tx1"/>
              </a:solidFill>
              <a:ea typeface="宋体" panose="02010600030101010101" pitchFamily="2" charset="-122"/>
            </a:endParaRPr>
          </a:p>
          <a:p>
            <a:pPr eaLnBrk="1" hangingPunct="1">
              <a:spcBef>
                <a:spcPct val="50000"/>
              </a:spcBef>
            </a:pPr>
            <a:endParaRPr lang="en-US" altLang="zh-CN" sz="1800" b="0">
              <a:solidFill>
                <a:schemeClr val="tx1"/>
              </a:solidFill>
              <a:ea typeface="宋体" panose="02010600030101010101" pitchFamily="2" charset="-122"/>
            </a:endParaRPr>
          </a:p>
        </p:txBody>
      </p:sp>
      <p:pic>
        <p:nvPicPr>
          <p:cNvPr id="9" name="Picture 3">
            <a:extLst>
              <a:ext uri="{FF2B5EF4-FFF2-40B4-BE49-F238E27FC236}">
                <a16:creationId xmlns:a16="http://schemas.microsoft.com/office/drawing/2014/main" id="{716E2489-C9CC-447E-87E9-B73D5651D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510"/>
          <a:stretch>
            <a:fillRect/>
          </a:stretch>
        </p:blipFill>
        <p:spPr bwMode="auto">
          <a:xfrm>
            <a:off x="533400" y="3625850"/>
            <a:ext cx="84582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a:extLst>
              <a:ext uri="{FF2B5EF4-FFF2-40B4-BE49-F238E27FC236}">
                <a16:creationId xmlns:a16="http://schemas.microsoft.com/office/drawing/2014/main" id="{1771222A-7FC2-4905-A29D-AE99FC80D1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BFD2FDA1-CDC0-4BCB-95E3-802FAC365EFB}" type="slidenum">
              <a:rPr lang="en-US" altLang="en-US" sz="1000" b="0">
                <a:solidFill>
                  <a:schemeClr val="tx1"/>
                </a:solidFill>
              </a:rPr>
              <a:pPr eaLnBrk="1" hangingPunct="1"/>
              <a:t>90</a:t>
            </a:fld>
            <a:endParaRPr lang="en-US" altLang="en-US" sz="1000" b="0">
              <a:solidFill>
                <a:schemeClr val="tx1"/>
              </a:solidFill>
            </a:endParaRPr>
          </a:p>
        </p:txBody>
      </p:sp>
      <p:sp>
        <p:nvSpPr>
          <p:cNvPr id="100356" name="Rectangle 2">
            <a:extLst>
              <a:ext uri="{FF2B5EF4-FFF2-40B4-BE49-F238E27FC236}">
                <a16:creationId xmlns:a16="http://schemas.microsoft.com/office/drawing/2014/main" id="{E96EE5CB-B918-4576-880D-DA491C07E06A}"/>
              </a:ext>
            </a:extLst>
          </p:cNvPr>
          <p:cNvSpPr>
            <a:spLocks noGrp="1" noChangeArrowheads="1"/>
          </p:cNvSpPr>
          <p:nvPr>
            <p:ph type="title"/>
          </p:nvPr>
        </p:nvSpPr>
        <p:spPr>
          <a:noFill/>
        </p:spPr>
        <p:txBody>
          <a:bodyPr lIns="92075" tIns="46038" rIns="92075" bIns="46038">
            <a:normAutofit fontScale="90000"/>
          </a:bodyPr>
          <a:lstStyle/>
          <a:p>
            <a:pPr eaLnBrk="1" hangingPunct="1">
              <a:lnSpc>
                <a:spcPct val="90000"/>
              </a:lnSpc>
            </a:pPr>
            <a:r>
              <a:rPr lang="en-US" altLang="zh-CN">
                <a:solidFill>
                  <a:srgbClr val="008080"/>
                </a:solidFill>
                <a:ea typeface="宋体" panose="02010600030101010101" pitchFamily="2" charset="-122"/>
              </a:rPr>
              <a:t>Cont .. Partial Address Decoding</a:t>
            </a:r>
          </a:p>
        </p:txBody>
      </p:sp>
      <p:sp>
        <p:nvSpPr>
          <p:cNvPr id="1009667" name="Rectangle 3">
            <a:extLst>
              <a:ext uri="{FF2B5EF4-FFF2-40B4-BE49-F238E27FC236}">
                <a16:creationId xmlns:a16="http://schemas.microsoft.com/office/drawing/2014/main" id="{9F44D79B-0C7B-493A-9509-B9D709DEB23C}"/>
              </a:ext>
            </a:extLst>
          </p:cNvPr>
          <p:cNvSpPr>
            <a:spLocks noGrp="1" noChangeArrowheads="1"/>
          </p:cNvSpPr>
          <p:nvPr>
            <p:ph type="body" idx="1"/>
          </p:nvPr>
        </p:nvSpPr>
        <p:spPr>
          <a:xfrm>
            <a:off x="228600" y="1447800"/>
            <a:ext cx="8686800" cy="4800600"/>
          </a:xfrm>
          <a:noFill/>
        </p:spPr>
        <p:txBody>
          <a:bodyPr lIns="92075" tIns="46038" rIns="92075" bIns="46038"/>
          <a:lstStyle/>
          <a:p>
            <a:pPr marL="685800" lvl="1" indent="-228600" eaLnBrk="1" hangingPunct="1">
              <a:buSzTx/>
              <a:buFont typeface="Wingdings" panose="05000000000000000000" pitchFamily="2" charset="2"/>
              <a:buChar char="q"/>
            </a:pPr>
            <a:r>
              <a:rPr lang="en-US" altLang="zh-CN">
                <a:solidFill>
                  <a:srgbClr val="3333CC"/>
                </a:solidFill>
                <a:ea typeface="宋体" panose="02010600030101010101" pitchFamily="2" charset="-122"/>
              </a:rPr>
              <a:t>Step #2, Choose as many address lines that are required to differentiate between the devices (Consider the different devices in pair wise fashion). In this example choose </a:t>
            </a:r>
            <a:r>
              <a:rPr lang="en-US" altLang="zh-CN">
                <a:solidFill>
                  <a:srgbClr val="A50021"/>
                </a:solidFill>
                <a:ea typeface="宋体" panose="02010600030101010101" pitchFamily="2" charset="-122"/>
              </a:rPr>
              <a:t>A</a:t>
            </a:r>
            <a:r>
              <a:rPr lang="en-US" altLang="zh-CN" baseline="-25000">
                <a:solidFill>
                  <a:srgbClr val="A50021"/>
                </a:solidFill>
                <a:ea typeface="宋体" panose="02010600030101010101" pitchFamily="2" charset="-122"/>
              </a:rPr>
              <a:t>15</a:t>
            </a:r>
            <a:r>
              <a:rPr lang="en-US" altLang="zh-CN">
                <a:solidFill>
                  <a:srgbClr val="A50021"/>
                </a:solidFill>
                <a:ea typeface="宋体" panose="02010600030101010101" pitchFamily="2" charset="-122"/>
              </a:rPr>
              <a:t>, A</a:t>
            </a:r>
            <a:r>
              <a:rPr lang="en-US" altLang="zh-CN" baseline="-25000">
                <a:solidFill>
                  <a:srgbClr val="A50021"/>
                </a:solidFill>
                <a:ea typeface="宋体" panose="02010600030101010101" pitchFamily="2" charset="-122"/>
              </a:rPr>
              <a:t>14</a:t>
            </a:r>
            <a:r>
              <a:rPr lang="en-US" altLang="zh-CN">
                <a:solidFill>
                  <a:srgbClr val="A50021"/>
                </a:solidFill>
                <a:ea typeface="宋体" panose="02010600030101010101" pitchFamily="2" charset="-122"/>
              </a:rPr>
              <a:t>, A</a:t>
            </a:r>
            <a:r>
              <a:rPr lang="en-US" altLang="zh-CN" baseline="-25000">
                <a:solidFill>
                  <a:srgbClr val="A50021"/>
                </a:solidFill>
                <a:ea typeface="宋体" panose="02010600030101010101" pitchFamily="2" charset="-122"/>
              </a:rPr>
              <a:t>0</a:t>
            </a:r>
            <a:r>
              <a:rPr lang="en-US" altLang="zh-CN">
                <a:solidFill>
                  <a:srgbClr val="3333CC"/>
                </a:solidFill>
                <a:ea typeface="宋体" panose="02010600030101010101" pitchFamily="2" charset="-122"/>
              </a:rPr>
              <a:t>.</a:t>
            </a:r>
          </a:p>
          <a:p>
            <a:pPr marL="685800" lvl="1" indent="-228600" eaLnBrk="1" hangingPunct="1">
              <a:buSzTx/>
              <a:buFont typeface="Wingdings" panose="05000000000000000000" pitchFamily="2" charset="2"/>
              <a:buChar char="q"/>
            </a:pPr>
            <a:r>
              <a:rPr lang="en-US" altLang="zh-CN">
                <a:solidFill>
                  <a:srgbClr val="3333CC"/>
                </a:solidFill>
                <a:ea typeface="宋体" panose="02010600030101010101" pitchFamily="2" charset="-122"/>
              </a:rPr>
              <a:t>Step #3: Draw a Karnaugh map for each device</a:t>
            </a:r>
          </a:p>
          <a:p>
            <a:pPr marL="1143000" lvl="2" indent="-228600" eaLnBrk="1" hangingPunct="1">
              <a:buSzTx/>
              <a:buFont typeface="Wingdings" panose="05000000000000000000" pitchFamily="2" charset="2"/>
              <a:buChar char="v"/>
            </a:pPr>
            <a:r>
              <a:rPr lang="en-US" altLang="zh-CN">
                <a:solidFill>
                  <a:srgbClr val="3333CC"/>
                </a:solidFill>
                <a:ea typeface="宋体" panose="02010600030101010101" pitchFamily="2" charset="-122"/>
              </a:rPr>
              <a:t>Put a true for addresses specified by that device</a:t>
            </a:r>
          </a:p>
          <a:p>
            <a:pPr marL="1143000" lvl="2" indent="-228600" eaLnBrk="1" hangingPunct="1">
              <a:buSzTx/>
              <a:buFont typeface="Wingdings" panose="05000000000000000000" pitchFamily="2" charset="2"/>
              <a:buChar char="v"/>
            </a:pPr>
            <a:r>
              <a:rPr lang="en-US" altLang="zh-CN">
                <a:solidFill>
                  <a:srgbClr val="3333CC"/>
                </a:solidFill>
                <a:ea typeface="宋体" panose="02010600030101010101" pitchFamily="2" charset="-122"/>
              </a:rPr>
              <a:t>Put a false for other devices</a:t>
            </a:r>
          </a:p>
          <a:p>
            <a:pPr marL="1143000" lvl="2" indent="-228600" eaLnBrk="1" hangingPunct="1">
              <a:buSzTx/>
              <a:buFont typeface="Wingdings" panose="05000000000000000000" pitchFamily="2" charset="2"/>
              <a:buChar char="v"/>
            </a:pPr>
            <a:r>
              <a:rPr lang="en-US" altLang="zh-CN">
                <a:solidFill>
                  <a:srgbClr val="3333CC"/>
                </a:solidFill>
                <a:ea typeface="宋体" panose="02010600030101010101" pitchFamily="2" charset="-122"/>
              </a:rPr>
              <a:t>Put an “X” for unspecified addresses.</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Slide Number Placeholder 5">
            <a:extLst>
              <a:ext uri="{FF2B5EF4-FFF2-40B4-BE49-F238E27FC236}">
                <a16:creationId xmlns:a16="http://schemas.microsoft.com/office/drawing/2014/main" id="{1586252A-AC79-41CB-B061-BC97EE0D2C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5787FB6-A73C-40F9-A8F3-2D9D2D3F22A5}" type="slidenum">
              <a:rPr lang="en-US" altLang="en-US" sz="1000" b="0">
                <a:solidFill>
                  <a:schemeClr val="tx1"/>
                </a:solidFill>
              </a:rPr>
              <a:pPr eaLnBrk="1" hangingPunct="1"/>
              <a:t>91</a:t>
            </a:fld>
            <a:endParaRPr lang="en-US" altLang="en-US" sz="1000" b="0">
              <a:solidFill>
                <a:schemeClr val="tx1"/>
              </a:solidFill>
            </a:endParaRPr>
          </a:p>
        </p:txBody>
      </p:sp>
      <p:sp>
        <p:nvSpPr>
          <p:cNvPr id="101380" name="Rectangle 2">
            <a:extLst>
              <a:ext uri="{FF2B5EF4-FFF2-40B4-BE49-F238E27FC236}">
                <a16:creationId xmlns:a16="http://schemas.microsoft.com/office/drawing/2014/main" id="{82265B58-6FD4-4414-9327-C74B0EAFDC81}"/>
              </a:ext>
            </a:extLst>
          </p:cNvPr>
          <p:cNvSpPr>
            <a:spLocks noGrp="1" noChangeArrowheads="1"/>
          </p:cNvSpPr>
          <p:nvPr>
            <p:ph type="title"/>
          </p:nvPr>
        </p:nvSpPr>
        <p:spPr>
          <a:noFill/>
        </p:spPr>
        <p:txBody>
          <a:bodyPr lIns="92075" tIns="46038" rIns="92075" bIns="46038">
            <a:normAutofit fontScale="90000"/>
          </a:bodyPr>
          <a:lstStyle/>
          <a:p>
            <a:pPr eaLnBrk="1" hangingPunct="1">
              <a:lnSpc>
                <a:spcPct val="90000"/>
              </a:lnSpc>
            </a:pPr>
            <a:r>
              <a:rPr lang="en-US" altLang="zh-CN">
                <a:solidFill>
                  <a:srgbClr val="008080"/>
                </a:solidFill>
                <a:ea typeface="宋体" panose="02010600030101010101" pitchFamily="2" charset="-122"/>
              </a:rPr>
              <a:t>Minimal Cost Address Decoding</a:t>
            </a:r>
          </a:p>
        </p:txBody>
      </p:sp>
      <p:grpSp>
        <p:nvGrpSpPr>
          <p:cNvPr id="101381" name="Group 17">
            <a:extLst>
              <a:ext uri="{FF2B5EF4-FFF2-40B4-BE49-F238E27FC236}">
                <a16:creationId xmlns:a16="http://schemas.microsoft.com/office/drawing/2014/main" id="{0326C928-1F0D-4F3B-926D-F253FF593131}"/>
              </a:ext>
            </a:extLst>
          </p:cNvPr>
          <p:cNvGrpSpPr>
            <a:grpSpLocks/>
          </p:cNvGrpSpPr>
          <p:nvPr/>
        </p:nvGrpSpPr>
        <p:grpSpPr bwMode="auto">
          <a:xfrm>
            <a:off x="1066800" y="2590800"/>
            <a:ext cx="1066800" cy="2590800"/>
            <a:chOff x="720" y="1248"/>
            <a:chExt cx="672" cy="1632"/>
          </a:xfrm>
        </p:grpSpPr>
        <p:sp>
          <p:nvSpPr>
            <p:cNvPr id="101478" name="Line 14">
              <a:extLst>
                <a:ext uri="{FF2B5EF4-FFF2-40B4-BE49-F238E27FC236}">
                  <a16:creationId xmlns:a16="http://schemas.microsoft.com/office/drawing/2014/main" id="{57851415-BE8E-4D32-82A3-1B7D81365D99}"/>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1479" name="Group 16">
              <a:extLst>
                <a:ext uri="{FF2B5EF4-FFF2-40B4-BE49-F238E27FC236}">
                  <a16:creationId xmlns:a16="http://schemas.microsoft.com/office/drawing/2014/main" id="{AB2CC769-3AC7-4101-B6D0-2C6B07F19F32}"/>
                </a:ext>
              </a:extLst>
            </p:cNvPr>
            <p:cNvGrpSpPr>
              <a:grpSpLocks/>
            </p:cNvGrpSpPr>
            <p:nvPr/>
          </p:nvGrpSpPr>
          <p:grpSpPr bwMode="auto">
            <a:xfrm>
              <a:off x="720" y="1248"/>
              <a:ext cx="672" cy="1632"/>
              <a:chOff x="720" y="1248"/>
              <a:chExt cx="672" cy="1632"/>
            </a:xfrm>
          </p:grpSpPr>
          <p:sp>
            <p:nvSpPr>
              <p:cNvPr id="101480" name="Rectangle 11">
                <a:extLst>
                  <a:ext uri="{FF2B5EF4-FFF2-40B4-BE49-F238E27FC236}">
                    <a16:creationId xmlns:a16="http://schemas.microsoft.com/office/drawing/2014/main" id="{D1BFB998-FE43-47C5-86E2-1CE9A98A350C}"/>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81" name="Line 12">
                <a:extLst>
                  <a:ext uri="{FF2B5EF4-FFF2-40B4-BE49-F238E27FC236}">
                    <a16:creationId xmlns:a16="http://schemas.microsoft.com/office/drawing/2014/main" id="{7BD09E43-C915-4196-9CF0-ACE428525615}"/>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82" name="Line 13">
                <a:extLst>
                  <a:ext uri="{FF2B5EF4-FFF2-40B4-BE49-F238E27FC236}">
                    <a16:creationId xmlns:a16="http://schemas.microsoft.com/office/drawing/2014/main" id="{6BCADB92-E4C1-4718-BBF1-A89F272E1458}"/>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83" name="Line 15">
                <a:extLst>
                  <a:ext uri="{FF2B5EF4-FFF2-40B4-BE49-F238E27FC236}">
                    <a16:creationId xmlns:a16="http://schemas.microsoft.com/office/drawing/2014/main" id="{1BE9CDA0-9075-481B-A266-3656C7678368}"/>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grpSp>
        <p:nvGrpSpPr>
          <p:cNvPr id="101382" name="Group 18">
            <a:extLst>
              <a:ext uri="{FF2B5EF4-FFF2-40B4-BE49-F238E27FC236}">
                <a16:creationId xmlns:a16="http://schemas.microsoft.com/office/drawing/2014/main" id="{0F198C24-3076-4438-9385-93D4A211BE4F}"/>
              </a:ext>
            </a:extLst>
          </p:cNvPr>
          <p:cNvGrpSpPr>
            <a:grpSpLocks/>
          </p:cNvGrpSpPr>
          <p:nvPr/>
        </p:nvGrpSpPr>
        <p:grpSpPr bwMode="auto">
          <a:xfrm>
            <a:off x="3352800" y="2514600"/>
            <a:ext cx="1066800" cy="2590800"/>
            <a:chOff x="720" y="1248"/>
            <a:chExt cx="672" cy="1632"/>
          </a:xfrm>
        </p:grpSpPr>
        <p:sp>
          <p:nvSpPr>
            <p:cNvPr id="101472" name="Line 19">
              <a:extLst>
                <a:ext uri="{FF2B5EF4-FFF2-40B4-BE49-F238E27FC236}">
                  <a16:creationId xmlns:a16="http://schemas.microsoft.com/office/drawing/2014/main" id="{D048CCBF-033D-417F-9862-B05B45442895}"/>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1473" name="Group 20">
              <a:extLst>
                <a:ext uri="{FF2B5EF4-FFF2-40B4-BE49-F238E27FC236}">
                  <a16:creationId xmlns:a16="http://schemas.microsoft.com/office/drawing/2014/main" id="{1B9918C4-BA7A-4BBF-8D22-15DFBA8DF768}"/>
                </a:ext>
              </a:extLst>
            </p:cNvPr>
            <p:cNvGrpSpPr>
              <a:grpSpLocks/>
            </p:cNvGrpSpPr>
            <p:nvPr/>
          </p:nvGrpSpPr>
          <p:grpSpPr bwMode="auto">
            <a:xfrm>
              <a:off x="720" y="1248"/>
              <a:ext cx="672" cy="1632"/>
              <a:chOff x="720" y="1248"/>
              <a:chExt cx="672" cy="1632"/>
            </a:xfrm>
          </p:grpSpPr>
          <p:sp>
            <p:nvSpPr>
              <p:cNvPr id="101474" name="Rectangle 21">
                <a:extLst>
                  <a:ext uri="{FF2B5EF4-FFF2-40B4-BE49-F238E27FC236}">
                    <a16:creationId xmlns:a16="http://schemas.microsoft.com/office/drawing/2014/main" id="{6CE7E5AD-4D68-475C-9777-2E9BEC094604}"/>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75" name="Line 22">
                <a:extLst>
                  <a:ext uri="{FF2B5EF4-FFF2-40B4-BE49-F238E27FC236}">
                    <a16:creationId xmlns:a16="http://schemas.microsoft.com/office/drawing/2014/main" id="{5571A02D-5D50-4F28-BDBB-80DA69217098}"/>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76" name="Line 23">
                <a:extLst>
                  <a:ext uri="{FF2B5EF4-FFF2-40B4-BE49-F238E27FC236}">
                    <a16:creationId xmlns:a16="http://schemas.microsoft.com/office/drawing/2014/main" id="{B0A6A7E1-FF4C-42FD-A11D-832BFD7B2205}"/>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77" name="Line 24">
                <a:extLst>
                  <a:ext uri="{FF2B5EF4-FFF2-40B4-BE49-F238E27FC236}">
                    <a16:creationId xmlns:a16="http://schemas.microsoft.com/office/drawing/2014/main" id="{2E7B9DB6-5013-4AD0-880D-29729667DF4E}"/>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grpSp>
        <p:nvGrpSpPr>
          <p:cNvPr id="101383" name="Group 25">
            <a:extLst>
              <a:ext uri="{FF2B5EF4-FFF2-40B4-BE49-F238E27FC236}">
                <a16:creationId xmlns:a16="http://schemas.microsoft.com/office/drawing/2014/main" id="{39DAE48B-9450-4641-BE27-5EB7C5A82D5C}"/>
              </a:ext>
            </a:extLst>
          </p:cNvPr>
          <p:cNvGrpSpPr>
            <a:grpSpLocks/>
          </p:cNvGrpSpPr>
          <p:nvPr/>
        </p:nvGrpSpPr>
        <p:grpSpPr bwMode="auto">
          <a:xfrm>
            <a:off x="5638800" y="2514600"/>
            <a:ext cx="1066800" cy="2590800"/>
            <a:chOff x="720" y="1248"/>
            <a:chExt cx="672" cy="1632"/>
          </a:xfrm>
        </p:grpSpPr>
        <p:sp>
          <p:nvSpPr>
            <p:cNvPr id="101466" name="Line 26">
              <a:extLst>
                <a:ext uri="{FF2B5EF4-FFF2-40B4-BE49-F238E27FC236}">
                  <a16:creationId xmlns:a16="http://schemas.microsoft.com/office/drawing/2014/main" id="{E163895A-E083-457F-A4CF-46A32860A1F5}"/>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1467" name="Group 27">
              <a:extLst>
                <a:ext uri="{FF2B5EF4-FFF2-40B4-BE49-F238E27FC236}">
                  <a16:creationId xmlns:a16="http://schemas.microsoft.com/office/drawing/2014/main" id="{8C9ABC53-226E-4B2B-ACEC-27AEAB2D8365}"/>
                </a:ext>
              </a:extLst>
            </p:cNvPr>
            <p:cNvGrpSpPr>
              <a:grpSpLocks/>
            </p:cNvGrpSpPr>
            <p:nvPr/>
          </p:nvGrpSpPr>
          <p:grpSpPr bwMode="auto">
            <a:xfrm>
              <a:off x="720" y="1248"/>
              <a:ext cx="672" cy="1632"/>
              <a:chOff x="720" y="1248"/>
              <a:chExt cx="672" cy="1632"/>
            </a:xfrm>
          </p:grpSpPr>
          <p:sp>
            <p:nvSpPr>
              <p:cNvPr id="101468" name="Rectangle 28">
                <a:extLst>
                  <a:ext uri="{FF2B5EF4-FFF2-40B4-BE49-F238E27FC236}">
                    <a16:creationId xmlns:a16="http://schemas.microsoft.com/office/drawing/2014/main" id="{A2C35117-9C9D-408A-AEA8-56F086856CCE}"/>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69" name="Line 29">
                <a:extLst>
                  <a:ext uri="{FF2B5EF4-FFF2-40B4-BE49-F238E27FC236}">
                    <a16:creationId xmlns:a16="http://schemas.microsoft.com/office/drawing/2014/main" id="{83EAD130-BF10-4DAF-9FF4-7825D1244BF8}"/>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70" name="Line 30">
                <a:extLst>
                  <a:ext uri="{FF2B5EF4-FFF2-40B4-BE49-F238E27FC236}">
                    <a16:creationId xmlns:a16="http://schemas.microsoft.com/office/drawing/2014/main" id="{7A405E24-1224-4E96-AC5B-108B6E143A1A}"/>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71" name="Line 31">
                <a:extLst>
                  <a:ext uri="{FF2B5EF4-FFF2-40B4-BE49-F238E27FC236}">
                    <a16:creationId xmlns:a16="http://schemas.microsoft.com/office/drawing/2014/main" id="{39139866-F944-4BA6-A639-79C562D0479E}"/>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grpSp>
        <p:nvGrpSpPr>
          <p:cNvPr id="101384" name="Group 32">
            <a:extLst>
              <a:ext uri="{FF2B5EF4-FFF2-40B4-BE49-F238E27FC236}">
                <a16:creationId xmlns:a16="http://schemas.microsoft.com/office/drawing/2014/main" id="{D07B971C-B9A2-4ADE-8D64-F609C2DB56AF}"/>
              </a:ext>
            </a:extLst>
          </p:cNvPr>
          <p:cNvGrpSpPr>
            <a:grpSpLocks/>
          </p:cNvGrpSpPr>
          <p:nvPr/>
        </p:nvGrpSpPr>
        <p:grpSpPr bwMode="auto">
          <a:xfrm>
            <a:off x="7848600" y="2438400"/>
            <a:ext cx="1066800" cy="2590800"/>
            <a:chOff x="720" y="1248"/>
            <a:chExt cx="672" cy="1632"/>
          </a:xfrm>
        </p:grpSpPr>
        <p:sp>
          <p:nvSpPr>
            <p:cNvPr id="101460" name="Line 33">
              <a:extLst>
                <a:ext uri="{FF2B5EF4-FFF2-40B4-BE49-F238E27FC236}">
                  <a16:creationId xmlns:a16="http://schemas.microsoft.com/office/drawing/2014/main" id="{4CA08488-B468-4927-BD9F-C1FEEED4D6DD}"/>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1461" name="Group 34">
              <a:extLst>
                <a:ext uri="{FF2B5EF4-FFF2-40B4-BE49-F238E27FC236}">
                  <a16:creationId xmlns:a16="http://schemas.microsoft.com/office/drawing/2014/main" id="{B41A63F7-9686-4740-8334-F03DBBBD170E}"/>
                </a:ext>
              </a:extLst>
            </p:cNvPr>
            <p:cNvGrpSpPr>
              <a:grpSpLocks/>
            </p:cNvGrpSpPr>
            <p:nvPr/>
          </p:nvGrpSpPr>
          <p:grpSpPr bwMode="auto">
            <a:xfrm>
              <a:off x="720" y="1248"/>
              <a:ext cx="672" cy="1632"/>
              <a:chOff x="720" y="1248"/>
              <a:chExt cx="672" cy="1632"/>
            </a:xfrm>
          </p:grpSpPr>
          <p:sp>
            <p:nvSpPr>
              <p:cNvPr id="101462" name="Rectangle 35">
                <a:extLst>
                  <a:ext uri="{FF2B5EF4-FFF2-40B4-BE49-F238E27FC236}">
                    <a16:creationId xmlns:a16="http://schemas.microsoft.com/office/drawing/2014/main" id="{CDD449FC-4B70-45B7-952A-29996E4C5DD0}"/>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63" name="Line 36">
                <a:extLst>
                  <a:ext uri="{FF2B5EF4-FFF2-40B4-BE49-F238E27FC236}">
                    <a16:creationId xmlns:a16="http://schemas.microsoft.com/office/drawing/2014/main" id="{CF8ACE75-9A97-45F5-BB89-20D4D47EE923}"/>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64" name="Line 37">
                <a:extLst>
                  <a:ext uri="{FF2B5EF4-FFF2-40B4-BE49-F238E27FC236}">
                    <a16:creationId xmlns:a16="http://schemas.microsoft.com/office/drawing/2014/main" id="{CDA7AB9D-59D1-46F4-A9A3-9C35A4D2C12E}"/>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1465" name="Line 38">
                <a:extLst>
                  <a:ext uri="{FF2B5EF4-FFF2-40B4-BE49-F238E27FC236}">
                    <a16:creationId xmlns:a16="http://schemas.microsoft.com/office/drawing/2014/main" id="{4BC9EF52-73AA-43AE-B756-AE47E7B88073}"/>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sp>
        <p:nvSpPr>
          <p:cNvPr id="101385" name="Text Box 39">
            <a:extLst>
              <a:ext uri="{FF2B5EF4-FFF2-40B4-BE49-F238E27FC236}">
                <a16:creationId xmlns:a16="http://schemas.microsoft.com/office/drawing/2014/main" id="{72084EF3-8149-4BF0-9722-4AFB32B15209}"/>
              </a:ext>
            </a:extLst>
          </p:cNvPr>
          <p:cNvSpPr txBox="1">
            <a:spLocks noChangeArrowheads="1"/>
          </p:cNvSpPr>
          <p:nvPr/>
        </p:nvSpPr>
        <p:spPr bwMode="auto">
          <a:xfrm>
            <a:off x="1143000" y="5181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RAM</a:t>
            </a:r>
          </a:p>
        </p:txBody>
      </p:sp>
      <p:sp>
        <p:nvSpPr>
          <p:cNvPr id="1011752" name="Text Box 40">
            <a:extLst>
              <a:ext uri="{FF2B5EF4-FFF2-40B4-BE49-F238E27FC236}">
                <a16:creationId xmlns:a16="http://schemas.microsoft.com/office/drawing/2014/main" id="{DC65A353-36B5-4972-812C-226C9DB23179}"/>
              </a:ext>
            </a:extLst>
          </p:cNvPr>
          <p:cNvSpPr txBox="1">
            <a:spLocks noChangeArrowheads="1"/>
          </p:cNvSpPr>
          <p:nvPr/>
        </p:nvSpPr>
        <p:spPr bwMode="auto">
          <a:xfrm>
            <a:off x="3429000" y="5181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ROM</a:t>
            </a:r>
          </a:p>
        </p:txBody>
      </p:sp>
      <p:sp>
        <p:nvSpPr>
          <p:cNvPr id="1011753" name="Text Box 41">
            <a:extLst>
              <a:ext uri="{FF2B5EF4-FFF2-40B4-BE49-F238E27FC236}">
                <a16:creationId xmlns:a16="http://schemas.microsoft.com/office/drawing/2014/main" id="{2DCB7AB5-FA3F-4544-8C43-6AD809E94887}"/>
              </a:ext>
            </a:extLst>
          </p:cNvPr>
          <p:cNvSpPr txBox="1">
            <a:spLocks noChangeArrowheads="1"/>
          </p:cNvSpPr>
          <p:nvPr/>
        </p:nvSpPr>
        <p:spPr bwMode="auto">
          <a:xfrm>
            <a:off x="5715000" y="5181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Input</a:t>
            </a:r>
          </a:p>
        </p:txBody>
      </p:sp>
      <p:sp>
        <p:nvSpPr>
          <p:cNvPr id="1011754" name="Text Box 42">
            <a:extLst>
              <a:ext uri="{FF2B5EF4-FFF2-40B4-BE49-F238E27FC236}">
                <a16:creationId xmlns:a16="http://schemas.microsoft.com/office/drawing/2014/main" id="{10C9411B-7BE0-49FC-A3C7-E49DBB3C5A1D}"/>
              </a:ext>
            </a:extLst>
          </p:cNvPr>
          <p:cNvSpPr txBox="1">
            <a:spLocks noChangeArrowheads="1"/>
          </p:cNvSpPr>
          <p:nvPr/>
        </p:nvSpPr>
        <p:spPr bwMode="auto">
          <a:xfrm>
            <a:off x="7772400" y="5105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Output</a:t>
            </a:r>
          </a:p>
        </p:txBody>
      </p:sp>
      <p:sp>
        <p:nvSpPr>
          <p:cNvPr id="101389" name="Text Box 43">
            <a:extLst>
              <a:ext uri="{FF2B5EF4-FFF2-40B4-BE49-F238E27FC236}">
                <a16:creationId xmlns:a16="http://schemas.microsoft.com/office/drawing/2014/main" id="{76C6A193-DC49-4397-AC18-795614AF5331}"/>
              </a:ext>
            </a:extLst>
          </p:cNvPr>
          <p:cNvSpPr txBox="1">
            <a:spLocks noChangeArrowheads="1"/>
          </p:cNvSpPr>
          <p:nvPr/>
        </p:nvSpPr>
        <p:spPr bwMode="auto">
          <a:xfrm>
            <a:off x="0" y="2286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1390" name="Text Box 44">
            <a:extLst>
              <a:ext uri="{FF2B5EF4-FFF2-40B4-BE49-F238E27FC236}">
                <a16:creationId xmlns:a16="http://schemas.microsoft.com/office/drawing/2014/main" id="{50DF8E98-04BC-4281-8CCB-9B6CFFB2C633}"/>
              </a:ext>
            </a:extLst>
          </p:cNvPr>
          <p:cNvSpPr txBox="1">
            <a:spLocks noChangeArrowheads="1"/>
          </p:cNvSpPr>
          <p:nvPr/>
        </p:nvSpPr>
        <p:spPr bwMode="auto">
          <a:xfrm>
            <a:off x="2286000" y="2286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1391" name="Text Box 45">
            <a:extLst>
              <a:ext uri="{FF2B5EF4-FFF2-40B4-BE49-F238E27FC236}">
                <a16:creationId xmlns:a16="http://schemas.microsoft.com/office/drawing/2014/main" id="{D8D2177F-2350-42D9-B11C-363E1CA66DA3}"/>
              </a:ext>
            </a:extLst>
          </p:cNvPr>
          <p:cNvSpPr txBox="1">
            <a:spLocks noChangeArrowheads="1"/>
          </p:cNvSpPr>
          <p:nvPr/>
        </p:nvSpPr>
        <p:spPr bwMode="auto">
          <a:xfrm>
            <a:off x="4572000" y="2286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1392" name="Text Box 46">
            <a:extLst>
              <a:ext uri="{FF2B5EF4-FFF2-40B4-BE49-F238E27FC236}">
                <a16:creationId xmlns:a16="http://schemas.microsoft.com/office/drawing/2014/main" id="{00BD9A0C-2D02-47EC-AC66-E85F6FC9D662}"/>
              </a:ext>
            </a:extLst>
          </p:cNvPr>
          <p:cNvSpPr txBox="1">
            <a:spLocks noChangeArrowheads="1"/>
          </p:cNvSpPr>
          <p:nvPr/>
        </p:nvSpPr>
        <p:spPr bwMode="auto">
          <a:xfrm>
            <a:off x="6781800" y="220980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1393" name="Text Box 47">
            <a:extLst>
              <a:ext uri="{FF2B5EF4-FFF2-40B4-BE49-F238E27FC236}">
                <a16:creationId xmlns:a16="http://schemas.microsoft.com/office/drawing/2014/main" id="{D1037939-66F9-4ABC-B2C5-B26B72F0EB33}"/>
              </a:ext>
            </a:extLst>
          </p:cNvPr>
          <p:cNvSpPr txBox="1">
            <a:spLocks noChangeArrowheads="1"/>
          </p:cNvSpPr>
          <p:nvPr/>
        </p:nvSpPr>
        <p:spPr bwMode="auto">
          <a:xfrm>
            <a:off x="1371600" y="1905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1394" name="Text Box 48">
            <a:extLst>
              <a:ext uri="{FF2B5EF4-FFF2-40B4-BE49-F238E27FC236}">
                <a16:creationId xmlns:a16="http://schemas.microsoft.com/office/drawing/2014/main" id="{70EB7EA0-9295-40BC-AD1C-B3B7091462E2}"/>
              </a:ext>
            </a:extLst>
          </p:cNvPr>
          <p:cNvSpPr txBox="1">
            <a:spLocks noChangeArrowheads="1"/>
          </p:cNvSpPr>
          <p:nvPr/>
        </p:nvSpPr>
        <p:spPr bwMode="auto">
          <a:xfrm>
            <a:off x="3657600" y="17526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1395" name="Text Box 49">
            <a:extLst>
              <a:ext uri="{FF2B5EF4-FFF2-40B4-BE49-F238E27FC236}">
                <a16:creationId xmlns:a16="http://schemas.microsoft.com/office/drawing/2014/main" id="{09C0E153-65B1-46C9-A1A0-749982AB5FA0}"/>
              </a:ext>
            </a:extLst>
          </p:cNvPr>
          <p:cNvSpPr txBox="1">
            <a:spLocks noChangeArrowheads="1"/>
          </p:cNvSpPr>
          <p:nvPr/>
        </p:nvSpPr>
        <p:spPr bwMode="auto">
          <a:xfrm>
            <a:off x="5867400" y="17526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1396" name="Text Box 50">
            <a:extLst>
              <a:ext uri="{FF2B5EF4-FFF2-40B4-BE49-F238E27FC236}">
                <a16:creationId xmlns:a16="http://schemas.microsoft.com/office/drawing/2014/main" id="{157B33B3-510F-41E2-8B4B-4AE773C7DFF6}"/>
              </a:ext>
            </a:extLst>
          </p:cNvPr>
          <p:cNvSpPr txBox="1">
            <a:spLocks noChangeArrowheads="1"/>
          </p:cNvSpPr>
          <p:nvPr/>
        </p:nvSpPr>
        <p:spPr bwMode="auto">
          <a:xfrm>
            <a:off x="8077200" y="17526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1397" name="Text Box 51">
            <a:extLst>
              <a:ext uri="{FF2B5EF4-FFF2-40B4-BE49-F238E27FC236}">
                <a16:creationId xmlns:a16="http://schemas.microsoft.com/office/drawing/2014/main" id="{06A625A8-FDD8-4069-BCAF-F701AA02AC97}"/>
              </a:ext>
            </a:extLst>
          </p:cNvPr>
          <p:cNvSpPr txBox="1">
            <a:spLocks noChangeArrowheads="1"/>
          </p:cNvSpPr>
          <p:nvPr/>
        </p:nvSpPr>
        <p:spPr bwMode="auto">
          <a:xfrm>
            <a:off x="533400" y="27432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00</a:t>
            </a:r>
          </a:p>
        </p:txBody>
      </p:sp>
      <p:sp>
        <p:nvSpPr>
          <p:cNvPr id="101398" name="Text Box 52">
            <a:extLst>
              <a:ext uri="{FF2B5EF4-FFF2-40B4-BE49-F238E27FC236}">
                <a16:creationId xmlns:a16="http://schemas.microsoft.com/office/drawing/2014/main" id="{256D2C99-A07B-401F-8C51-0AD58EA728E2}"/>
              </a:ext>
            </a:extLst>
          </p:cNvPr>
          <p:cNvSpPr txBox="1">
            <a:spLocks noChangeArrowheads="1"/>
          </p:cNvSpPr>
          <p:nvPr/>
        </p:nvSpPr>
        <p:spPr bwMode="auto">
          <a:xfrm>
            <a:off x="2819400" y="3352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01</a:t>
            </a:r>
          </a:p>
        </p:txBody>
      </p:sp>
      <p:sp>
        <p:nvSpPr>
          <p:cNvPr id="101399" name="Text Box 53">
            <a:extLst>
              <a:ext uri="{FF2B5EF4-FFF2-40B4-BE49-F238E27FC236}">
                <a16:creationId xmlns:a16="http://schemas.microsoft.com/office/drawing/2014/main" id="{508CBCDA-5586-4976-80DA-9B2228B64198}"/>
              </a:ext>
            </a:extLst>
          </p:cNvPr>
          <p:cNvSpPr txBox="1">
            <a:spLocks noChangeArrowheads="1"/>
          </p:cNvSpPr>
          <p:nvPr/>
        </p:nvSpPr>
        <p:spPr bwMode="auto">
          <a:xfrm>
            <a:off x="2819400" y="2667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00</a:t>
            </a:r>
          </a:p>
        </p:txBody>
      </p:sp>
      <p:sp>
        <p:nvSpPr>
          <p:cNvPr id="101400" name="Text Box 54">
            <a:extLst>
              <a:ext uri="{FF2B5EF4-FFF2-40B4-BE49-F238E27FC236}">
                <a16:creationId xmlns:a16="http://schemas.microsoft.com/office/drawing/2014/main" id="{7956A9A5-90DF-45A2-8308-DE102DE0A9EC}"/>
              </a:ext>
            </a:extLst>
          </p:cNvPr>
          <p:cNvSpPr txBox="1">
            <a:spLocks noChangeArrowheads="1"/>
          </p:cNvSpPr>
          <p:nvPr/>
        </p:nvSpPr>
        <p:spPr bwMode="auto">
          <a:xfrm>
            <a:off x="5105400" y="4495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10</a:t>
            </a:r>
          </a:p>
        </p:txBody>
      </p:sp>
      <p:sp>
        <p:nvSpPr>
          <p:cNvPr id="101401" name="Text Box 55">
            <a:extLst>
              <a:ext uri="{FF2B5EF4-FFF2-40B4-BE49-F238E27FC236}">
                <a16:creationId xmlns:a16="http://schemas.microsoft.com/office/drawing/2014/main" id="{E4BED3E4-2206-49DB-A0C0-479BC4D8883B}"/>
              </a:ext>
            </a:extLst>
          </p:cNvPr>
          <p:cNvSpPr txBox="1">
            <a:spLocks noChangeArrowheads="1"/>
          </p:cNvSpPr>
          <p:nvPr/>
        </p:nvSpPr>
        <p:spPr bwMode="auto">
          <a:xfrm>
            <a:off x="5105400" y="38862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11</a:t>
            </a:r>
          </a:p>
        </p:txBody>
      </p:sp>
      <p:sp>
        <p:nvSpPr>
          <p:cNvPr id="101402" name="Text Box 56">
            <a:extLst>
              <a:ext uri="{FF2B5EF4-FFF2-40B4-BE49-F238E27FC236}">
                <a16:creationId xmlns:a16="http://schemas.microsoft.com/office/drawing/2014/main" id="{47584144-D5B4-4BCD-8331-9E2CD0C05C54}"/>
              </a:ext>
            </a:extLst>
          </p:cNvPr>
          <p:cNvSpPr txBox="1">
            <a:spLocks noChangeArrowheads="1"/>
          </p:cNvSpPr>
          <p:nvPr/>
        </p:nvSpPr>
        <p:spPr bwMode="auto">
          <a:xfrm>
            <a:off x="5105400" y="3352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01</a:t>
            </a:r>
          </a:p>
        </p:txBody>
      </p:sp>
      <p:sp>
        <p:nvSpPr>
          <p:cNvPr id="101403" name="Text Box 57">
            <a:extLst>
              <a:ext uri="{FF2B5EF4-FFF2-40B4-BE49-F238E27FC236}">
                <a16:creationId xmlns:a16="http://schemas.microsoft.com/office/drawing/2014/main" id="{DD63ABEC-0EDF-411B-BBA4-6436DEE3BB97}"/>
              </a:ext>
            </a:extLst>
          </p:cNvPr>
          <p:cNvSpPr txBox="1">
            <a:spLocks noChangeArrowheads="1"/>
          </p:cNvSpPr>
          <p:nvPr/>
        </p:nvSpPr>
        <p:spPr bwMode="auto">
          <a:xfrm>
            <a:off x="5105400" y="2667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00</a:t>
            </a:r>
          </a:p>
        </p:txBody>
      </p:sp>
      <p:sp>
        <p:nvSpPr>
          <p:cNvPr id="101404" name="Text Box 58">
            <a:extLst>
              <a:ext uri="{FF2B5EF4-FFF2-40B4-BE49-F238E27FC236}">
                <a16:creationId xmlns:a16="http://schemas.microsoft.com/office/drawing/2014/main" id="{FEC16DAC-DEFE-4806-9714-6DA922E25BAC}"/>
              </a:ext>
            </a:extLst>
          </p:cNvPr>
          <p:cNvSpPr txBox="1">
            <a:spLocks noChangeArrowheads="1"/>
          </p:cNvSpPr>
          <p:nvPr/>
        </p:nvSpPr>
        <p:spPr bwMode="auto">
          <a:xfrm>
            <a:off x="7315200" y="44196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10</a:t>
            </a:r>
          </a:p>
        </p:txBody>
      </p:sp>
      <p:sp>
        <p:nvSpPr>
          <p:cNvPr id="101405" name="Text Box 59">
            <a:extLst>
              <a:ext uri="{FF2B5EF4-FFF2-40B4-BE49-F238E27FC236}">
                <a16:creationId xmlns:a16="http://schemas.microsoft.com/office/drawing/2014/main" id="{EA23F153-54F5-4BE9-8399-074A999AECC8}"/>
              </a:ext>
            </a:extLst>
          </p:cNvPr>
          <p:cNvSpPr txBox="1">
            <a:spLocks noChangeArrowheads="1"/>
          </p:cNvSpPr>
          <p:nvPr/>
        </p:nvSpPr>
        <p:spPr bwMode="auto">
          <a:xfrm>
            <a:off x="7315200" y="38862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11</a:t>
            </a:r>
          </a:p>
        </p:txBody>
      </p:sp>
      <p:sp>
        <p:nvSpPr>
          <p:cNvPr id="101406" name="Text Box 60">
            <a:extLst>
              <a:ext uri="{FF2B5EF4-FFF2-40B4-BE49-F238E27FC236}">
                <a16:creationId xmlns:a16="http://schemas.microsoft.com/office/drawing/2014/main" id="{92E41873-D4E0-467E-9E81-7067B6F6F8C3}"/>
              </a:ext>
            </a:extLst>
          </p:cNvPr>
          <p:cNvSpPr txBox="1">
            <a:spLocks noChangeArrowheads="1"/>
          </p:cNvSpPr>
          <p:nvPr/>
        </p:nvSpPr>
        <p:spPr bwMode="auto">
          <a:xfrm>
            <a:off x="7315200" y="32004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01</a:t>
            </a:r>
          </a:p>
        </p:txBody>
      </p:sp>
      <p:sp>
        <p:nvSpPr>
          <p:cNvPr id="101407" name="Text Box 61">
            <a:extLst>
              <a:ext uri="{FF2B5EF4-FFF2-40B4-BE49-F238E27FC236}">
                <a16:creationId xmlns:a16="http://schemas.microsoft.com/office/drawing/2014/main" id="{A3EF5460-688B-4FF6-AD39-A845732D4196}"/>
              </a:ext>
            </a:extLst>
          </p:cNvPr>
          <p:cNvSpPr txBox="1">
            <a:spLocks noChangeArrowheads="1"/>
          </p:cNvSpPr>
          <p:nvPr/>
        </p:nvSpPr>
        <p:spPr bwMode="auto">
          <a:xfrm>
            <a:off x="7315200" y="2667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00</a:t>
            </a:r>
          </a:p>
        </p:txBody>
      </p:sp>
      <p:sp>
        <p:nvSpPr>
          <p:cNvPr id="101408" name="Text Box 62">
            <a:extLst>
              <a:ext uri="{FF2B5EF4-FFF2-40B4-BE49-F238E27FC236}">
                <a16:creationId xmlns:a16="http://schemas.microsoft.com/office/drawing/2014/main" id="{D6F027E0-17F0-4741-9C5F-CCC3BE548D51}"/>
              </a:ext>
            </a:extLst>
          </p:cNvPr>
          <p:cNvSpPr txBox="1">
            <a:spLocks noChangeArrowheads="1"/>
          </p:cNvSpPr>
          <p:nvPr/>
        </p:nvSpPr>
        <p:spPr bwMode="auto">
          <a:xfrm>
            <a:off x="2819400" y="39624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11</a:t>
            </a:r>
          </a:p>
        </p:txBody>
      </p:sp>
      <p:sp>
        <p:nvSpPr>
          <p:cNvPr id="101409" name="Text Box 63">
            <a:extLst>
              <a:ext uri="{FF2B5EF4-FFF2-40B4-BE49-F238E27FC236}">
                <a16:creationId xmlns:a16="http://schemas.microsoft.com/office/drawing/2014/main" id="{1D04FB0D-49AD-403B-9C83-789AE10B62B4}"/>
              </a:ext>
            </a:extLst>
          </p:cNvPr>
          <p:cNvSpPr txBox="1">
            <a:spLocks noChangeArrowheads="1"/>
          </p:cNvSpPr>
          <p:nvPr/>
        </p:nvSpPr>
        <p:spPr bwMode="auto">
          <a:xfrm>
            <a:off x="2819400" y="4572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10</a:t>
            </a:r>
          </a:p>
        </p:txBody>
      </p:sp>
      <p:sp>
        <p:nvSpPr>
          <p:cNvPr id="101410" name="Text Box 64">
            <a:extLst>
              <a:ext uri="{FF2B5EF4-FFF2-40B4-BE49-F238E27FC236}">
                <a16:creationId xmlns:a16="http://schemas.microsoft.com/office/drawing/2014/main" id="{DB202023-C76A-4BBC-812D-40A196545F8E}"/>
              </a:ext>
            </a:extLst>
          </p:cNvPr>
          <p:cNvSpPr txBox="1">
            <a:spLocks noChangeArrowheads="1"/>
          </p:cNvSpPr>
          <p:nvPr/>
        </p:nvSpPr>
        <p:spPr bwMode="auto">
          <a:xfrm>
            <a:off x="533400" y="3429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01</a:t>
            </a:r>
          </a:p>
        </p:txBody>
      </p:sp>
      <p:sp>
        <p:nvSpPr>
          <p:cNvPr id="101411" name="Text Box 65">
            <a:extLst>
              <a:ext uri="{FF2B5EF4-FFF2-40B4-BE49-F238E27FC236}">
                <a16:creationId xmlns:a16="http://schemas.microsoft.com/office/drawing/2014/main" id="{C0B6AF8A-F211-42C0-8F87-CC27AC04074C}"/>
              </a:ext>
            </a:extLst>
          </p:cNvPr>
          <p:cNvSpPr txBox="1">
            <a:spLocks noChangeArrowheads="1"/>
          </p:cNvSpPr>
          <p:nvPr/>
        </p:nvSpPr>
        <p:spPr bwMode="auto">
          <a:xfrm>
            <a:off x="533400" y="40386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11</a:t>
            </a:r>
          </a:p>
        </p:txBody>
      </p:sp>
      <p:sp>
        <p:nvSpPr>
          <p:cNvPr id="101412" name="Text Box 66">
            <a:extLst>
              <a:ext uri="{FF2B5EF4-FFF2-40B4-BE49-F238E27FC236}">
                <a16:creationId xmlns:a16="http://schemas.microsoft.com/office/drawing/2014/main" id="{F43BAC87-0C32-4F1E-9E33-776968A12245}"/>
              </a:ext>
            </a:extLst>
          </p:cNvPr>
          <p:cNvSpPr txBox="1">
            <a:spLocks noChangeArrowheads="1"/>
          </p:cNvSpPr>
          <p:nvPr/>
        </p:nvSpPr>
        <p:spPr bwMode="auto">
          <a:xfrm>
            <a:off x="533400" y="4572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10</a:t>
            </a:r>
          </a:p>
        </p:txBody>
      </p:sp>
      <p:sp>
        <p:nvSpPr>
          <p:cNvPr id="101413" name="Text Box 67">
            <a:extLst>
              <a:ext uri="{FF2B5EF4-FFF2-40B4-BE49-F238E27FC236}">
                <a16:creationId xmlns:a16="http://schemas.microsoft.com/office/drawing/2014/main" id="{394437A0-BC40-436A-88BF-4C3D2D41137A}"/>
              </a:ext>
            </a:extLst>
          </p:cNvPr>
          <p:cNvSpPr txBox="1">
            <a:spLocks noChangeArrowheads="1"/>
          </p:cNvSpPr>
          <p:nvPr/>
        </p:nvSpPr>
        <p:spPr bwMode="auto">
          <a:xfrm>
            <a:off x="1143000" y="2209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414" name="Text Box 68">
            <a:extLst>
              <a:ext uri="{FF2B5EF4-FFF2-40B4-BE49-F238E27FC236}">
                <a16:creationId xmlns:a16="http://schemas.microsoft.com/office/drawing/2014/main" id="{B539A2FC-5661-4C48-B512-BFD31570FBEB}"/>
              </a:ext>
            </a:extLst>
          </p:cNvPr>
          <p:cNvSpPr txBox="1">
            <a:spLocks noChangeArrowheads="1"/>
          </p:cNvSpPr>
          <p:nvPr/>
        </p:nvSpPr>
        <p:spPr bwMode="auto">
          <a:xfrm>
            <a:off x="1600200" y="2209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415" name="Text Box 69">
            <a:extLst>
              <a:ext uri="{FF2B5EF4-FFF2-40B4-BE49-F238E27FC236}">
                <a16:creationId xmlns:a16="http://schemas.microsoft.com/office/drawing/2014/main" id="{ADB262EF-D5A0-4D7A-AD0B-9C4A1667316F}"/>
              </a:ext>
            </a:extLst>
          </p:cNvPr>
          <p:cNvSpPr txBox="1">
            <a:spLocks noChangeArrowheads="1"/>
          </p:cNvSpPr>
          <p:nvPr/>
        </p:nvSpPr>
        <p:spPr bwMode="auto">
          <a:xfrm>
            <a:off x="3352800" y="2133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416" name="Text Box 70">
            <a:extLst>
              <a:ext uri="{FF2B5EF4-FFF2-40B4-BE49-F238E27FC236}">
                <a16:creationId xmlns:a16="http://schemas.microsoft.com/office/drawing/2014/main" id="{6CAB164C-06D5-43FC-B9A5-1295FD081382}"/>
              </a:ext>
            </a:extLst>
          </p:cNvPr>
          <p:cNvSpPr txBox="1">
            <a:spLocks noChangeArrowheads="1"/>
          </p:cNvSpPr>
          <p:nvPr/>
        </p:nvSpPr>
        <p:spPr bwMode="auto">
          <a:xfrm>
            <a:off x="5638800" y="2133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417" name="Text Box 71">
            <a:extLst>
              <a:ext uri="{FF2B5EF4-FFF2-40B4-BE49-F238E27FC236}">
                <a16:creationId xmlns:a16="http://schemas.microsoft.com/office/drawing/2014/main" id="{BE7218B4-9BEF-46E1-B99A-31A1A4F1540A}"/>
              </a:ext>
            </a:extLst>
          </p:cNvPr>
          <p:cNvSpPr txBox="1">
            <a:spLocks noChangeArrowheads="1"/>
          </p:cNvSpPr>
          <p:nvPr/>
        </p:nvSpPr>
        <p:spPr bwMode="auto">
          <a:xfrm>
            <a:off x="7848600" y="2057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418" name="Text Box 72">
            <a:extLst>
              <a:ext uri="{FF2B5EF4-FFF2-40B4-BE49-F238E27FC236}">
                <a16:creationId xmlns:a16="http://schemas.microsoft.com/office/drawing/2014/main" id="{943148FB-30BE-44CE-9112-9A712ADA9C3A}"/>
              </a:ext>
            </a:extLst>
          </p:cNvPr>
          <p:cNvSpPr txBox="1">
            <a:spLocks noChangeArrowheads="1"/>
          </p:cNvSpPr>
          <p:nvPr/>
        </p:nvSpPr>
        <p:spPr bwMode="auto">
          <a:xfrm>
            <a:off x="3962400" y="2133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419" name="Text Box 73">
            <a:extLst>
              <a:ext uri="{FF2B5EF4-FFF2-40B4-BE49-F238E27FC236}">
                <a16:creationId xmlns:a16="http://schemas.microsoft.com/office/drawing/2014/main" id="{6819ECB6-D02B-4960-B3F0-FE8ABB34E2E0}"/>
              </a:ext>
            </a:extLst>
          </p:cNvPr>
          <p:cNvSpPr txBox="1">
            <a:spLocks noChangeArrowheads="1"/>
          </p:cNvSpPr>
          <p:nvPr/>
        </p:nvSpPr>
        <p:spPr bwMode="auto">
          <a:xfrm>
            <a:off x="6248400" y="2133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420" name="Text Box 74">
            <a:extLst>
              <a:ext uri="{FF2B5EF4-FFF2-40B4-BE49-F238E27FC236}">
                <a16:creationId xmlns:a16="http://schemas.microsoft.com/office/drawing/2014/main" id="{D37D6E3A-809C-4B5F-BEEC-2B3405C9A1BA}"/>
              </a:ext>
            </a:extLst>
          </p:cNvPr>
          <p:cNvSpPr txBox="1">
            <a:spLocks noChangeArrowheads="1"/>
          </p:cNvSpPr>
          <p:nvPr/>
        </p:nvSpPr>
        <p:spPr bwMode="auto">
          <a:xfrm>
            <a:off x="8458200" y="2057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87" name="Text Box 75">
            <a:extLst>
              <a:ext uri="{FF2B5EF4-FFF2-40B4-BE49-F238E27FC236}">
                <a16:creationId xmlns:a16="http://schemas.microsoft.com/office/drawing/2014/main" id="{34B39EAD-30D3-4B80-BBE7-3D5D7A4608D0}"/>
              </a:ext>
            </a:extLst>
          </p:cNvPr>
          <p:cNvSpPr txBox="1">
            <a:spLocks noChangeArrowheads="1"/>
          </p:cNvSpPr>
          <p:nvPr/>
        </p:nvSpPr>
        <p:spPr bwMode="auto">
          <a:xfrm>
            <a:off x="1676400" y="2743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88" name="Text Box 76">
            <a:extLst>
              <a:ext uri="{FF2B5EF4-FFF2-40B4-BE49-F238E27FC236}">
                <a16:creationId xmlns:a16="http://schemas.microsoft.com/office/drawing/2014/main" id="{E483EF3F-707A-41C0-8A82-DFC4A0AE9444}"/>
              </a:ext>
            </a:extLst>
          </p:cNvPr>
          <p:cNvSpPr txBox="1">
            <a:spLocks noChangeArrowheads="1"/>
          </p:cNvSpPr>
          <p:nvPr/>
        </p:nvSpPr>
        <p:spPr bwMode="auto">
          <a:xfrm>
            <a:off x="1143000" y="2743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89" name="Text Box 77">
            <a:extLst>
              <a:ext uri="{FF2B5EF4-FFF2-40B4-BE49-F238E27FC236}">
                <a16:creationId xmlns:a16="http://schemas.microsoft.com/office/drawing/2014/main" id="{F3B47143-9552-4F85-9F5F-CE90E85E7965}"/>
              </a:ext>
            </a:extLst>
          </p:cNvPr>
          <p:cNvSpPr txBox="1">
            <a:spLocks noChangeArrowheads="1"/>
          </p:cNvSpPr>
          <p:nvPr/>
        </p:nvSpPr>
        <p:spPr bwMode="auto">
          <a:xfrm>
            <a:off x="3429000" y="3886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90" name="Text Box 78">
            <a:extLst>
              <a:ext uri="{FF2B5EF4-FFF2-40B4-BE49-F238E27FC236}">
                <a16:creationId xmlns:a16="http://schemas.microsoft.com/office/drawing/2014/main" id="{5783F67F-0F46-427A-B52A-CDF328039474}"/>
              </a:ext>
            </a:extLst>
          </p:cNvPr>
          <p:cNvSpPr txBox="1">
            <a:spLocks noChangeArrowheads="1"/>
          </p:cNvSpPr>
          <p:nvPr/>
        </p:nvSpPr>
        <p:spPr bwMode="auto">
          <a:xfrm>
            <a:off x="3962400" y="3886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91" name="Text Box 79">
            <a:extLst>
              <a:ext uri="{FF2B5EF4-FFF2-40B4-BE49-F238E27FC236}">
                <a16:creationId xmlns:a16="http://schemas.microsoft.com/office/drawing/2014/main" id="{1604E30C-04D1-4D5E-8111-7BE48741108C}"/>
              </a:ext>
            </a:extLst>
          </p:cNvPr>
          <p:cNvSpPr txBox="1">
            <a:spLocks noChangeArrowheads="1"/>
          </p:cNvSpPr>
          <p:nvPr/>
        </p:nvSpPr>
        <p:spPr bwMode="auto">
          <a:xfrm>
            <a:off x="57150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92" name="Text Box 80">
            <a:extLst>
              <a:ext uri="{FF2B5EF4-FFF2-40B4-BE49-F238E27FC236}">
                <a16:creationId xmlns:a16="http://schemas.microsoft.com/office/drawing/2014/main" id="{0E1E3409-7451-48C1-BEF2-0AF616B38A8D}"/>
              </a:ext>
            </a:extLst>
          </p:cNvPr>
          <p:cNvSpPr txBox="1">
            <a:spLocks noChangeArrowheads="1"/>
          </p:cNvSpPr>
          <p:nvPr/>
        </p:nvSpPr>
        <p:spPr bwMode="auto">
          <a:xfrm>
            <a:off x="8458200" y="3200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93" name="Text Box 81">
            <a:extLst>
              <a:ext uri="{FF2B5EF4-FFF2-40B4-BE49-F238E27FC236}">
                <a16:creationId xmlns:a16="http://schemas.microsoft.com/office/drawing/2014/main" id="{709ADCC3-A388-49EB-A13C-673A97F8CCE5}"/>
              </a:ext>
            </a:extLst>
          </p:cNvPr>
          <p:cNvSpPr txBox="1">
            <a:spLocks noChangeArrowheads="1"/>
          </p:cNvSpPr>
          <p:nvPr/>
        </p:nvSpPr>
        <p:spPr bwMode="auto">
          <a:xfrm>
            <a:off x="11430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4" name="Text Box 82">
            <a:extLst>
              <a:ext uri="{FF2B5EF4-FFF2-40B4-BE49-F238E27FC236}">
                <a16:creationId xmlns:a16="http://schemas.microsoft.com/office/drawing/2014/main" id="{A16C0795-68E8-4818-97D2-361632116F12}"/>
              </a:ext>
            </a:extLst>
          </p:cNvPr>
          <p:cNvSpPr txBox="1">
            <a:spLocks noChangeArrowheads="1"/>
          </p:cNvSpPr>
          <p:nvPr/>
        </p:nvSpPr>
        <p:spPr bwMode="auto">
          <a:xfrm>
            <a:off x="16764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5" name="Text Box 83">
            <a:extLst>
              <a:ext uri="{FF2B5EF4-FFF2-40B4-BE49-F238E27FC236}">
                <a16:creationId xmlns:a16="http://schemas.microsoft.com/office/drawing/2014/main" id="{DB8C6D76-93CD-4309-AA3A-BC3766E6656F}"/>
              </a:ext>
            </a:extLst>
          </p:cNvPr>
          <p:cNvSpPr txBox="1">
            <a:spLocks noChangeArrowheads="1"/>
          </p:cNvSpPr>
          <p:nvPr/>
        </p:nvSpPr>
        <p:spPr bwMode="auto">
          <a:xfrm>
            <a:off x="1143000" y="3962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6" name="Text Box 84">
            <a:extLst>
              <a:ext uri="{FF2B5EF4-FFF2-40B4-BE49-F238E27FC236}">
                <a16:creationId xmlns:a16="http://schemas.microsoft.com/office/drawing/2014/main" id="{C5DF8798-EB63-4CA3-B7A0-37C872B2902A}"/>
              </a:ext>
            </a:extLst>
          </p:cNvPr>
          <p:cNvSpPr txBox="1">
            <a:spLocks noChangeArrowheads="1"/>
          </p:cNvSpPr>
          <p:nvPr/>
        </p:nvSpPr>
        <p:spPr bwMode="auto">
          <a:xfrm>
            <a:off x="1676400" y="3962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7" name="Text Box 85">
            <a:extLst>
              <a:ext uri="{FF2B5EF4-FFF2-40B4-BE49-F238E27FC236}">
                <a16:creationId xmlns:a16="http://schemas.microsoft.com/office/drawing/2014/main" id="{CC257E54-3E5C-45CA-9B9E-58C9F140086B}"/>
              </a:ext>
            </a:extLst>
          </p:cNvPr>
          <p:cNvSpPr txBox="1">
            <a:spLocks noChangeArrowheads="1"/>
          </p:cNvSpPr>
          <p:nvPr/>
        </p:nvSpPr>
        <p:spPr bwMode="auto">
          <a:xfrm>
            <a:off x="3429000" y="2667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8" name="Text Box 86">
            <a:extLst>
              <a:ext uri="{FF2B5EF4-FFF2-40B4-BE49-F238E27FC236}">
                <a16:creationId xmlns:a16="http://schemas.microsoft.com/office/drawing/2014/main" id="{717C730F-39AE-4D01-95F7-ABBA22BEE4AF}"/>
              </a:ext>
            </a:extLst>
          </p:cNvPr>
          <p:cNvSpPr txBox="1">
            <a:spLocks noChangeArrowheads="1"/>
          </p:cNvSpPr>
          <p:nvPr/>
        </p:nvSpPr>
        <p:spPr bwMode="auto">
          <a:xfrm>
            <a:off x="3962400" y="2667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799" name="Text Box 87">
            <a:extLst>
              <a:ext uri="{FF2B5EF4-FFF2-40B4-BE49-F238E27FC236}">
                <a16:creationId xmlns:a16="http://schemas.microsoft.com/office/drawing/2014/main" id="{7A87D965-130C-4BF9-AB59-E0E02D093F00}"/>
              </a:ext>
            </a:extLst>
          </p:cNvPr>
          <p:cNvSpPr txBox="1">
            <a:spLocks noChangeArrowheads="1"/>
          </p:cNvSpPr>
          <p:nvPr/>
        </p:nvSpPr>
        <p:spPr bwMode="auto">
          <a:xfrm>
            <a:off x="34290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0" name="Text Box 88">
            <a:extLst>
              <a:ext uri="{FF2B5EF4-FFF2-40B4-BE49-F238E27FC236}">
                <a16:creationId xmlns:a16="http://schemas.microsoft.com/office/drawing/2014/main" id="{D0F963DB-1F6F-41D9-B698-8B667C324520}"/>
              </a:ext>
            </a:extLst>
          </p:cNvPr>
          <p:cNvSpPr txBox="1">
            <a:spLocks noChangeArrowheads="1"/>
          </p:cNvSpPr>
          <p:nvPr/>
        </p:nvSpPr>
        <p:spPr bwMode="auto">
          <a:xfrm>
            <a:off x="39624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1" name="Text Box 89">
            <a:extLst>
              <a:ext uri="{FF2B5EF4-FFF2-40B4-BE49-F238E27FC236}">
                <a16:creationId xmlns:a16="http://schemas.microsoft.com/office/drawing/2014/main" id="{94CEC759-2388-4D82-B9F5-240EA45D2A76}"/>
              </a:ext>
            </a:extLst>
          </p:cNvPr>
          <p:cNvSpPr txBox="1">
            <a:spLocks noChangeArrowheads="1"/>
          </p:cNvSpPr>
          <p:nvPr/>
        </p:nvSpPr>
        <p:spPr bwMode="auto">
          <a:xfrm>
            <a:off x="5715000" y="2667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2" name="Text Box 90">
            <a:extLst>
              <a:ext uri="{FF2B5EF4-FFF2-40B4-BE49-F238E27FC236}">
                <a16:creationId xmlns:a16="http://schemas.microsoft.com/office/drawing/2014/main" id="{C7DC80E5-E19B-487C-88FA-9589BD153858}"/>
              </a:ext>
            </a:extLst>
          </p:cNvPr>
          <p:cNvSpPr txBox="1">
            <a:spLocks noChangeArrowheads="1"/>
          </p:cNvSpPr>
          <p:nvPr/>
        </p:nvSpPr>
        <p:spPr bwMode="auto">
          <a:xfrm>
            <a:off x="6248400" y="2667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3" name="Text Box 91">
            <a:extLst>
              <a:ext uri="{FF2B5EF4-FFF2-40B4-BE49-F238E27FC236}">
                <a16:creationId xmlns:a16="http://schemas.microsoft.com/office/drawing/2014/main" id="{E9A8D693-C006-49DF-A6D4-0AF87BE7587F}"/>
              </a:ext>
            </a:extLst>
          </p:cNvPr>
          <p:cNvSpPr txBox="1">
            <a:spLocks noChangeArrowheads="1"/>
          </p:cNvSpPr>
          <p:nvPr/>
        </p:nvSpPr>
        <p:spPr bwMode="auto">
          <a:xfrm>
            <a:off x="62484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4" name="Text Box 92">
            <a:extLst>
              <a:ext uri="{FF2B5EF4-FFF2-40B4-BE49-F238E27FC236}">
                <a16:creationId xmlns:a16="http://schemas.microsoft.com/office/drawing/2014/main" id="{3C249D74-1A7B-4937-B566-A461BF278406}"/>
              </a:ext>
            </a:extLst>
          </p:cNvPr>
          <p:cNvSpPr txBox="1">
            <a:spLocks noChangeArrowheads="1"/>
          </p:cNvSpPr>
          <p:nvPr/>
        </p:nvSpPr>
        <p:spPr bwMode="auto">
          <a:xfrm>
            <a:off x="5715000" y="3886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5" name="Text Box 93">
            <a:extLst>
              <a:ext uri="{FF2B5EF4-FFF2-40B4-BE49-F238E27FC236}">
                <a16:creationId xmlns:a16="http://schemas.microsoft.com/office/drawing/2014/main" id="{2ABCB027-FA4E-43E0-AA75-41A5C1F03022}"/>
              </a:ext>
            </a:extLst>
          </p:cNvPr>
          <p:cNvSpPr txBox="1">
            <a:spLocks noChangeArrowheads="1"/>
          </p:cNvSpPr>
          <p:nvPr/>
        </p:nvSpPr>
        <p:spPr bwMode="auto">
          <a:xfrm>
            <a:off x="6248400" y="3886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6" name="Text Box 94">
            <a:extLst>
              <a:ext uri="{FF2B5EF4-FFF2-40B4-BE49-F238E27FC236}">
                <a16:creationId xmlns:a16="http://schemas.microsoft.com/office/drawing/2014/main" id="{4DA35372-80A8-4304-BCF0-82EF7AC95C6B}"/>
              </a:ext>
            </a:extLst>
          </p:cNvPr>
          <p:cNvSpPr txBox="1">
            <a:spLocks noChangeArrowheads="1"/>
          </p:cNvSpPr>
          <p:nvPr/>
        </p:nvSpPr>
        <p:spPr bwMode="auto">
          <a:xfrm>
            <a:off x="7924800" y="2590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7" name="Text Box 95">
            <a:extLst>
              <a:ext uri="{FF2B5EF4-FFF2-40B4-BE49-F238E27FC236}">
                <a16:creationId xmlns:a16="http://schemas.microsoft.com/office/drawing/2014/main" id="{93E49839-DEC5-4581-BABA-1C3748FC6206}"/>
              </a:ext>
            </a:extLst>
          </p:cNvPr>
          <p:cNvSpPr txBox="1">
            <a:spLocks noChangeArrowheads="1"/>
          </p:cNvSpPr>
          <p:nvPr/>
        </p:nvSpPr>
        <p:spPr bwMode="auto">
          <a:xfrm>
            <a:off x="8458200" y="2590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8" name="Text Box 96">
            <a:extLst>
              <a:ext uri="{FF2B5EF4-FFF2-40B4-BE49-F238E27FC236}">
                <a16:creationId xmlns:a16="http://schemas.microsoft.com/office/drawing/2014/main" id="{38F534D3-7369-466B-93C9-226FEB7B79D3}"/>
              </a:ext>
            </a:extLst>
          </p:cNvPr>
          <p:cNvSpPr txBox="1">
            <a:spLocks noChangeArrowheads="1"/>
          </p:cNvSpPr>
          <p:nvPr/>
        </p:nvSpPr>
        <p:spPr bwMode="auto">
          <a:xfrm>
            <a:off x="7924800" y="32004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09" name="Text Box 97">
            <a:extLst>
              <a:ext uri="{FF2B5EF4-FFF2-40B4-BE49-F238E27FC236}">
                <a16:creationId xmlns:a16="http://schemas.microsoft.com/office/drawing/2014/main" id="{BF80DD5B-A11C-4361-90CC-44AC30554634}"/>
              </a:ext>
            </a:extLst>
          </p:cNvPr>
          <p:cNvSpPr txBox="1">
            <a:spLocks noChangeArrowheads="1"/>
          </p:cNvSpPr>
          <p:nvPr/>
        </p:nvSpPr>
        <p:spPr bwMode="auto">
          <a:xfrm>
            <a:off x="7924800" y="38862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10" name="Text Box 98">
            <a:extLst>
              <a:ext uri="{FF2B5EF4-FFF2-40B4-BE49-F238E27FC236}">
                <a16:creationId xmlns:a16="http://schemas.microsoft.com/office/drawing/2014/main" id="{1F49EF43-CCE9-4D6C-AE16-6A10F7AA238E}"/>
              </a:ext>
            </a:extLst>
          </p:cNvPr>
          <p:cNvSpPr txBox="1">
            <a:spLocks noChangeArrowheads="1"/>
          </p:cNvSpPr>
          <p:nvPr/>
        </p:nvSpPr>
        <p:spPr bwMode="auto">
          <a:xfrm>
            <a:off x="8458200" y="3810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11812" name="Text Box 100">
            <a:extLst>
              <a:ext uri="{FF2B5EF4-FFF2-40B4-BE49-F238E27FC236}">
                <a16:creationId xmlns:a16="http://schemas.microsoft.com/office/drawing/2014/main" id="{5574636B-58A2-4814-B27E-45F4916F5A0B}"/>
              </a:ext>
            </a:extLst>
          </p:cNvPr>
          <p:cNvSpPr txBox="1">
            <a:spLocks noChangeArrowheads="1"/>
          </p:cNvSpPr>
          <p:nvPr/>
        </p:nvSpPr>
        <p:spPr bwMode="auto">
          <a:xfrm>
            <a:off x="11430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3" name="Text Box 101">
            <a:extLst>
              <a:ext uri="{FF2B5EF4-FFF2-40B4-BE49-F238E27FC236}">
                <a16:creationId xmlns:a16="http://schemas.microsoft.com/office/drawing/2014/main" id="{50A3C272-79C7-41AC-9680-F58CCF85ED15}"/>
              </a:ext>
            </a:extLst>
          </p:cNvPr>
          <p:cNvSpPr txBox="1">
            <a:spLocks noChangeArrowheads="1"/>
          </p:cNvSpPr>
          <p:nvPr/>
        </p:nvSpPr>
        <p:spPr bwMode="auto">
          <a:xfrm>
            <a:off x="16764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4" name="Text Box 102">
            <a:extLst>
              <a:ext uri="{FF2B5EF4-FFF2-40B4-BE49-F238E27FC236}">
                <a16:creationId xmlns:a16="http://schemas.microsoft.com/office/drawing/2014/main" id="{39678385-927F-4C76-A067-3415A76FBEB3}"/>
              </a:ext>
            </a:extLst>
          </p:cNvPr>
          <p:cNvSpPr txBox="1">
            <a:spLocks noChangeArrowheads="1"/>
          </p:cNvSpPr>
          <p:nvPr/>
        </p:nvSpPr>
        <p:spPr bwMode="auto">
          <a:xfrm>
            <a:off x="3429000" y="44958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5" name="Text Box 103">
            <a:extLst>
              <a:ext uri="{FF2B5EF4-FFF2-40B4-BE49-F238E27FC236}">
                <a16:creationId xmlns:a16="http://schemas.microsoft.com/office/drawing/2014/main" id="{E8C9E314-F5D6-497C-9990-A9B929BE38DB}"/>
              </a:ext>
            </a:extLst>
          </p:cNvPr>
          <p:cNvSpPr txBox="1">
            <a:spLocks noChangeArrowheads="1"/>
          </p:cNvSpPr>
          <p:nvPr/>
        </p:nvSpPr>
        <p:spPr bwMode="auto">
          <a:xfrm>
            <a:off x="3962400" y="44958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6" name="Text Box 104">
            <a:extLst>
              <a:ext uri="{FF2B5EF4-FFF2-40B4-BE49-F238E27FC236}">
                <a16:creationId xmlns:a16="http://schemas.microsoft.com/office/drawing/2014/main" id="{85DDEBD9-E2D9-4F0B-BEBF-A5FFB7814B07}"/>
              </a:ext>
            </a:extLst>
          </p:cNvPr>
          <p:cNvSpPr txBox="1">
            <a:spLocks noChangeArrowheads="1"/>
          </p:cNvSpPr>
          <p:nvPr/>
        </p:nvSpPr>
        <p:spPr bwMode="auto">
          <a:xfrm>
            <a:off x="5715000" y="44958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7" name="Text Box 105">
            <a:extLst>
              <a:ext uri="{FF2B5EF4-FFF2-40B4-BE49-F238E27FC236}">
                <a16:creationId xmlns:a16="http://schemas.microsoft.com/office/drawing/2014/main" id="{A1BF66AA-5F6A-4442-B945-5892BB7CDF80}"/>
              </a:ext>
            </a:extLst>
          </p:cNvPr>
          <p:cNvSpPr txBox="1">
            <a:spLocks noChangeArrowheads="1"/>
          </p:cNvSpPr>
          <p:nvPr/>
        </p:nvSpPr>
        <p:spPr bwMode="auto">
          <a:xfrm>
            <a:off x="6248400" y="44958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8" name="Text Box 106">
            <a:extLst>
              <a:ext uri="{FF2B5EF4-FFF2-40B4-BE49-F238E27FC236}">
                <a16:creationId xmlns:a16="http://schemas.microsoft.com/office/drawing/2014/main" id="{F786E3D4-6C3C-48BD-ADF6-26C15AD23514}"/>
              </a:ext>
            </a:extLst>
          </p:cNvPr>
          <p:cNvSpPr txBox="1">
            <a:spLocks noChangeArrowheads="1"/>
          </p:cNvSpPr>
          <p:nvPr/>
        </p:nvSpPr>
        <p:spPr bwMode="auto">
          <a:xfrm>
            <a:off x="7924800" y="44196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9" name="Text Box 107">
            <a:extLst>
              <a:ext uri="{FF2B5EF4-FFF2-40B4-BE49-F238E27FC236}">
                <a16:creationId xmlns:a16="http://schemas.microsoft.com/office/drawing/2014/main" id="{5216C6C7-5D32-457E-ADA7-4F0CB6D1A3CF}"/>
              </a:ext>
            </a:extLst>
          </p:cNvPr>
          <p:cNvSpPr txBox="1">
            <a:spLocks noChangeArrowheads="1"/>
          </p:cNvSpPr>
          <p:nvPr/>
        </p:nvSpPr>
        <p:spPr bwMode="auto">
          <a:xfrm>
            <a:off x="8458200" y="44196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21" name="Freeform 109">
            <a:extLst>
              <a:ext uri="{FF2B5EF4-FFF2-40B4-BE49-F238E27FC236}">
                <a16:creationId xmlns:a16="http://schemas.microsoft.com/office/drawing/2014/main" id="{9A052C66-329D-46DF-A949-FDCD06391715}"/>
              </a:ext>
            </a:extLst>
          </p:cNvPr>
          <p:cNvSpPr>
            <a:spLocks/>
          </p:cNvSpPr>
          <p:nvPr/>
        </p:nvSpPr>
        <p:spPr bwMode="auto">
          <a:xfrm>
            <a:off x="685800" y="4343400"/>
            <a:ext cx="1879600" cy="1638300"/>
          </a:xfrm>
          <a:custGeom>
            <a:avLst/>
            <a:gdLst>
              <a:gd name="T0" fmla="*/ 0 w 1184"/>
              <a:gd name="T1" fmla="*/ 2147483647 h 1032"/>
              <a:gd name="T2" fmla="*/ 2147483647 w 1184"/>
              <a:gd name="T3" fmla="*/ 2147483647 h 1032"/>
              <a:gd name="T4" fmla="*/ 2147483647 w 1184"/>
              <a:gd name="T5" fmla="*/ 2147483647 h 1032"/>
              <a:gd name="T6" fmla="*/ 2147483647 w 1184"/>
              <a:gd name="T7" fmla="*/ 2147483647 h 1032"/>
              <a:gd name="T8" fmla="*/ 0 60000 65536"/>
              <a:gd name="T9" fmla="*/ 0 60000 65536"/>
              <a:gd name="T10" fmla="*/ 0 60000 65536"/>
              <a:gd name="T11" fmla="*/ 0 60000 65536"/>
              <a:gd name="T12" fmla="*/ 0 w 1184"/>
              <a:gd name="T13" fmla="*/ 0 h 1032"/>
              <a:gd name="T14" fmla="*/ 1184 w 1184"/>
              <a:gd name="T15" fmla="*/ 1032 h 1032"/>
            </a:gdLst>
            <a:ahLst/>
            <a:cxnLst>
              <a:cxn ang="T8">
                <a:pos x="T0" y="T1"/>
              </a:cxn>
              <a:cxn ang="T9">
                <a:pos x="T2" y="T3"/>
              </a:cxn>
              <a:cxn ang="T10">
                <a:pos x="T4" y="T5"/>
              </a:cxn>
              <a:cxn ang="T11">
                <a:pos x="T6" y="T7"/>
              </a:cxn>
            </a:cxnLst>
            <a:rect l="T12" t="T13" r="T14" b="T15"/>
            <a:pathLst>
              <a:path w="1184" h="1032">
                <a:moveTo>
                  <a:pt x="0" y="696"/>
                </a:moveTo>
                <a:cubicBezTo>
                  <a:pt x="148" y="420"/>
                  <a:pt x="296" y="144"/>
                  <a:pt x="480" y="72"/>
                </a:cubicBezTo>
                <a:cubicBezTo>
                  <a:pt x="664" y="0"/>
                  <a:pt x="1024" y="104"/>
                  <a:pt x="1104" y="264"/>
                </a:cubicBezTo>
                <a:cubicBezTo>
                  <a:pt x="1184" y="424"/>
                  <a:pt x="984" y="904"/>
                  <a:pt x="960" y="103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1011823" name="Freeform 111">
            <a:extLst>
              <a:ext uri="{FF2B5EF4-FFF2-40B4-BE49-F238E27FC236}">
                <a16:creationId xmlns:a16="http://schemas.microsoft.com/office/drawing/2014/main" id="{9EF172B7-A853-4C82-90E8-6CF58C7D6377}"/>
              </a:ext>
            </a:extLst>
          </p:cNvPr>
          <p:cNvSpPr>
            <a:spLocks/>
          </p:cNvSpPr>
          <p:nvPr/>
        </p:nvSpPr>
        <p:spPr bwMode="auto">
          <a:xfrm>
            <a:off x="762000" y="2057400"/>
            <a:ext cx="1524000" cy="1244600"/>
          </a:xfrm>
          <a:custGeom>
            <a:avLst/>
            <a:gdLst>
              <a:gd name="T0" fmla="*/ 0 w 960"/>
              <a:gd name="T1" fmla="*/ 0 h 784"/>
              <a:gd name="T2" fmla="*/ 2147483647 w 960"/>
              <a:gd name="T3" fmla="*/ 2147483647 h 784"/>
              <a:gd name="T4" fmla="*/ 2147483647 w 960"/>
              <a:gd name="T5" fmla="*/ 2147483647 h 784"/>
              <a:gd name="T6" fmla="*/ 2147483647 w 960"/>
              <a:gd name="T7" fmla="*/ 2147483647 h 784"/>
              <a:gd name="T8" fmla="*/ 0 60000 65536"/>
              <a:gd name="T9" fmla="*/ 0 60000 65536"/>
              <a:gd name="T10" fmla="*/ 0 60000 65536"/>
              <a:gd name="T11" fmla="*/ 0 60000 65536"/>
              <a:gd name="T12" fmla="*/ 0 w 960"/>
              <a:gd name="T13" fmla="*/ 0 h 784"/>
              <a:gd name="T14" fmla="*/ 960 w 960"/>
              <a:gd name="T15" fmla="*/ 784 h 784"/>
            </a:gdLst>
            <a:ahLst/>
            <a:cxnLst>
              <a:cxn ang="T8">
                <a:pos x="T0" y="T1"/>
              </a:cxn>
              <a:cxn ang="T9">
                <a:pos x="T2" y="T3"/>
              </a:cxn>
              <a:cxn ang="T10">
                <a:pos x="T4" y="T5"/>
              </a:cxn>
              <a:cxn ang="T11">
                <a:pos x="T6" y="T7"/>
              </a:cxn>
            </a:cxnLst>
            <a:rect l="T12" t="T13" r="T14" b="T15"/>
            <a:pathLst>
              <a:path w="960" h="784">
                <a:moveTo>
                  <a:pt x="0" y="0"/>
                </a:moveTo>
                <a:cubicBezTo>
                  <a:pt x="104" y="280"/>
                  <a:pt x="208" y="560"/>
                  <a:pt x="336" y="672"/>
                </a:cubicBezTo>
                <a:cubicBezTo>
                  <a:pt x="464" y="784"/>
                  <a:pt x="664" y="768"/>
                  <a:pt x="768" y="672"/>
                </a:cubicBezTo>
                <a:cubicBezTo>
                  <a:pt x="872" y="576"/>
                  <a:pt x="916" y="336"/>
                  <a:pt x="960" y="96"/>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1011824" name="Rectangle 112">
            <a:extLst>
              <a:ext uri="{FF2B5EF4-FFF2-40B4-BE49-F238E27FC236}">
                <a16:creationId xmlns:a16="http://schemas.microsoft.com/office/drawing/2014/main" id="{E1B3FEAE-1317-411A-B79C-0C975C26443C}"/>
              </a:ext>
            </a:extLst>
          </p:cNvPr>
          <p:cNvSpPr>
            <a:spLocks noChangeArrowheads="1"/>
          </p:cNvSpPr>
          <p:nvPr/>
        </p:nvSpPr>
        <p:spPr bwMode="auto">
          <a:xfrm>
            <a:off x="304800" y="6019800"/>
            <a:ext cx="4197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marL="342900" indent="-342900" defTabSz="762000" eaLnBrk="0" hangingPunct="0">
              <a:defRPr sz="3600" b="1">
                <a:solidFill>
                  <a:schemeClr val="accent1"/>
                </a:solidFill>
                <a:latin typeface="Arial" panose="020B0604020202020204" pitchFamily="34" charset="0"/>
                <a:cs typeface="Arial" panose="020B0604020202020204" pitchFamily="34" charset="0"/>
              </a:defRPr>
            </a:lvl1pPr>
            <a:lvl2pPr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buClr>
                <a:schemeClr val="accent2"/>
              </a:buClr>
              <a:buFont typeface="Wingdings" panose="05000000000000000000" pitchFamily="2" charset="2"/>
              <a:buNone/>
            </a:pPr>
            <a:r>
              <a:rPr lang="en-US" altLang="zh-CN" sz="1800">
                <a:solidFill>
                  <a:srgbClr val="3333CC"/>
                </a:solidFill>
                <a:ea typeface="宋体" panose="02010600030101010101" pitchFamily="2" charset="-122"/>
              </a:rPr>
              <a:t>RAM     0000, XXXX, XXXX, XXXX</a:t>
            </a:r>
          </a:p>
        </p:txBody>
      </p:sp>
      <p:sp>
        <p:nvSpPr>
          <p:cNvPr id="2" name="Rectangle 112">
            <a:extLst>
              <a:ext uri="{FF2B5EF4-FFF2-40B4-BE49-F238E27FC236}">
                <a16:creationId xmlns:a16="http://schemas.microsoft.com/office/drawing/2014/main" id="{4653318C-6DF4-4759-B260-B15F1A984B4D}"/>
              </a:ext>
            </a:extLst>
          </p:cNvPr>
          <p:cNvSpPr>
            <a:spLocks noChangeArrowheads="1"/>
          </p:cNvSpPr>
          <p:nvPr/>
        </p:nvSpPr>
        <p:spPr bwMode="auto">
          <a:xfrm>
            <a:off x="5638800" y="1295400"/>
            <a:ext cx="3041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marL="342900" indent="-342900" defTabSz="762000" eaLnBrk="0" hangingPunct="0">
              <a:defRPr sz="3600" b="1">
                <a:solidFill>
                  <a:schemeClr val="accent1"/>
                </a:solidFill>
                <a:latin typeface="Arial" panose="020B0604020202020204" pitchFamily="34" charset="0"/>
                <a:cs typeface="Arial" panose="020B0604020202020204" pitchFamily="34" charset="0"/>
              </a:defRPr>
            </a:lvl1pPr>
            <a:lvl2pPr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buClr>
                <a:schemeClr val="accent2"/>
              </a:buClr>
              <a:buFont typeface="Wingdings" panose="05000000000000000000" pitchFamily="2" charset="2"/>
              <a:buNone/>
            </a:pPr>
            <a:r>
              <a:rPr lang="en-US" altLang="zh-CN" sz="1800">
                <a:solidFill>
                  <a:srgbClr val="A50021"/>
                </a:solidFill>
                <a:ea typeface="宋体" panose="02010600030101010101" pitchFamily="2" charset="-122"/>
              </a:rPr>
              <a:t>Might lead to Conflict!</a:t>
            </a:r>
          </a:p>
        </p:txBody>
      </p:sp>
      <p:sp>
        <p:nvSpPr>
          <p:cNvPr id="101457" name="Oval 108">
            <a:extLst>
              <a:ext uri="{FF2B5EF4-FFF2-40B4-BE49-F238E27FC236}">
                <a16:creationId xmlns:a16="http://schemas.microsoft.com/office/drawing/2014/main" id="{7D8F7D9A-7BCE-41DC-B57E-79C0CCF53150}"/>
              </a:ext>
            </a:extLst>
          </p:cNvPr>
          <p:cNvSpPr>
            <a:spLocks noChangeArrowheads="1"/>
          </p:cNvSpPr>
          <p:nvPr/>
        </p:nvSpPr>
        <p:spPr bwMode="auto">
          <a:xfrm>
            <a:off x="3276600" y="3733800"/>
            <a:ext cx="1371600" cy="1295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58" name="Oval 109">
            <a:extLst>
              <a:ext uri="{FF2B5EF4-FFF2-40B4-BE49-F238E27FC236}">
                <a16:creationId xmlns:a16="http://schemas.microsoft.com/office/drawing/2014/main" id="{CB5006A5-5B1B-482F-95D6-C615093556C7}"/>
              </a:ext>
            </a:extLst>
          </p:cNvPr>
          <p:cNvSpPr>
            <a:spLocks noChangeArrowheads="1"/>
          </p:cNvSpPr>
          <p:nvPr/>
        </p:nvSpPr>
        <p:spPr bwMode="auto">
          <a:xfrm>
            <a:off x="5562600" y="3124200"/>
            <a:ext cx="685800" cy="6858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459" name="Oval 110">
            <a:extLst>
              <a:ext uri="{FF2B5EF4-FFF2-40B4-BE49-F238E27FC236}">
                <a16:creationId xmlns:a16="http://schemas.microsoft.com/office/drawing/2014/main" id="{45475DF3-1126-419B-B8F5-493BF360274E}"/>
              </a:ext>
            </a:extLst>
          </p:cNvPr>
          <p:cNvSpPr>
            <a:spLocks noChangeArrowheads="1"/>
          </p:cNvSpPr>
          <p:nvPr/>
        </p:nvSpPr>
        <p:spPr bwMode="auto">
          <a:xfrm>
            <a:off x="8305800" y="3124200"/>
            <a:ext cx="685800" cy="6858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Slide Number Placeholder 5">
            <a:extLst>
              <a:ext uri="{FF2B5EF4-FFF2-40B4-BE49-F238E27FC236}">
                <a16:creationId xmlns:a16="http://schemas.microsoft.com/office/drawing/2014/main" id="{71000EA4-A26B-4E62-9CEF-B86E5C44F4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E30ABBC9-DD9A-4EB1-9E80-ED2004597E82}" type="slidenum">
              <a:rPr lang="en-US" altLang="en-US" sz="1000" b="0">
                <a:solidFill>
                  <a:schemeClr val="tx1"/>
                </a:solidFill>
              </a:rPr>
              <a:pPr eaLnBrk="1" hangingPunct="1"/>
              <a:t>92</a:t>
            </a:fld>
            <a:endParaRPr lang="en-US" altLang="en-US" sz="1000" b="0">
              <a:solidFill>
                <a:schemeClr val="tx1"/>
              </a:solidFill>
            </a:endParaRPr>
          </a:p>
        </p:txBody>
      </p:sp>
      <p:sp>
        <p:nvSpPr>
          <p:cNvPr id="102404" name="Rectangle 2">
            <a:extLst>
              <a:ext uri="{FF2B5EF4-FFF2-40B4-BE49-F238E27FC236}">
                <a16:creationId xmlns:a16="http://schemas.microsoft.com/office/drawing/2014/main" id="{013A2492-3083-47C1-BDAC-41939CF1DAB4}"/>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Partial Address Decoding</a:t>
            </a:r>
          </a:p>
        </p:txBody>
      </p:sp>
      <p:sp>
        <p:nvSpPr>
          <p:cNvPr id="1013763" name="Rectangle 3">
            <a:extLst>
              <a:ext uri="{FF2B5EF4-FFF2-40B4-BE49-F238E27FC236}">
                <a16:creationId xmlns:a16="http://schemas.microsoft.com/office/drawing/2014/main" id="{A8232088-BFEC-43BC-923E-1B768450C1D7}"/>
              </a:ext>
            </a:extLst>
          </p:cNvPr>
          <p:cNvSpPr>
            <a:spLocks noGrp="1" noChangeArrowheads="1"/>
          </p:cNvSpPr>
          <p:nvPr>
            <p:ph type="body" idx="1"/>
          </p:nvPr>
        </p:nvSpPr>
        <p:spPr>
          <a:xfrm>
            <a:off x="457200" y="1981200"/>
            <a:ext cx="8458200" cy="4191000"/>
          </a:xfrm>
          <a:noFill/>
        </p:spPr>
        <p:txBody>
          <a:bodyPr lIns="92075" tIns="46038" rIns="92075" bIns="46038"/>
          <a:lstStyle/>
          <a:p>
            <a:pPr marL="285750" indent="-285750" eaLnBrk="1" hangingPunct="1">
              <a:lnSpc>
                <a:spcPct val="90000"/>
              </a:lnSpc>
              <a:buFont typeface="Wingdings" panose="05000000000000000000" pitchFamily="2" charset="2"/>
              <a:buChar char="Ø"/>
            </a:pPr>
            <a:r>
              <a:rPr lang="en-US" altLang="zh-CN">
                <a:solidFill>
                  <a:srgbClr val="0000FF"/>
                </a:solidFill>
                <a:ea typeface="宋体" panose="02010600030101010101" pitchFamily="2" charset="-122"/>
              </a:rPr>
              <a:t>Use minimal-cost decoding (i.e. Partial) on systems where </a:t>
            </a:r>
            <a:r>
              <a:rPr lang="en-US" altLang="zh-CN" b="1" i="1" u="sng">
                <a:solidFill>
                  <a:srgbClr val="0000FF"/>
                </a:solidFill>
                <a:ea typeface="宋体" panose="02010600030101010101" pitchFamily="2" charset="-122"/>
              </a:rPr>
              <a:t>cost and speed are more important</a:t>
            </a:r>
            <a:r>
              <a:rPr lang="en-US" altLang="zh-CN">
                <a:solidFill>
                  <a:srgbClr val="0000FF"/>
                </a:solidFill>
                <a:ea typeface="宋体" panose="02010600030101010101" pitchFamily="2" charset="-122"/>
              </a:rPr>
              <a:t> than future expansion.</a:t>
            </a:r>
          </a:p>
          <a:p>
            <a:pPr marL="685800" lvl="1" indent="-228600" eaLnBrk="1" hangingPunct="1">
              <a:lnSpc>
                <a:spcPct val="90000"/>
              </a:lnSpc>
              <a:buFont typeface="Wingdings" panose="05000000000000000000" pitchFamily="2" charset="2"/>
              <a:buChar char="q"/>
            </a:pPr>
            <a:r>
              <a:rPr lang="en-US" altLang="zh-CN" b="1" i="1" u="sng">
                <a:solidFill>
                  <a:srgbClr val="A50021"/>
                </a:solidFill>
                <a:ea typeface="宋体" panose="02010600030101010101" pitchFamily="2" charset="-122"/>
              </a:rPr>
              <a:t>If one does not select enough address lines</a:t>
            </a:r>
            <a:r>
              <a:rPr lang="en-US" altLang="zh-CN">
                <a:solidFill>
                  <a:srgbClr val="A50021"/>
                </a:solidFill>
                <a:ea typeface="宋体" panose="02010600030101010101" pitchFamily="2" charset="-122"/>
              </a:rPr>
              <a:t> to differentiate between the devices, then some addresses may incorrectly select more than one device.</a:t>
            </a:r>
          </a:p>
          <a:p>
            <a:pPr marL="685800" lvl="1" indent="-228600" eaLnBrk="1" hangingPunct="1">
              <a:lnSpc>
                <a:spcPct val="90000"/>
              </a:lnSpc>
              <a:buFont typeface="Wingdings" panose="05000000000000000000" pitchFamily="2" charset="2"/>
              <a:buChar char="q"/>
            </a:pPr>
            <a:r>
              <a:rPr lang="en-US" altLang="zh-CN" b="1" i="1" u="sng">
                <a:solidFill>
                  <a:srgbClr val="0000FF"/>
                </a:solidFill>
                <a:ea typeface="宋体" panose="02010600030101010101" pitchFamily="2" charset="-122"/>
              </a:rPr>
              <a:t>If one selects too many address lines</a:t>
            </a:r>
            <a:r>
              <a:rPr lang="en-US" altLang="zh-CN">
                <a:solidFill>
                  <a:srgbClr val="0000FF"/>
                </a:solidFill>
                <a:ea typeface="宋体" panose="02010600030101010101" pitchFamily="2" charset="-122"/>
              </a:rPr>
              <a:t>, then the KMAP will be harder to draw, but the resulting solution should be the same.</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5">
            <a:extLst>
              <a:ext uri="{FF2B5EF4-FFF2-40B4-BE49-F238E27FC236}">
                <a16:creationId xmlns:a16="http://schemas.microsoft.com/office/drawing/2014/main" id="{F30194A2-F2EC-43D6-B8B8-5010E9EF5F5C}"/>
              </a:ext>
            </a:extLst>
          </p:cNvPr>
          <p:cNvSpPr txBox="1">
            <a:spLocks noGrp="1"/>
          </p:cNvSpPr>
          <p:nvPr/>
        </p:nvSpPr>
        <p:spPr bwMode="auto">
          <a:xfrm>
            <a:off x="7010400" y="64008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C5854CB2-C0A7-40E9-91A0-267703D62B38}" type="slidenum">
              <a:rPr lang="en-US" altLang="en-US" sz="1000" b="0">
                <a:solidFill>
                  <a:schemeClr val="tx1"/>
                </a:solidFill>
              </a:rPr>
              <a:pPr algn="r" eaLnBrk="1" hangingPunct="1"/>
              <a:t>93</a:t>
            </a:fld>
            <a:endParaRPr lang="en-US" altLang="en-US" sz="1000" b="0">
              <a:solidFill>
                <a:schemeClr val="tx1"/>
              </a:solidFill>
            </a:endParaRPr>
          </a:p>
        </p:txBody>
      </p:sp>
      <p:grpSp>
        <p:nvGrpSpPr>
          <p:cNvPr id="103427" name="Group 17">
            <a:extLst>
              <a:ext uri="{FF2B5EF4-FFF2-40B4-BE49-F238E27FC236}">
                <a16:creationId xmlns:a16="http://schemas.microsoft.com/office/drawing/2014/main" id="{75481D3F-8DFB-482C-B854-CBC3DC7957D7}"/>
              </a:ext>
            </a:extLst>
          </p:cNvPr>
          <p:cNvGrpSpPr>
            <a:grpSpLocks/>
          </p:cNvGrpSpPr>
          <p:nvPr/>
        </p:nvGrpSpPr>
        <p:grpSpPr bwMode="auto">
          <a:xfrm>
            <a:off x="1066800" y="2590800"/>
            <a:ext cx="1066800" cy="2590800"/>
            <a:chOff x="720" y="1248"/>
            <a:chExt cx="672" cy="1632"/>
          </a:xfrm>
        </p:grpSpPr>
        <p:sp>
          <p:nvSpPr>
            <p:cNvPr id="103497" name="Line 14">
              <a:extLst>
                <a:ext uri="{FF2B5EF4-FFF2-40B4-BE49-F238E27FC236}">
                  <a16:creationId xmlns:a16="http://schemas.microsoft.com/office/drawing/2014/main" id="{C3318853-D657-429F-A036-F3796AFB1C6F}"/>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3498" name="Group 16">
              <a:extLst>
                <a:ext uri="{FF2B5EF4-FFF2-40B4-BE49-F238E27FC236}">
                  <a16:creationId xmlns:a16="http://schemas.microsoft.com/office/drawing/2014/main" id="{1C64ECC8-1331-4EDA-925D-54A330CB3565}"/>
                </a:ext>
              </a:extLst>
            </p:cNvPr>
            <p:cNvGrpSpPr>
              <a:grpSpLocks/>
            </p:cNvGrpSpPr>
            <p:nvPr/>
          </p:nvGrpSpPr>
          <p:grpSpPr bwMode="auto">
            <a:xfrm>
              <a:off x="720" y="1248"/>
              <a:ext cx="672" cy="1632"/>
              <a:chOff x="720" y="1248"/>
              <a:chExt cx="672" cy="1632"/>
            </a:xfrm>
          </p:grpSpPr>
          <p:sp>
            <p:nvSpPr>
              <p:cNvPr id="103499" name="Rectangle 11">
                <a:extLst>
                  <a:ext uri="{FF2B5EF4-FFF2-40B4-BE49-F238E27FC236}">
                    <a16:creationId xmlns:a16="http://schemas.microsoft.com/office/drawing/2014/main" id="{A3B77191-B5A9-4CF8-B7D5-563E0110E4C5}"/>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500" name="Line 12">
                <a:extLst>
                  <a:ext uri="{FF2B5EF4-FFF2-40B4-BE49-F238E27FC236}">
                    <a16:creationId xmlns:a16="http://schemas.microsoft.com/office/drawing/2014/main" id="{55A088E0-8DFD-479C-8A89-C2629A343897}"/>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501" name="Line 13">
                <a:extLst>
                  <a:ext uri="{FF2B5EF4-FFF2-40B4-BE49-F238E27FC236}">
                    <a16:creationId xmlns:a16="http://schemas.microsoft.com/office/drawing/2014/main" id="{CA2CF84F-66DF-40C3-AAC6-B926E6D869E5}"/>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502" name="Line 15">
                <a:extLst>
                  <a:ext uri="{FF2B5EF4-FFF2-40B4-BE49-F238E27FC236}">
                    <a16:creationId xmlns:a16="http://schemas.microsoft.com/office/drawing/2014/main" id="{C2AC09A1-E0C8-4DBD-AC6D-FCF90449ACE8}"/>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sp>
        <p:nvSpPr>
          <p:cNvPr id="103428" name="Text Box 39">
            <a:extLst>
              <a:ext uri="{FF2B5EF4-FFF2-40B4-BE49-F238E27FC236}">
                <a16:creationId xmlns:a16="http://schemas.microsoft.com/office/drawing/2014/main" id="{5D89F392-C0E6-4743-807B-BBB313AA5FFC}"/>
              </a:ext>
            </a:extLst>
          </p:cNvPr>
          <p:cNvSpPr txBox="1">
            <a:spLocks noChangeArrowheads="1"/>
          </p:cNvSpPr>
          <p:nvPr/>
        </p:nvSpPr>
        <p:spPr bwMode="auto">
          <a:xfrm>
            <a:off x="838200" y="5486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Cheaper</a:t>
            </a:r>
          </a:p>
        </p:txBody>
      </p:sp>
      <p:sp>
        <p:nvSpPr>
          <p:cNvPr id="103429" name="Text Box 43">
            <a:extLst>
              <a:ext uri="{FF2B5EF4-FFF2-40B4-BE49-F238E27FC236}">
                <a16:creationId xmlns:a16="http://schemas.microsoft.com/office/drawing/2014/main" id="{02D55BBF-D302-474E-8B8C-A70E83A5A081}"/>
              </a:ext>
            </a:extLst>
          </p:cNvPr>
          <p:cNvSpPr txBox="1">
            <a:spLocks noChangeArrowheads="1"/>
          </p:cNvSpPr>
          <p:nvPr/>
        </p:nvSpPr>
        <p:spPr bwMode="auto">
          <a:xfrm>
            <a:off x="0" y="2286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3430" name="Text Box 47">
            <a:extLst>
              <a:ext uri="{FF2B5EF4-FFF2-40B4-BE49-F238E27FC236}">
                <a16:creationId xmlns:a16="http://schemas.microsoft.com/office/drawing/2014/main" id="{9E444359-392D-4A4F-89D6-171905CD8F0D}"/>
              </a:ext>
            </a:extLst>
          </p:cNvPr>
          <p:cNvSpPr txBox="1">
            <a:spLocks noChangeArrowheads="1"/>
          </p:cNvSpPr>
          <p:nvPr/>
        </p:nvSpPr>
        <p:spPr bwMode="auto">
          <a:xfrm>
            <a:off x="1371600" y="1905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3431" name="Text Box 51">
            <a:extLst>
              <a:ext uri="{FF2B5EF4-FFF2-40B4-BE49-F238E27FC236}">
                <a16:creationId xmlns:a16="http://schemas.microsoft.com/office/drawing/2014/main" id="{A8A8AD41-33AA-4A69-8440-D9AED909BAEB}"/>
              </a:ext>
            </a:extLst>
          </p:cNvPr>
          <p:cNvSpPr txBox="1">
            <a:spLocks noChangeArrowheads="1"/>
          </p:cNvSpPr>
          <p:nvPr/>
        </p:nvSpPr>
        <p:spPr bwMode="auto">
          <a:xfrm>
            <a:off x="533400" y="27432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00</a:t>
            </a:r>
          </a:p>
        </p:txBody>
      </p:sp>
      <p:sp>
        <p:nvSpPr>
          <p:cNvPr id="103432" name="Text Box 64">
            <a:extLst>
              <a:ext uri="{FF2B5EF4-FFF2-40B4-BE49-F238E27FC236}">
                <a16:creationId xmlns:a16="http://schemas.microsoft.com/office/drawing/2014/main" id="{402E581A-5B73-4C40-AC3A-1E27677F6750}"/>
              </a:ext>
            </a:extLst>
          </p:cNvPr>
          <p:cNvSpPr txBox="1">
            <a:spLocks noChangeArrowheads="1"/>
          </p:cNvSpPr>
          <p:nvPr/>
        </p:nvSpPr>
        <p:spPr bwMode="auto">
          <a:xfrm>
            <a:off x="533400" y="3429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01</a:t>
            </a:r>
          </a:p>
        </p:txBody>
      </p:sp>
      <p:sp>
        <p:nvSpPr>
          <p:cNvPr id="103433" name="Text Box 65">
            <a:extLst>
              <a:ext uri="{FF2B5EF4-FFF2-40B4-BE49-F238E27FC236}">
                <a16:creationId xmlns:a16="http://schemas.microsoft.com/office/drawing/2014/main" id="{1421A874-B711-40BD-8A4B-16B50E57C3BB}"/>
              </a:ext>
            </a:extLst>
          </p:cNvPr>
          <p:cNvSpPr txBox="1">
            <a:spLocks noChangeArrowheads="1"/>
          </p:cNvSpPr>
          <p:nvPr/>
        </p:nvSpPr>
        <p:spPr bwMode="auto">
          <a:xfrm>
            <a:off x="533400" y="40386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11</a:t>
            </a:r>
          </a:p>
        </p:txBody>
      </p:sp>
      <p:sp>
        <p:nvSpPr>
          <p:cNvPr id="103434" name="Text Box 66">
            <a:extLst>
              <a:ext uri="{FF2B5EF4-FFF2-40B4-BE49-F238E27FC236}">
                <a16:creationId xmlns:a16="http://schemas.microsoft.com/office/drawing/2014/main" id="{0BBC6830-7092-42D5-9B4A-BA7FF9429FAD}"/>
              </a:ext>
            </a:extLst>
          </p:cNvPr>
          <p:cNvSpPr txBox="1">
            <a:spLocks noChangeArrowheads="1"/>
          </p:cNvSpPr>
          <p:nvPr/>
        </p:nvSpPr>
        <p:spPr bwMode="auto">
          <a:xfrm>
            <a:off x="533400" y="4572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10</a:t>
            </a:r>
          </a:p>
        </p:txBody>
      </p:sp>
      <p:sp>
        <p:nvSpPr>
          <p:cNvPr id="103435" name="Text Box 67">
            <a:extLst>
              <a:ext uri="{FF2B5EF4-FFF2-40B4-BE49-F238E27FC236}">
                <a16:creationId xmlns:a16="http://schemas.microsoft.com/office/drawing/2014/main" id="{CA9A5753-13F9-42CF-9393-30F2268C0875}"/>
              </a:ext>
            </a:extLst>
          </p:cNvPr>
          <p:cNvSpPr txBox="1">
            <a:spLocks noChangeArrowheads="1"/>
          </p:cNvSpPr>
          <p:nvPr/>
        </p:nvSpPr>
        <p:spPr bwMode="auto">
          <a:xfrm>
            <a:off x="1143000" y="2209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0</a:t>
            </a:r>
          </a:p>
        </p:txBody>
      </p:sp>
      <p:sp>
        <p:nvSpPr>
          <p:cNvPr id="103436" name="Text Box 68">
            <a:extLst>
              <a:ext uri="{FF2B5EF4-FFF2-40B4-BE49-F238E27FC236}">
                <a16:creationId xmlns:a16="http://schemas.microsoft.com/office/drawing/2014/main" id="{FB3A48AD-BC83-484B-AB17-829423C01308}"/>
              </a:ext>
            </a:extLst>
          </p:cNvPr>
          <p:cNvSpPr txBox="1">
            <a:spLocks noChangeArrowheads="1"/>
          </p:cNvSpPr>
          <p:nvPr/>
        </p:nvSpPr>
        <p:spPr bwMode="auto">
          <a:xfrm>
            <a:off x="1600200" y="2209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1</a:t>
            </a:r>
          </a:p>
        </p:txBody>
      </p:sp>
      <p:sp>
        <p:nvSpPr>
          <p:cNvPr id="1011788" name="Text Box 76">
            <a:extLst>
              <a:ext uri="{FF2B5EF4-FFF2-40B4-BE49-F238E27FC236}">
                <a16:creationId xmlns:a16="http://schemas.microsoft.com/office/drawing/2014/main" id="{0FF5BB5B-03CD-4898-86B2-B1249E95445D}"/>
              </a:ext>
            </a:extLst>
          </p:cNvPr>
          <p:cNvSpPr txBox="1">
            <a:spLocks noChangeArrowheads="1"/>
          </p:cNvSpPr>
          <p:nvPr/>
        </p:nvSpPr>
        <p:spPr bwMode="auto">
          <a:xfrm>
            <a:off x="1066800" y="28194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1011812" name="Text Box 100">
            <a:extLst>
              <a:ext uri="{FF2B5EF4-FFF2-40B4-BE49-F238E27FC236}">
                <a16:creationId xmlns:a16="http://schemas.microsoft.com/office/drawing/2014/main" id="{153AC785-C209-4D8B-AA64-5854C8769B88}"/>
              </a:ext>
            </a:extLst>
          </p:cNvPr>
          <p:cNvSpPr txBox="1">
            <a:spLocks noChangeArrowheads="1"/>
          </p:cNvSpPr>
          <p:nvPr/>
        </p:nvSpPr>
        <p:spPr bwMode="auto">
          <a:xfrm>
            <a:off x="11430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11813" name="Text Box 101">
            <a:extLst>
              <a:ext uri="{FF2B5EF4-FFF2-40B4-BE49-F238E27FC236}">
                <a16:creationId xmlns:a16="http://schemas.microsoft.com/office/drawing/2014/main" id="{A8971A08-6283-4CD0-8AD9-9AC17D90D0B7}"/>
              </a:ext>
            </a:extLst>
          </p:cNvPr>
          <p:cNvSpPr txBox="1">
            <a:spLocks noChangeArrowheads="1"/>
          </p:cNvSpPr>
          <p:nvPr/>
        </p:nvSpPr>
        <p:spPr bwMode="auto">
          <a:xfrm>
            <a:off x="16764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3440" name="Rectangle 2">
            <a:extLst>
              <a:ext uri="{FF2B5EF4-FFF2-40B4-BE49-F238E27FC236}">
                <a16:creationId xmlns:a16="http://schemas.microsoft.com/office/drawing/2014/main" id="{121A9FB3-5AA2-437E-9255-CBCA82B7E417}"/>
              </a:ext>
            </a:extLst>
          </p:cNvPr>
          <p:cNvSpPr>
            <a:spLocks noChangeArrowheads="1"/>
          </p:cNvSpPr>
          <p:nvPr/>
        </p:nvSpPr>
        <p:spPr bwMode="auto">
          <a:xfrm>
            <a:off x="228600" y="304800"/>
            <a:ext cx="8001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lnSpc>
                <a:spcPct val="90000"/>
              </a:lnSpc>
            </a:pPr>
            <a:r>
              <a:rPr lang="en-US" altLang="zh-CN" sz="3200">
                <a:solidFill>
                  <a:srgbClr val="008080"/>
                </a:solidFill>
                <a:ea typeface="宋体" panose="02010600030101010101" pitchFamily="2" charset="-122"/>
              </a:rPr>
              <a:t>Minimal Cost Decoding: Alternatives</a:t>
            </a:r>
          </a:p>
        </p:txBody>
      </p:sp>
      <p:sp>
        <p:nvSpPr>
          <p:cNvPr id="2" name="Text Box 76">
            <a:extLst>
              <a:ext uri="{FF2B5EF4-FFF2-40B4-BE49-F238E27FC236}">
                <a16:creationId xmlns:a16="http://schemas.microsoft.com/office/drawing/2014/main" id="{26EDB139-03CD-4CA2-8409-3A6651F5C1BA}"/>
              </a:ext>
            </a:extLst>
          </p:cNvPr>
          <p:cNvSpPr txBox="1">
            <a:spLocks noChangeArrowheads="1"/>
          </p:cNvSpPr>
          <p:nvPr/>
        </p:nvSpPr>
        <p:spPr bwMode="auto">
          <a:xfrm>
            <a:off x="1600200" y="28194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3" name="Text Box 76">
            <a:extLst>
              <a:ext uri="{FF2B5EF4-FFF2-40B4-BE49-F238E27FC236}">
                <a16:creationId xmlns:a16="http://schemas.microsoft.com/office/drawing/2014/main" id="{51BC6158-9996-4841-9539-76EF19BD744E}"/>
              </a:ext>
            </a:extLst>
          </p:cNvPr>
          <p:cNvSpPr txBox="1">
            <a:spLocks noChangeArrowheads="1"/>
          </p:cNvSpPr>
          <p:nvPr/>
        </p:nvSpPr>
        <p:spPr bwMode="auto">
          <a:xfrm>
            <a:off x="1066800" y="3429000"/>
            <a:ext cx="320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In</a:t>
            </a:r>
          </a:p>
        </p:txBody>
      </p:sp>
      <p:sp>
        <p:nvSpPr>
          <p:cNvPr id="4" name="Text Box 76">
            <a:extLst>
              <a:ext uri="{FF2B5EF4-FFF2-40B4-BE49-F238E27FC236}">
                <a16:creationId xmlns:a16="http://schemas.microsoft.com/office/drawing/2014/main" id="{8B7F3A12-050C-4D48-8190-3B86C23E408E}"/>
              </a:ext>
            </a:extLst>
          </p:cNvPr>
          <p:cNvSpPr txBox="1">
            <a:spLocks noChangeArrowheads="1"/>
          </p:cNvSpPr>
          <p:nvPr/>
        </p:nvSpPr>
        <p:spPr bwMode="auto">
          <a:xfrm>
            <a:off x="1600200" y="3429000"/>
            <a:ext cx="447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Out</a:t>
            </a:r>
          </a:p>
        </p:txBody>
      </p:sp>
      <p:sp>
        <p:nvSpPr>
          <p:cNvPr id="5" name="Text Box 76">
            <a:extLst>
              <a:ext uri="{FF2B5EF4-FFF2-40B4-BE49-F238E27FC236}">
                <a16:creationId xmlns:a16="http://schemas.microsoft.com/office/drawing/2014/main" id="{50085473-64B3-4EF5-83B1-0615A6366581}"/>
              </a:ext>
            </a:extLst>
          </p:cNvPr>
          <p:cNvSpPr txBox="1">
            <a:spLocks noChangeArrowheads="1"/>
          </p:cNvSpPr>
          <p:nvPr/>
        </p:nvSpPr>
        <p:spPr bwMode="auto">
          <a:xfrm>
            <a:off x="1600200" y="40386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sp>
        <p:nvSpPr>
          <p:cNvPr id="6" name="Text Box 76">
            <a:extLst>
              <a:ext uri="{FF2B5EF4-FFF2-40B4-BE49-F238E27FC236}">
                <a16:creationId xmlns:a16="http://schemas.microsoft.com/office/drawing/2014/main" id="{109E78F4-383E-4F5A-8A32-8509783AAE6D}"/>
              </a:ext>
            </a:extLst>
          </p:cNvPr>
          <p:cNvSpPr txBox="1">
            <a:spLocks noChangeArrowheads="1"/>
          </p:cNvSpPr>
          <p:nvPr/>
        </p:nvSpPr>
        <p:spPr bwMode="auto">
          <a:xfrm>
            <a:off x="1066800" y="40386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grpSp>
        <p:nvGrpSpPr>
          <p:cNvPr id="103446" name="Group 17">
            <a:extLst>
              <a:ext uri="{FF2B5EF4-FFF2-40B4-BE49-F238E27FC236}">
                <a16:creationId xmlns:a16="http://schemas.microsoft.com/office/drawing/2014/main" id="{CEA95AFF-1628-46D9-BE16-E4BD10F77073}"/>
              </a:ext>
            </a:extLst>
          </p:cNvPr>
          <p:cNvGrpSpPr>
            <a:grpSpLocks/>
          </p:cNvGrpSpPr>
          <p:nvPr/>
        </p:nvGrpSpPr>
        <p:grpSpPr bwMode="auto">
          <a:xfrm>
            <a:off x="3810000" y="2590800"/>
            <a:ext cx="1066800" cy="2590800"/>
            <a:chOff x="720" y="1248"/>
            <a:chExt cx="672" cy="1632"/>
          </a:xfrm>
        </p:grpSpPr>
        <p:sp>
          <p:nvSpPr>
            <p:cNvPr id="103491" name="Line 14">
              <a:extLst>
                <a:ext uri="{FF2B5EF4-FFF2-40B4-BE49-F238E27FC236}">
                  <a16:creationId xmlns:a16="http://schemas.microsoft.com/office/drawing/2014/main" id="{01D65A03-8ECE-410B-B29A-0F61A1DED197}"/>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3492" name="Group 16">
              <a:extLst>
                <a:ext uri="{FF2B5EF4-FFF2-40B4-BE49-F238E27FC236}">
                  <a16:creationId xmlns:a16="http://schemas.microsoft.com/office/drawing/2014/main" id="{AB6EDC08-8E4B-4F63-BCA2-766DEE135DE5}"/>
                </a:ext>
              </a:extLst>
            </p:cNvPr>
            <p:cNvGrpSpPr>
              <a:grpSpLocks/>
            </p:cNvGrpSpPr>
            <p:nvPr/>
          </p:nvGrpSpPr>
          <p:grpSpPr bwMode="auto">
            <a:xfrm>
              <a:off x="720" y="1248"/>
              <a:ext cx="672" cy="1632"/>
              <a:chOff x="720" y="1248"/>
              <a:chExt cx="672" cy="1632"/>
            </a:xfrm>
          </p:grpSpPr>
          <p:sp>
            <p:nvSpPr>
              <p:cNvPr id="103493" name="Rectangle 11">
                <a:extLst>
                  <a:ext uri="{FF2B5EF4-FFF2-40B4-BE49-F238E27FC236}">
                    <a16:creationId xmlns:a16="http://schemas.microsoft.com/office/drawing/2014/main" id="{4799C6AD-2279-4238-9235-5ECB08844E35}"/>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94" name="Line 12">
                <a:extLst>
                  <a:ext uri="{FF2B5EF4-FFF2-40B4-BE49-F238E27FC236}">
                    <a16:creationId xmlns:a16="http://schemas.microsoft.com/office/drawing/2014/main" id="{B2603F34-B9A9-4749-A388-297CB67686F5}"/>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495" name="Line 13">
                <a:extLst>
                  <a:ext uri="{FF2B5EF4-FFF2-40B4-BE49-F238E27FC236}">
                    <a16:creationId xmlns:a16="http://schemas.microsoft.com/office/drawing/2014/main" id="{C5853EDE-3EC9-470A-BBF3-545022937750}"/>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496" name="Line 15">
                <a:extLst>
                  <a:ext uri="{FF2B5EF4-FFF2-40B4-BE49-F238E27FC236}">
                    <a16:creationId xmlns:a16="http://schemas.microsoft.com/office/drawing/2014/main" id="{E736F016-B2CF-4D1B-84C8-080C103C3D02}"/>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grpSp>
        <p:nvGrpSpPr>
          <p:cNvPr id="103447" name="Group 17">
            <a:extLst>
              <a:ext uri="{FF2B5EF4-FFF2-40B4-BE49-F238E27FC236}">
                <a16:creationId xmlns:a16="http://schemas.microsoft.com/office/drawing/2014/main" id="{F7689C7F-CFAE-4E1A-B72D-9A31D5DC7F20}"/>
              </a:ext>
            </a:extLst>
          </p:cNvPr>
          <p:cNvGrpSpPr>
            <a:grpSpLocks/>
          </p:cNvGrpSpPr>
          <p:nvPr/>
        </p:nvGrpSpPr>
        <p:grpSpPr bwMode="auto">
          <a:xfrm>
            <a:off x="6553200" y="2514600"/>
            <a:ext cx="1066800" cy="2590800"/>
            <a:chOff x="720" y="1248"/>
            <a:chExt cx="672" cy="1632"/>
          </a:xfrm>
        </p:grpSpPr>
        <p:sp>
          <p:nvSpPr>
            <p:cNvPr id="103485" name="Line 14">
              <a:extLst>
                <a:ext uri="{FF2B5EF4-FFF2-40B4-BE49-F238E27FC236}">
                  <a16:creationId xmlns:a16="http://schemas.microsoft.com/office/drawing/2014/main" id="{A0DDE9A7-F824-44C1-A6B7-50169DEDA084}"/>
                </a:ext>
              </a:extLst>
            </p:cNvPr>
            <p:cNvSpPr>
              <a:spLocks noChangeShapeType="1"/>
            </p:cNvSpPr>
            <p:nvPr/>
          </p:nvSpPr>
          <p:spPr bwMode="auto">
            <a:xfrm>
              <a:off x="720" y="2448"/>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nvGrpSpPr>
            <p:cNvPr id="103486" name="Group 16">
              <a:extLst>
                <a:ext uri="{FF2B5EF4-FFF2-40B4-BE49-F238E27FC236}">
                  <a16:creationId xmlns:a16="http://schemas.microsoft.com/office/drawing/2014/main" id="{145B0B45-D10A-446D-819E-5E626502D953}"/>
                </a:ext>
              </a:extLst>
            </p:cNvPr>
            <p:cNvGrpSpPr>
              <a:grpSpLocks/>
            </p:cNvGrpSpPr>
            <p:nvPr/>
          </p:nvGrpSpPr>
          <p:grpSpPr bwMode="auto">
            <a:xfrm>
              <a:off x="720" y="1248"/>
              <a:ext cx="672" cy="1632"/>
              <a:chOff x="720" y="1248"/>
              <a:chExt cx="672" cy="1632"/>
            </a:xfrm>
          </p:grpSpPr>
          <p:sp>
            <p:nvSpPr>
              <p:cNvPr id="103487" name="Rectangle 11">
                <a:extLst>
                  <a:ext uri="{FF2B5EF4-FFF2-40B4-BE49-F238E27FC236}">
                    <a16:creationId xmlns:a16="http://schemas.microsoft.com/office/drawing/2014/main" id="{54F1E705-10ED-467E-8593-4CE1E910206A}"/>
                  </a:ext>
                </a:extLst>
              </p:cNvPr>
              <p:cNvSpPr>
                <a:spLocks noChangeArrowheads="1"/>
              </p:cNvSpPr>
              <p:nvPr/>
            </p:nvSpPr>
            <p:spPr bwMode="auto">
              <a:xfrm>
                <a:off x="720" y="1248"/>
                <a:ext cx="672" cy="158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88" name="Line 12">
                <a:extLst>
                  <a:ext uri="{FF2B5EF4-FFF2-40B4-BE49-F238E27FC236}">
                    <a16:creationId xmlns:a16="http://schemas.microsoft.com/office/drawing/2014/main" id="{BB089A25-74C9-48EB-A5D9-B3A357FC3EF8}"/>
                  </a:ext>
                </a:extLst>
              </p:cNvPr>
              <p:cNvSpPr>
                <a:spLocks noChangeShapeType="1"/>
              </p:cNvSpPr>
              <p:nvPr/>
            </p:nvSpPr>
            <p:spPr bwMode="auto">
              <a:xfrm>
                <a:off x="720" y="1680"/>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489" name="Line 13">
                <a:extLst>
                  <a:ext uri="{FF2B5EF4-FFF2-40B4-BE49-F238E27FC236}">
                    <a16:creationId xmlns:a16="http://schemas.microsoft.com/office/drawing/2014/main" id="{AF009A07-DA61-4243-8569-556F828B14ED}"/>
                  </a:ext>
                </a:extLst>
              </p:cNvPr>
              <p:cNvSpPr>
                <a:spLocks noChangeShapeType="1"/>
              </p:cNvSpPr>
              <p:nvPr/>
            </p:nvSpPr>
            <p:spPr bwMode="auto">
              <a:xfrm>
                <a:off x="720" y="2064"/>
                <a:ext cx="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sp>
            <p:nvSpPr>
              <p:cNvPr id="103490" name="Line 15">
                <a:extLst>
                  <a:ext uri="{FF2B5EF4-FFF2-40B4-BE49-F238E27FC236}">
                    <a16:creationId xmlns:a16="http://schemas.microsoft.com/office/drawing/2014/main" id="{8EDA0625-A0CF-4CDC-9DEA-CB02D3DA059A}"/>
                  </a:ext>
                </a:extLst>
              </p:cNvPr>
              <p:cNvSpPr>
                <a:spLocks noChangeShapeType="1"/>
              </p:cNvSpPr>
              <p:nvPr/>
            </p:nvSpPr>
            <p:spPr bwMode="auto">
              <a:xfrm>
                <a:off x="1056" y="1248"/>
                <a:ext cx="0" cy="16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zh-CN" altLang="en-US"/>
              </a:p>
            </p:txBody>
          </p:sp>
        </p:grpSp>
      </p:grpSp>
      <p:sp>
        <p:nvSpPr>
          <p:cNvPr id="7" name="Text Box 76">
            <a:extLst>
              <a:ext uri="{FF2B5EF4-FFF2-40B4-BE49-F238E27FC236}">
                <a16:creationId xmlns:a16="http://schemas.microsoft.com/office/drawing/2014/main" id="{B109747B-DEB9-4032-A87D-0D0175FC0908}"/>
              </a:ext>
            </a:extLst>
          </p:cNvPr>
          <p:cNvSpPr txBox="1">
            <a:spLocks noChangeArrowheads="1"/>
          </p:cNvSpPr>
          <p:nvPr/>
        </p:nvSpPr>
        <p:spPr bwMode="auto">
          <a:xfrm>
            <a:off x="3810000" y="28194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8" name="Text Box 76">
            <a:extLst>
              <a:ext uri="{FF2B5EF4-FFF2-40B4-BE49-F238E27FC236}">
                <a16:creationId xmlns:a16="http://schemas.microsoft.com/office/drawing/2014/main" id="{E48CDCB0-C668-48A2-BAB9-813E642943F7}"/>
              </a:ext>
            </a:extLst>
          </p:cNvPr>
          <p:cNvSpPr txBox="1">
            <a:spLocks noChangeArrowheads="1"/>
          </p:cNvSpPr>
          <p:nvPr/>
        </p:nvSpPr>
        <p:spPr bwMode="auto">
          <a:xfrm>
            <a:off x="4343400" y="28194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9" name="Text Box 76">
            <a:extLst>
              <a:ext uri="{FF2B5EF4-FFF2-40B4-BE49-F238E27FC236}">
                <a16:creationId xmlns:a16="http://schemas.microsoft.com/office/drawing/2014/main" id="{5B4AE050-0892-49B1-882F-E7824A5E561C}"/>
              </a:ext>
            </a:extLst>
          </p:cNvPr>
          <p:cNvSpPr txBox="1">
            <a:spLocks noChangeArrowheads="1"/>
          </p:cNvSpPr>
          <p:nvPr/>
        </p:nvSpPr>
        <p:spPr bwMode="auto">
          <a:xfrm>
            <a:off x="6553200" y="27432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10" name="Text Box 76">
            <a:extLst>
              <a:ext uri="{FF2B5EF4-FFF2-40B4-BE49-F238E27FC236}">
                <a16:creationId xmlns:a16="http://schemas.microsoft.com/office/drawing/2014/main" id="{68FB89C8-ABC7-45A7-9777-81371BAB8E98}"/>
              </a:ext>
            </a:extLst>
          </p:cNvPr>
          <p:cNvSpPr txBox="1">
            <a:spLocks noChangeArrowheads="1"/>
          </p:cNvSpPr>
          <p:nvPr/>
        </p:nvSpPr>
        <p:spPr bwMode="auto">
          <a:xfrm>
            <a:off x="7086600" y="2743200"/>
            <a:ext cx="5127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Ram</a:t>
            </a:r>
          </a:p>
        </p:txBody>
      </p:sp>
      <p:sp>
        <p:nvSpPr>
          <p:cNvPr id="11" name="Text Box 76">
            <a:extLst>
              <a:ext uri="{FF2B5EF4-FFF2-40B4-BE49-F238E27FC236}">
                <a16:creationId xmlns:a16="http://schemas.microsoft.com/office/drawing/2014/main" id="{ED16584E-2FA3-40AC-B003-AEDB82BD2734}"/>
              </a:ext>
            </a:extLst>
          </p:cNvPr>
          <p:cNvSpPr txBox="1">
            <a:spLocks noChangeArrowheads="1"/>
          </p:cNvSpPr>
          <p:nvPr/>
        </p:nvSpPr>
        <p:spPr bwMode="auto">
          <a:xfrm>
            <a:off x="3886200" y="3429000"/>
            <a:ext cx="320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In</a:t>
            </a:r>
          </a:p>
        </p:txBody>
      </p:sp>
      <p:sp>
        <p:nvSpPr>
          <p:cNvPr id="12" name="Text Box 76">
            <a:extLst>
              <a:ext uri="{FF2B5EF4-FFF2-40B4-BE49-F238E27FC236}">
                <a16:creationId xmlns:a16="http://schemas.microsoft.com/office/drawing/2014/main" id="{D8DBB39D-DFA9-49E6-88A9-5CA7C2C3BCF1}"/>
              </a:ext>
            </a:extLst>
          </p:cNvPr>
          <p:cNvSpPr txBox="1">
            <a:spLocks noChangeArrowheads="1"/>
          </p:cNvSpPr>
          <p:nvPr/>
        </p:nvSpPr>
        <p:spPr bwMode="auto">
          <a:xfrm>
            <a:off x="6629400" y="3352800"/>
            <a:ext cx="320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In</a:t>
            </a:r>
          </a:p>
        </p:txBody>
      </p:sp>
      <p:sp>
        <p:nvSpPr>
          <p:cNvPr id="13" name="Text Box 76">
            <a:extLst>
              <a:ext uri="{FF2B5EF4-FFF2-40B4-BE49-F238E27FC236}">
                <a16:creationId xmlns:a16="http://schemas.microsoft.com/office/drawing/2014/main" id="{2D0E5F16-DAE3-4F8C-BA04-34E720A617F4}"/>
              </a:ext>
            </a:extLst>
          </p:cNvPr>
          <p:cNvSpPr txBox="1">
            <a:spLocks noChangeArrowheads="1"/>
          </p:cNvSpPr>
          <p:nvPr/>
        </p:nvSpPr>
        <p:spPr bwMode="auto">
          <a:xfrm>
            <a:off x="4343400" y="3429000"/>
            <a:ext cx="447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Out</a:t>
            </a:r>
          </a:p>
        </p:txBody>
      </p:sp>
      <p:sp>
        <p:nvSpPr>
          <p:cNvPr id="14" name="Text Box 76">
            <a:extLst>
              <a:ext uri="{FF2B5EF4-FFF2-40B4-BE49-F238E27FC236}">
                <a16:creationId xmlns:a16="http://schemas.microsoft.com/office/drawing/2014/main" id="{6D53BA77-3140-473D-A32D-1EB780F44A44}"/>
              </a:ext>
            </a:extLst>
          </p:cNvPr>
          <p:cNvSpPr txBox="1">
            <a:spLocks noChangeArrowheads="1"/>
          </p:cNvSpPr>
          <p:nvPr/>
        </p:nvSpPr>
        <p:spPr bwMode="auto">
          <a:xfrm>
            <a:off x="7086600" y="3352800"/>
            <a:ext cx="447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Out</a:t>
            </a:r>
          </a:p>
        </p:txBody>
      </p:sp>
      <p:sp>
        <p:nvSpPr>
          <p:cNvPr id="15" name="Text Box 76">
            <a:extLst>
              <a:ext uri="{FF2B5EF4-FFF2-40B4-BE49-F238E27FC236}">
                <a16:creationId xmlns:a16="http://schemas.microsoft.com/office/drawing/2014/main" id="{134C4D3C-BE16-467D-A2D0-CEAE58B54D64}"/>
              </a:ext>
            </a:extLst>
          </p:cNvPr>
          <p:cNvSpPr txBox="1">
            <a:spLocks noChangeArrowheads="1"/>
          </p:cNvSpPr>
          <p:nvPr/>
        </p:nvSpPr>
        <p:spPr bwMode="auto">
          <a:xfrm>
            <a:off x="3810000" y="41148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sp>
        <p:nvSpPr>
          <p:cNvPr id="16" name="Text Box 76">
            <a:extLst>
              <a:ext uri="{FF2B5EF4-FFF2-40B4-BE49-F238E27FC236}">
                <a16:creationId xmlns:a16="http://schemas.microsoft.com/office/drawing/2014/main" id="{36AF5862-B2E9-481B-AC5C-EB9CA145DD84}"/>
              </a:ext>
            </a:extLst>
          </p:cNvPr>
          <p:cNvSpPr txBox="1">
            <a:spLocks noChangeArrowheads="1"/>
          </p:cNvSpPr>
          <p:nvPr/>
        </p:nvSpPr>
        <p:spPr bwMode="auto">
          <a:xfrm>
            <a:off x="4343400" y="41148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sp>
        <p:nvSpPr>
          <p:cNvPr id="17" name="Text Box 76">
            <a:extLst>
              <a:ext uri="{FF2B5EF4-FFF2-40B4-BE49-F238E27FC236}">
                <a16:creationId xmlns:a16="http://schemas.microsoft.com/office/drawing/2014/main" id="{8DAC114C-C239-4531-A964-B579E6329ABD}"/>
              </a:ext>
            </a:extLst>
          </p:cNvPr>
          <p:cNvSpPr txBox="1">
            <a:spLocks noChangeArrowheads="1"/>
          </p:cNvSpPr>
          <p:nvPr/>
        </p:nvSpPr>
        <p:spPr bwMode="auto">
          <a:xfrm>
            <a:off x="6553200" y="39624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sp>
        <p:nvSpPr>
          <p:cNvPr id="18" name="Text Box 76">
            <a:extLst>
              <a:ext uri="{FF2B5EF4-FFF2-40B4-BE49-F238E27FC236}">
                <a16:creationId xmlns:a16="http://schemas.microsoft.com/office/drawing/2014/main" id="{76E858E7-317D-4F58-8A3B-BC3282349266}"/>
              </a:ext>
            </a:extLst>
          </p:cNvPr>
          <p:cNvSpPr txBox="1">
            <a:spLocks noChangeArrowheads="1"/>
          </p:cNvSpPr>
          <p:nvPr/>
        </p:nvSpPr>
        <p:spPr bwMode="auto">
          <a:xfrm>
            <a:off x="7086600" y="3962400"/>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200">
                <a:solidFill>
                  <a:schemeClr val="tx1"/>
                </a:solidFill>
                <a:ea typeface="宋体" panose="02010600030101010101" pitchFamily="2" charset="-122"/>
              </a:rPr>
              <a:t>Rom</a:t>
            </a:r>
          </a:p>
        </p:txBody>
      </p:sp>
      <p:sp>
        <p:nvSpPr>
          <p:cNvPr id="19" name="Text Box 100">
            <a:extLst>
              <a:ext uri="{FF2B5EF4-FFF2-40B4-BE49-F238E27FC236}">
                <a16:creationId xmlns:a16="http://schemas.microsoft.com/office/drawing/2014/main" id="{562D050F-18D6-4ABB-A10C-16B7EF7F86DA}"/>
              </a:ext>
            </a:extLst>
          </p:cNvPr>
          <p:cNvSpPr txBox="1">
            <a:spLocks noChangeArrowheads="1"/>
          </p:cNvSpPr>
          <p:nvPr/>
        </p:nvSpPr>
        <p:spPr bwMode="auto">
          <a:xfrm>
            <a:off x="38862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20" name="Text Box 100">
            <a:extLst>
              <a:ext uri="{FF2B5EF4-FFF2-40B4-BE49-F238E27FC236}">
                <a16:creationId xmlns:a16="http://schemas.microsoft.com/office/drawing/2014/main" id="{2AC42A40-D514-4680-8D15-3FF3D51CB53B}"/>
              </a:ext>
            </a:extLst>
          </p:cNvPr>
          <p:cNvSpPr txBox="1">
            <a:spLocks noChangeArrowheads="1"/>
          </p:cNvSpPr>
          <p:nvPr/>
        </p:nvSpPr>
        <p:spPr bwMode="auto">
          <a:xfrm>
            <a:off x="4419600" y="46482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21" name="Text Box 100">
            <a:extLst>
              <a:ext uri="{FF2B5EF4-FFF2-40B4-BE49-F238E27FC236}">
                <a16:creationId xmlns:a16="http://schemas.microsoft.com/office/drawing/2014/main" id="{4E8106E5-E0F5-4898-A3D5-AC280A88FB56}"/>
              </a:ext>
            </a:extLst>
          </p:cNvPr>
          <p:cNvSpPr txBox="1">
            <a:spLocks noChangeArrowheads="1"/>
          </p:cNvSpPr>
          <p:nvPr/>
        </p:nvSpPr>
        <p:spPr bwMode="auto">
          <a:xfrm>
            <a:off x="6629400" y="44958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22" name="Text Box 100">
            <a:extLst>
              <a:ext uri="{FF2B5EF4-FFF2-40B4-BE49-F238E27FC236}">
                <a16:creationId xmlns:a16="http://schemas.microsoft.com/office/drawing/2014/main" id="{A341B9C9-7A88-438F-8097-3802E458A793}"/>
              </a:ext>
            </a:extLst>
          </p:cNvPr>
          <p:cNvSpPr txBox="1">
            <a:spLocks noChangeArrowheads="1"/>
          </p:cNvSpPr>
          <p:nvPr/>
        </p:nvSpPr>
        <p:spPr bwMode="auto">
          <a:xfrm>
            <a:off x="7162800" y="4572000"/>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chemeClr val="tx1"/>
                </a:solidFill>
                <a:ea typeface="宋体" panose="02010600030101010101" pitchFamily="2" charset="-122"/>
              </a:rPr>
              <a:t> X</a:t>
            </a:r>
          </a:p>
        </p:txBody>
      </p:sp>
      <p:sp>
        <p:nvSpPr>
          <p:cNvPr id="103464" name="Text Box 47">
            <a:extLst>
              <a:ext uri="{FF2B5EF4-FFF2-40B4-BE49-F238E27FC236}">
                <a16:creationId xmlns:a16="http://schemas.microsoft.com/office/drawing/2014/main" id="{19F70F61-D1D2-42C2-B419-947E3DE17CA4}"/>
              </a:ext>
            </a:extLst>
          </p:cNvPr>
          <p:cNvSpPr txBox="1">
            <a:spLocks noChangeArrowheads="1"/>
          </p:cNvSpPr>
          <p:nvPr/>
        </p:nvSpPr>
        <p:spPr bwMode="auto">
          <a:xfrm>
            <a:off x="4114800" y="19812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3465" name="Text Box 47">
            <a:extLst>
              <a:ext uri="{FF2B5EF4-FFF2-40B4-BE49-F238E27FC236}">
                <a16:creationId xmlns:a16="http://schemas.microsoft.com/office/drawing/2014/main" id="{5ACD4465-38FC-45C9-9840-01B592271231}"/>
              </a:ext>
            </a:extLst>
          </p:cNvPr>
          <p:cNvSpPr txBox="1">
            <a:spLocks noChangeArrowheads="1"/>
          </p:cNvSpPr>
          <p:nvPr/>
        </p:nvSpPr>
        <p:spPr bwMode="auto">
          <a:xfrm>
            <a:off x="6858000" y="19812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0</a:t>
            </a:r>
          </a:p>
        </p:txBody>
      </p:sp>
      <p:sp>
        <p:nvSpPr>
          <p:cNvPr id="103466" name="Text Box 43">
            <a:extLst>
              <a:ext uri="{FF2B5EF4-FFF2-40B4-BE49-F238E27FC236}">
                <a16:creationId xmlns:a16="http://schemas.microsoft.com/office/drawing/2014/main" id="{7DC74431-1549-4413-A324-DCF73778080D}"/>
              </a:ext>
            </a:extLst>
          </p:cNvPr>
          <p:cNvSpPr txBox="1">
            <a:spLocks noChangeArrowheads="1"/>
          </p:cNvSpPr>
          <p:nvPr/>
        </p:nvSpPr>
        <p:spPr bwMode="auto">
          <a:xfrm>
            <a:off x="2667000" y="2209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3467" name="Text Box 43">
            <a:extLst>
              <a:ext uri="{FF2B5EF4-FFF2-40B4-BE49-F238E27FC236}">
                <a16:creationId xmlns:a16="http://schemas.microsoft.com/office/drawing/2014/main" id="{25058029-BD55-4887-80D0-81D3B070BEF9}"/>
              </a:ext>
            </a:extLst>
          </p:cNvPr>
          <p:cNvSpPr txBox="1">
            <a:spLocks noChangeArrowheads="1"/>
          </p:cNvSpPr>
          <p:nvPr/>
        </p:nvSpPr>
        <p:spPr bwMode="auto">
          <a:xfrm>
            <a:off x="5410200" y="2209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r>
              <a:rPr lang="en-US" altLang="zh-CN" sz="1800">
                <a:solidFill>
                  <a:srgbClr val="0000CC"/>
                </a:solidFill>
                <a:ea typeface="宋体" panose="02010600030101010101" pitchFamily="2" charset="-122"/>
              </a:rPr>
              <a:t>A</a:t>
            </a:r>
            <a:r>
              <a:rPr lang="en-US" altLang="zh-CN" sz="1800" baseline="-25000">
                <a:solidFill>
                  <a:srgbClr val="0000CC"/>
                </a:solidFill>
                <a:ea typeface="宋体" panose="02010600030101010101" pitchFamily="2" charset="-122"/>
              </a:rPr>
              <a:t>15</a:t>
            </a:r>
            <a:r>
              <a:rPr lang="en-US" altLang="zh-CN" sz="1800">
                <a:solidFill>
                  <a:srgbClr val="0000CC"/>
                </a:solidFill>
                <a:ea typeface="宋体" panose="02010600030101010101" pitchFamily="2" charset="-122"/>
              </a:rPr>
              <a:t> A</a:t>
            </a:r>
            <a:r>
              <a:rPr lang="en-US" altLang="zh-CN" sz="1800" baseline="-25000">
                <a:solidFill>
                  <a:srgbClr val="0000CC"/>
                </a:solidFill>
                <a:ea typeface="宋体" panose="02010600030101010101" pitchFamily="2" charset="-122"/>
              </a:rPr>
              <a:t>14</a:t>
            </a:r>
          </a:p>
        </p:txBody>
      </p:sp>
      <p:sp>
        <p:nvSpPr>
          <p:cNvPr id="103468" name="Text Box 39">
            <a:extLst>
              <a:ext uri="{FF2B5EF4-FFF2-40B4-BE49-F238E27FC236}">
                <a16:creationId xmlns:a16="http://schemas.microsoft.com/office/drawing/2014/main" id="{F606CB34-EC3F-42F3-9898-76D4B638B093}"/>
              </a:ext>
            </a:extLst>
          </p:cNvPr>
          <p:cNvSpPr txBox="1">
            <a:spLocks noChangeArrowheads="1"/>
          </p:cNvSpPr>
          <p:nvPr/>
        </p:nvSpPr>
        <p:spPr bwMode="auto">
          <a:xfrm>
            <a:off x="3810000" y="5562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Safer</a:t>
            </a:r>
          </a:p>
        </p:txBody>
      </p:sp>
      <p:sp>
        <p:nvSpPr>
          <p:cNvPr id="103469" name="Text Box 39">
            <a:extLst>
              <a:ext uri="{FF2B5EF4-FFF2-40B4-BE49-F238E27FC236}">
                <a16:creationId xmlns:a16="http://schemas.microsoft.com/office/drawing/2014/main" id="{AA5DB8AD-8D04-4DB3-B3AD-9D7E868CAB9C}"/>
              </a:ext>
            </a:extLst>
          </p:cNvPr>
          <p:cNvSpPr txBox="1">
            <a:spLocks noChangeArrowheads="1"/>
          </p:cNvSpPr>
          <p:nvPr/>
        </p:nvSpPr>
        <p:spPr bwMode="auto">
          <a:xfrm>
            <a:off x="6324600" y="5562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defTabSz="762000" eaLnBrk="0" hangingPunct="0">
              <a:defRPr sz="3600" b="1">
                <a:solidFill>
                  <a:schemeClr val="accent1"/>
                </a:solidFill>
                <a:latin typeface="Arial" panose="020B0604020202020204" pitchFamily="34" charset="0"/>
                <a:cs typeface="Arial" panose="020B0604020202020204" pitchFamily="34" charset="0"/>
              </a:defRPr>
            </a:lvl1pPr>
            <a:lvl2pPr marL="742950" indent="-285750" defTabSz="762000" eaLnBrk="0" hangingPunct="0">
              <a:defRPr sz="3600" b="1">
                <a:solidFill>
                  <a:schemeClr val="accent1"/>
                </a:solidFill>
                <a:latin typeface="Arial" panose="020B0604020202020204" pitchFamily="34" charset="0"/>
                <a:cs typeface="Arial" panose="020B0604020202020204" pitchFamily="34" charset="0"/>
              </a:defRPr>
            </a:lvl2pPr>
            <a:lvl3pPr marL="1143000" indent="-228600" defTabSz="762000" eaLnBrk="0" hangingPunct="0">
              <a:defRPr sz="3600" b="1">
                <a:solidFill>
                  <a:schemeClr val="accent1"/>
                </a:solidFill>
                <a:latin typeface="Arial" panose="020B0604020202020204" pitchFamily="34" charset="0"/>
                <a:cs typeface="Arial" panose="020B0604020202020204" pitchFamily="34" charset="0"/>
              </a:defRPr>
            </a:lvl3pPr>
            <a:lvl4pPr marL="1600200" indent="-228600" defTabSz="762000" eaLnBrk="0" hangingPunct="0">
              <a:defRPr sz="3600" b="1">
                <a:solidFill>
                  <a:schemeClr val="accent1"/>
                </a:solidFill>
                <a:latin typeface="Arial" panose="020B0604020202020204" pitchFamily="34" charset="0"/>
                <a:cs typeface="Arial" panose="020B0604020202020204" pitchFamily="34" charset="0"/>
              </a:defRPr>
            </a:lvl4pPr>
            <a:lvl5pPr marL="2057400" indent="-228600" defTabSz="762000" eaLnBrk="0" hangingPunct="0">
              <a:defRPr sz="3600" b="1">
                <a:solidFill>
                  <a:schemeClr val="accent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spcBef>
                <a:spcPct val="50000"/>
              </a:spcBef>
            </a:pPr>
            <a:r>
              <a:rPr lang="en-US" altLang="zh-CN" sz="2400">
                <a:solidFill>
                  <a:srgbClr val="A50021"/>
                </a:solidFill>
                <a:ea typeface="宋体" panose="02010600030101010101" pitchFamily="2" charset="-122"/>
              </a:rPr>
              <a:t>Expandable</a:t>
            </a:r>
          </a:p>
        </p:txBody>
      </p:sp>
      <p:sp>
        <p:nvSpPr>
          <p:cNvPr id="103470" name="Oval 169">
            <a:extLst>
              <a:ext uri="{FF2B5EF4-FFF2-40B4-BE49-F238E27FC236}">
                <a16:creationId xmlns:a16="http://schemas.microsoft.com/office/drawing/2014/main" id="{5409222A-A8F2-471E-B57E-988DA21D3B54}"/>
              </a:ext>
            </a:extLst>
          </p:cNvPr>
          <p:cNvSpPr>
            <a:spLocks noChangeArrowheads="1"/>
          </p:cNvSpPr>
          <p:nvPr/>
        </p:nvSpPr>
        <p:spPr bwMode="auto">
          <a:xfrm>
            <a:off x="1066800" y="33528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1" name="Oval 171">
            <a:extLst>
              <a:ext uri="{FF2B5EF4-FFF2-40B4-BE49-F238E27FC236}">
                <a16:creationId xmlns:a16="http://schemas.microsoft.com/office/drawing/2014/main" id="{3E224F15-C014-4337-A64D-F2AE7E92554F}"/>
              </a:ext>
            </a:extLst>
          </p:cNvPr>
          <p:cNvSpPr>
            <a:spLocks noChangeArrowheads="1"/>
          </p:cNvSpPr>
          <p:nvPr/>
        </p:nvSpPr>
        <p:spPr bwMode="auto">
          <a:xfrm>
            <a:off x="1600200" y="33528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2" name="Oval 172">
            <a:extLst>
              <a:ext uri="{FF2B5EF4-FFF2-40B4-BE49-F238E27FC236}">
                <a16:creationId xmlns:a16="http://schemas.microsoft.com/office/drawing/2014/main" id="{BEF189D7-3F22-4AFE-956C-2C7F10FE1FF5}"/>
              </a:ext>
            </a:extLst>
          </p:cNvPr>
          <p:cNvSpPr>
            <a:spLocks noChangeArrowheads="1"/>
          </p:cNvSpPr>
          <p:nvPr/>
        </p:nvSpPr>
        <p:spPr bwMode="auto">
          <a:xfrm>
            <a:off x="3810000" y="32766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3" name="Oval 173">
            <a:extLst>
              <a:ext uri="{FF2B5EF4-FFF2-40B4-BE49-F238E27FC236}">
                <a16:creationId xmlns:a16="http://schemas.microsoft.com/office/drawing/2014/main" id="{0B39459B-FC1F-49AE-8E26-47E1A38DEA66}"/>
              </a:ext>
            </a:extLst>
          </p:cNvPr>
          <p:cNvSpPr>
            <a:spLocks noChangeArrowheads="1"/>
          </p:cNvSpPr>
          <p:nvPr/>
        </p:nvSpPr>
        <p:spPr bwMode="auto">
          <a:xfrm>
            <a:off x="4343400" y="33528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4" name="Oval 174">
            <a:extLst>
              <a:ext uri="{FF2B5EF4-FFF2-40B4-BE49-F238E27FC236}">
                <a16:creationId xmlns:a16="http://schemas.microsoft.com/office/drawing/2014/main" id="{C78F8934-BA2A-44BC-AFC7-0E86D19F995C}"/>
              </a:ext>
            </a:extLst>
          </p:cNvPr>
          <p:cNvSpPr>
            <a:spLocks noChangeArrowheads="1"/>
          </p:cNvSpPr>
          <p:nvPr/>
        </p:nvSpPr>
        <p:spPr bwMode="auto">
          <a:xfrm>
            <a:off x="6553200" y="32004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5" name="Oval 175">
            <a:extLst>
              <a:ext uri="{FF2B5EF4-FFF2-40B4-BE49-F238E27FC236}">
                <a16:creationId xmlns:a16="http://schemas.microsoft.com/office/drawing/2014/main" id="{7ED4C87C-C7B0-445A-9470-0758F5D9DE5B}"/>
              </a:ext>
            </a:extLst>
          </p:cNvPr>
          <p:cNvSpPr>
            <a:spLocks noChangeArrowheads="1"/>
          </p:cNvSpPr>
          <p:nvPr/>
        </p:nvSpPr>
        <p:spPr bwMode="auto">
          <a:xfrm>
            <a:off x="7086600" y="3276600"/>
            <a:ext cx="457200" cy="533400"/>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6" name="Oval 176">
            <a:extLst>
              <a:ext uri="{FF2B5EF4-FFF2-40B4-BE49-F238E27FC236}">
                <a16:creationId xmlns:a16="http://schemas.microsoft.com/office/drawing/2014/main" id="{A58C8425-399D-4D26-BE19-807B869BCB4B}"/>
              </a:ext>
            </a:extLst>
          </p:cNvPr>
          <p:cNvSpPr>
            <a:spLocks noChangeArrowheads="1"/>
          </p:cNvSpPr>
          <p:nvPr/>
        </p:nvSpPr>
        <p:spPr bwMode="auto">
          <a:xfrm>
            <a:off x="3657600" y="3962400"/>
            <a:ext cx="1447800" cy="13716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77" name="Oval 177">
            <a:extLst>
              <a:ext uri="{FF2B5EF4-FFF2-40B4-BE49-F238E27FC236}">
                <a16:creationId xmlns:a16="http://schemas.microsoft.com/office/drawing/2014/main" id="{325D5949-1142-4085-80E0-8BF10AD915C9}"/>
              </a:ext>
            </a:extLst>
          </p:cNvPr>
          <p:cNvSpPr>
            <a:spLocks noChangeArrowheads="1"/>
          </p:cNvSpPr>
          <p:nvPr/>
        </p:nvSpPr>
        <p:spPr bwMode="auto">
          <a:xfrm>
            <a:off x="914400" y="3886200"/>
            <a:ext cx="1447800" cy="13716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11823" name="Freeform 111">
            <a:extLst>
              <a:ext uri="{FF2B5EF4-FFF2-40B4-BE49-F238E27FC236}">
                <a16:creationId xmlns:a16="http://schemas.microsoft.com/office/drawing/2014/main" id="{9754297D-8B21-4202-9286-CC7D4BEA0D0E}"/>
              </a:ext>
            </a:extLst>
          </p:cNvPr>
          <p:cNvSpPr>
            <a:spLocks/>
          </p:cNvSpPr>
          <p:nvPr/>
        </p:nvSpPr>
        <p:spPr bwMode="auto">
          <a:xfrm>
            <a:off x="762000" y="2057400"/>
            <a:ext cx="1524000" cy="1244600"/>
          </a:xfrm>
          <a:custGeom>
            <a:avLst/>
            <a:gdLst>
              <a:gd name="T0" fmla="*/ 0 w 960"/>
              <a:gd name="T1" fmla="*/ 0 h 784"/>
              <a:gd name="T2" fmla="*/ 2147483647 w 960"/>
              <a:gd name="T3" fmla="*/ 2147483647 h 784"/>
              <a:gd name="T4" fmla="*/ 2147483647 w 960"/>
              <a:gd name="T5" fmla="*/ 2147483647 h 784"/>
              <a:gd name="T6" fmla="*/ 2147483647 w 960"/>
              <a:gd name="T7" fmla="*/ 2147483647 h 784"/>
              <a:gd name="T8" fmla="*/ 0 60000 65536"/>
              <a:gd name="T9" fmla="*/ 0 60000 65536"/>
              <a:gd name="T10" fmla="*/ 0 60000 65536"/>
              <a:gd name="T11" fmla="*/ 0 60000 65536"/>
              <a:gd name="T12" fmla="*/ 0 w 960"/>
              <a:gd name="T13" fmla="*/ 0 h 784"/>
              <a:gd name="T14" fmla="*/ 960 w 960"/>
              <a:gd name="T15" fmla="*/ 784 h 784"/>
            </a:gdLst>
            <a:ahLst/>
            <a:cxnLst>
              <a:cxn ang="T8">
                <a:pos x="T0" y="T1"/>
              </a:cxn>
              <a:cxn ang="T9">
                <a:pos x="T2" y="T3"/>
              </a:cxn>
              <a:cxn ang="T10">
                <a:pos x="T4" y="T5"/>
              </a:cxn>
              <a:cxn ang="T11">
                <a:pos x="T6" y="T7"/>
              </a:cxn>
            </a:cxnLst>
            <a:rect l="T12" t="T13" r="T14" b="T15"/>
            <a:pathLst>
              <a:path w="960" h="784">
                <a:moveTo>
                  <a:pt x="0" y="0"/>
                </a:moveTo>
                <a:cubicBezTo>
                  <a:pt x="104" y="280"/>
                  <a:pt x="208" y="560"/>
                  <a:pt x="336" y="672"/>
                </a:cubicBezTo>
                <a:cubicBezTo>
                  <a:pt x="464" y="784"/>
                  <a:pt x="664" y="768"/>
                  <a:pt x="768" y="672"/>
                </a:cubicBezTo>
                <a:cubicBezTo>
                  <a:pt x="872" y="576"/>
                  <a:pt x="916" y="336"/>
                  <a:pt x="960" y="96"/>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1011821" name="Freeform 109">
            <a:extLst>
              <a:ext uri="{FF2B5EF4-FFF2-40B4-BE49-F238E27FC236}">
                <a16:creationId xmlns:a16="http://schemas.microsoft.com/office/drawing/2014/main" id="{96B86AAD-1D3F-429E-A0CA-696122B21949}"/>
              </a:ext>
            </a:extLst>
          </p:cNvPr>
          <p:cNvSpPr>
            <a:spLocks/>
          </p:cNvSpPr>
          <p:nvPr/>
        </p:nvSpPr>
        <p:spPr bwMode="auto">
          <a:xfrm>
            <a:off x="685800" y="4343400"/>
            <a:ext cx="1879600" cy="1638300"/>
          </a:xfrm>
          <a:custGeom>
            <a:avLst/>
            <a:gdLst>
              <a:gd name="T0" fmla="*/ 0 w 1184"/>
              <a:gd name="T1" fmla="*/ 2147483647 h 1032"/>
              <a:gd name="T2" fmla="*/ 2147483647 w 1184"/>
              <a:gd name="T3" fmla="*/ 2147483647 h 1032"/>
              <a:gd name="T4" fmla="*/ 2147483647 w 1184"/>
              <a:gd name="T5" fmla="*/ 2147483647 h 1032"/>
              <a:gd name="T6" fmla="*/ 2147483647 w 1184"/>
              <a:gd name="T7" fmla="*/ 2147483647 h 1032"/>
              <a:gd name="T8" fmla="*/ 0 60000 65536"/>
              <a:gd name="T9" fmla="*/ 0 60000 65536"/>
              <a:gd name="T10" fmla="*/ 0 60000 65536"/>
              <a:gd name="T11" fmla="*/ 0 60000 65536"/>
              <a:gd name="T12" fmla="*/ 0 w 1184"/>
              <a:gd name="T13" fmla="*/ 0 h 1032"/>
              <a:gd name="T14" fmla="*/ 1184 w 1184"/>
              <a:gd name="T15" fmla="*/ 1032 h 1032"/>
            </a:gdLst>
            <a:ahLst/>
            <a:cxnLst>
              <a:cxn ang="T8">
                <a:pos x="T0" y="T1"/>
              </a:cxn>
              <a:cxn ang="T9">
                <a:pos x="T2" y="T3"/>
              </a:cxn>
              <a:cxn ang="T10">
                <a:pos x="T4" y="T5"/>
              </a:cxn>
              <a:cxn ang="T11">
                <a:pos x="T6" y="T7"/>
              </a:cxn>
            </a:cxnLst>
            <a:rect l="T12" t="T13" r="T14" b="T15"/>
            <a:pathLst>
              <a:path w="1184" h="1032">
                <a:moveTo>
                  <a:pt x="0" y="696"/>
                </a:moveTo>
                <a:cubicBezTo>
                  <a:pt x="148" y="420"/>
                  <a:pt x="296" y="144"/>
                  <a:pt x="480" y="72"/>
                </a:cubicBezTo>
                <a:cubicBezTo>
                  <a:pt x="664" y="0"/>
                  <a:pt x="1024" y="104"/>
                  <a:pt x="1104" y="264"/>
                </a:cubicBezTo>
                <a:cubicBezTo>
                  <a:pt x="1184" y="424"/>
                  <a:pt x="984" y="904"/>
                  <a:pt x="960" y="103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b"/>
          <a:lstStyle/>
          <a:p>
            <a:endParaRPr lang="zh-CN" altLang="en-US"/>
          </a:p>
        </p:txBody>
      </p:sp>
      <p:sp>
        <p:nvSpPr>
          <p:cNvPr id="103480" name="Oval 181">
            <a:extLst>
              <a:ext uri="{FF2B5EF4-FFF2-40B4-BE49-F238E27FC236}">
                <a16:creationId xmlns:a16="http://schemas.microsoft.com/office/drawing/2014/main" id="{57682CCC-550D-4FE8-A91F-49555FA28D69}"/>
              </a:ext>
            </a:extLst>
          </p:cNvPr>
          <p:cNvSpPr>
            <a:spLocks noChangeArrowheads="1"/>
          </p:cNvSpPr>
          <p:nvPr/>
        </p:nvSpPr>
        <p:spPr bwMode="auto">
          <a:xfrm>
            <a:off x="3657600" y="2514600"/>
            <a:ext cx="1524000" cy="7620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81" name="Oval 182">
            <a:extLst>
              <a:ext uri="{FF2B5EF4-FFF2-40B4-BE49-F238E27FC236}">
                <a16:creationId xmlns:a16="http://schemas.microsoft.com/office/drawing/2014/main" id="{5CA09829-1989-4C99-89E7-EAE45F9D0F76}"/>
              </a:ext>
            </a:extLst>
          </p:cNvPr>
          <p:cNvSpPr>
            <a:spLocks noChangeArrowheads="1"/>
          </p:cNvSpPr>
          <p:nvPr/>
        </p:nvSpPr>
        <p:spPr bwMode="auto">
          <a:xfrm>
            <a:off x="6324600" y="2438400"/>
            <a:ext cx="1524000" cy="7620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82" name="Oval 183">
            <a:extLst>
              <a:ext uri="{FF2B5EF4-FFF2-40B4-BE49-F238E27FC236}">
                <a16:creationId xmlns:a16="http://schemas.microsoft.com/office/drawing/2014/main" id="{27BAD77E-02EF-4949-B6D9-717782A763ED}"/>
              </a:ext>
            </a:extLst>
          </p:cNvPr>
          <p:cNvSpPr>
            <a:spLocks noChangeArrowheads="1"/>
          </p:cNvSpPr>
          <p:nvPr/>
        </p:nvSpPr>
        <p:spPr bwMode="auto">
          <a:xfrm>
            <a:off x="6324600" y="3733800"/>
            <a:ext cx="1524000" cy="7620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3483" name="Slide Number Placeholder 77">
            <a:extLst>
              <a:ext uri="{FF2B5EF4-FFF2-40B4-BE49-F238E27FC236}">
                <a16:creationId xmlns:a16="http://schemas.microsoft.com/office/drawing/2014/main" id="{2EA76CC6-6547-4C48-A87A-297EE52B93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951C1316-3B06-4DE8-85EE-DF61941F613A}" type="slidenum">
              <a:rPr lang="en-US" altLang="en-US" sz="1000" b="0">
                <a:solidFill>
                  <a:schemeClr val="tx1"/>
                </a:solidFill>
              </a:rPr>
              <a:pPr eaLnBrk="1" hangingPunct="1"/>
              <a:t>93</a:t>
            </a:fld>
            <a:endParaRPr lang="en-US" altLang="en-US" sz="1000" b="0">
              <a:solidFill>
                <a:schemeClr val="tx1"/>
              </a:solidFill>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a:extLst>
              <a:ext uri="{FF2B5EF4-FFF2-40B4-BE49-F238E27FC236}">
                <a16:creationId xmlns:a16="http://schemas.microsoft.com/office/drawing/2014/main" id="{B32553A7-D212-4809-B144-A14B270F94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18E120A-273B-49B8-B69C-2E9938CBCE70}" type="slidenum">
              <a:rPr lang="en-US" altLang="en-US" sz="1000" b="0">
                <a:solidFill>
                  <a:schemeClr val="tx1"/>
                </a:solidFill>
              </a:rPr>
              <a:pPr eaLnBrk="1" hangingPunct="1"/>
              <a:t>94</a:t>
            </a:fld>
            <a:endParaRPr lang="en-US" altLang="en-US" sz="1000" b="0">
              <a:solidFill>
                <a:schemeClr val="tx1"/>
              </a:solidFill>
            </a:endParaRPr>
          </a:p>
        </p:txBody>
      </p:sp>
      <p:sp>
        <p:nvSpPr>
          <p:cNvPr id="104452" name="Rectangle 2">
            <a:extLst>
              <a:ext uri="{FF2B5EF4-FFF2-40B4-BE49-F238E27FC236}">
                <a16:creationId xmlns:a16="http://schemas.microsoft.com/office/drawing/2014/main" id="{15D2F729-747B-47FF-8ADE-7BA1BB898882}"/>
              </a:ext>
            </a:extLst>
          </p:cNvPr>
          <p:cNvSpPr>
            <a:spLocks noGrp="1" noChangeArrowheads="1"/>
          </p:cNvSpPr>
          <p:nvPr>
            <p:ph type="title"/>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Block Address Decoding</a:t>
            </a:r>
          </a:p>
        </p:txBody>
      </p:sp>
      <p:sp>
        <p:nvSpPr>
          <p:cNvPr id="947203" name="Rectangle 3">
            <a:extLst>
              <a:ext uri="{FF2B5EF4-FFF2-40B4-BE49-F238E27FC236}">
                <a16:creationId xmlns:a16="http://schemas.microsoft.com/office/drawing/2014/main" id="{67726A9D-DF61-40C5-A6D9-6904BB7B4721}"/>
              </a:ext>
            </a:extLst>
          </p:cNvPr>
          <p:cNvSpPr>
            <a:spLocks noGrp="1" noChangeArrowheads="1"/>
          </p:cNvSpPr>
          <p:nvPr>
            <p:ph type="body" idx="1"/>
          </p:nvPr>
        </p:nvSpPr>
        <p:spPr>
          <a:xfrm>
            <a:off x="457200" y="1981200"/>
            <a:ext cx="8458200" cy="3429000"/>
          </a:xfrm>
          <a:noFill/>
        </p:spPr>
        <p:txBody>
          <a:bodyPr lIns="92075" tIns="46038" rIns="92075" bIns="46038"/>
          <a:lstStyle/>
          <a:p>
            <a:pPr marL="285750" indent="-285750" eaLnBrk="1" hangingPunct="1">
              <a:buFont typeface="Wingdings" panose="05000000000000000000" pitchFamily="2" charset="2"/>
              <a:buChar char="Ø"/>
            </a:pPr>
            <a:r>
              <a:rPr lang="en-US" altLang="zh-CN">
                <a:solidFill>
                  <a:srgbClr val="0000FF"/>
                </a:solidFill>
                <a:ea typeface="宋体" panose="02010600030101010101" pitchFamily="2" charset="-122"/>
              </a:rPr>
              <a:t>Is a </a:t>
            </a:r>
            <a:r>
              <a:rPr lang="en-US" altLang="zh-CN" b="1" i="1" u="sng">
                <a:solidFill>
                  <a:srgbClr val="0000FF"/>
                </a:solidFill>
                <a:ea typeface="宋体" panose="02010600030101010101" pitchFamily="2" charset="-122"/>
              </a:rPr>
              <a:t>compromise</a:t>
            </a:r>
            <a:r>
              <a:rPr lang="en-US" altLang="zh-CN">
                <a:solidFill>
                  <a:srgbClr val="0000FF"/>
                </a:solidFill>
                <a:ea typeface="宋体" panose="02010600030101010101" pitchFamily="2" charset="-122"/>
              </a:rPr>
              <a:t> between partial and full address decoding</a:t>
            </a:r>
          </a:p>
          <a:p>
            <a:pPr marL="685800" lvl="1" indent="-228600" eaLnBrk="1" hangingPunct="1">
              <a:buFont typeface="Wingdings" panose="05000000000000000000" pitchFamily="2" charset="2"/>
              <a:buChar char="q"/>
            </a:pPr>
            <a:r>
              <a:rPr lang="en-US" altLang="zh-CN" b="1" i="1" u="sng">
                <a:solidFill>
                  <a:srgbClr val="0000FF"/>
                </a:solidFill>
                <a:ea typeface="宋体" panose="02010600030101010101" pitchFamily="2" charset="-122"/>
              </a:rPr>
              <a:t>Divide the memory space</a:t>
            </a:r>
            <a:r>
              <a:rPr lang="en-US" altLang="zh-CN">
                <a:solidFill>
                  <a:srgbClr val="0000FF"/>
                </a:solidFill>
                <a:ea typeface="宋体" panose="02010600030101010101" pitchFamily="2" charset="-122"/>
              </a:rPr>
              <a:t> into a number of fully decoded blocks, generally of equal size</a:t>
            </a:r>
          </a:p>
          <a:p>
            <a:pPr marL="685800" lvl="1" indent="-228600" eaLnBrk="1" hangingPunct="1">
              <a:buFont typeface="Wingdings" panose="05000000000000000000" pitchFamily="2" charset="2"/>
              <a:buChar char="q"/>
            </a:pPr>
            <a:r>
              <a:rPr lang="en-US" altLang="zh-CN">
                <a:solidFill>
                  <a:srgbClr val="0000FF"/>
                </a:solidFill>
                <a:ea typeface="宋体" panose="02010600030101010101" pitchFamily="2" charset="-122"/>
              </a:rPr>
              <a:t>The method then uses </a:t>
            </a:r>
            <a:r>
              <a:rPr lang="en-US" altLang="zh-CN" b="1" i="1" u="sng">
                <a:solidFill>
                  <a:srgbClr val="0000FF"/>
                </a:solidFill>
                <a:ea typeface="宋体" panose="02010600030101010101" pitchFamily="2" charset="-122"/>
              </a:rPr>
              <a:t>high-order bits of address to select the block</a:t>
            </a:r>
            <a:r>
              <a:rPr lang="en-US" altLang="zh-CN">
                <a:solidFill>
                  <a:srgbClr val="0000FF"/>
                </a:solidFill>
                <a:ea typeface="宋体" panose="02010600030101010101" pitchFamily="2" charset="-122"/>
              </a:rPr>
              <a:t> and the low-order bits to select the sub-block</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5">
            <a:extLst>
              <a:ext uri="{FF2B5EF4-FFF2-40B4-BE49-F238E27FC236}">
                <a16:creationId xmlns:a16="http://schemas.microsoft.com/office/drawing/2014/main" id="{4856EBC5-FEA3-490F-B44F-4EAA40666B4C}"/>
              </a:ext>
            </a:extLst>
          </p:cNvPr>
          <p:cNvSpPr txBox="1">
            <a:spLocks noGrp="1"/>
          </p:cNvSpPr>
          <p:nvPr/>
        </p:nvSpPr>
        <p:spPr bwMode="auto">
          <a:xfrm>
            <a:off x="7010400" y="64008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EEFFF55D-FD11-4F98-9355-99F81EA150E3}" type="slidenum">
              <a:rPr lang="en-US" altLang="en-US" sz="1000" b="0">
                <a:solidFill>
                  <a:schemeClr val="tx1"/>
                </a:solidFill>
              </a:rPr>
              <a:pPr algn="r" eaLnBrk="1" hangingPunct="1"/>
              <a:t>95</a:t>
            </a:fld>
            <a:endParaRPr lang="en-US" altLang="en-US" sz="1000" b="0">
              <a:solidFill>
                <a:schemeClr val="tx1"/>
              </a:solidFill>
            </a:endParaRPr>
          </a:p>
        </p:txBody>
      </p:sp>
      <p:sp>
        <p:nvSpPr>
          <p:cNvPr id="105475" name="Rectangle 2">
            <a:extLst>
              <a:ext uri="{FF2B5EF4-FFF2-40B4-BE49-F238E27FC236}">
                <a16:creationId xmlns:a16="http://schemas.microsoft.com/office/drawing/2014/main" id="{75145F53-1851-4620-A11B-381AEA8063E3}"/>
              </a:ext>
            </a:extLst>
          </p:cNvPr>
          <p:cNvSpPr>
            <a:spLocks noGrp="1" noChangeArrowheads="1"/>
          </p:cNvSpPr>
          <p:nvPr>
            <p:ph type="title" idx="4294967295"/>
          </p:nvPr>
        </p:nvSpPr>
        <p:spPr>
          <a:noFill/>
        </p:spPr>
        <p:txBody>
          <a:bodyPr lIns="92075" tIns="46038" rIns="92075" bIns="46038"/>
          <a:lstStyle/>
          <a:p>
            <a:pPr eaLnBrk="1" hangingPunct="1">
              <a:lnSpc>
                <a:spcPct val="90000"/>
              </a:lnSpc>
            </a:pPr>
            <a:r>
              <a:rPr lang="en-US" altLang="zh-CN">
                <a:solidFill>
                  <a:srgbClr val="008080"/>
                </a:solidFill>
                <a:ea typeface="宋体" panose="02010600030101010101" pitchFamily="2" charset="-122"/>
              </a:rPr>
              <a:t>Block Address Decoding</a:t>
            </a:r>
          </a:p>
        </p:txBody>
      </p:sp>
      <p:sp>
        <p:nvSpPr>
          <p:cNvPr id="947203" name="Rectangle 3">
            <a:extLst>
              <a:ext uri="{FF2B5EF4-FFF2-40B4-BE49-F238E27FC236}">
                <a16:creationId xmlns:a16="http://schemas.microsoft.com/office/drawing/2014/main" id="{EBCE278E-E748-4092-8865-EE6834F5D78F}"/>
              </a:ext>
            </a:extLst>
          </p:cNvPr>
          <p:cNvSpPr>
            <a:spLocks noGrp="1" noChangeArrowheads="1"/>
          </p:cNvSpPr>
          <p:nvPr>
            <p:ph type="body" idx="4294967295"/>
          </p:nvPr>
        </p:nvSpPr>
        <p:spPr>
          <a:xfrm>
            <a:off x="228600" y="1295400"/>
            <a:ext cx="8686800" cy="4800600"/>
          </a:xfrm>
          <a:noFill/>
        </p:spPr>
        <p:txBody>
          <a:bodyPr lIns="92075" tIns="46038" rIns="92075" bIns="46038"/>
          <a:lstStyle/>
          <a:p>
            <a:pPr marL="285750" indent="-285750" eaLnBrk="1" hangingPunct="1">
              <a:buFont typeface="Wingdings" panose="05000000000000000000" pitchFamily="2" charset="2"/>
              <a:buChar char="Ø"/>
            </a:pPr>
            <a:r>
              <a:rPr lang="en-US" altLang="zh-CN">
                <a:ea typeface="宋体" panose="02010600030101010101" pitchFamily="2" charset="-122"/>
              </a:rPr>
              <a:t>Say we want to split the 68000 processor address space into 512 KB blocks </a:t>
            </a:r>
            <a:r>
              <a:rPr lang="en-US" altLang="zh-CN" i="1">
                <a:solidFill>
                  <a:schemeClr val="hlink"/>
                </a:solidFill>
                <a:ea typeface="宋体" panose="02010600030101010101" pitchFamily="2" charset="-122"/>
              </a:rPr>
              <a:t>(Block address decoding)</a:t>
            </a:r>
            <a:endParaRPr lang="en-US" altLang="zh-CN">
              <a:solidFill>
                <a:schemeClr val="hlink"/>
              </a:solidFill>
              <a:ea typeface="宋体" panose="02010600030101010101" pitchFamily="2" charset="-122"/>
            </a:endParaRPr>
          </a:p>
          <a:p>
            <a:pPr marL="685800" lvl="1" indent="-228600" eaLnBrk="1" hangingPunct="1"/>
            <a:r>
              <a:rPr lang="en-US" altLang="zh-CN">
                <a:ea typeface="宋体" panose="02010600030101010101" pitchFamily="2" charset="-122"/>
              </a:rPr>
              <a:t>How many blocks are there?</a:t>
            </a:r>
          </a:p>
          <a:p>
            <a:pPr marL="1143000" lvl="2" indent="-228600" eaLnBrk="1" hangingPunct="1"/>
            <a:r>
              <a:rPr lang="en-US" altLang="zh-CN" sz="2200">
                <a:solidFill>
                  <a:srgbClr val="FF0000"/>
                </a:solidFill>
                <a:ea typeface="宋体" panose="02010600030101010101" pitchFamily="2" charset="-122"/>
              </a:rPr>
              <a:t>16 MB / 512 KB = 32  (2</a:t>
            </a:r>
            <a:r>
              <a:rPr lang="en-US" altLang="zh-CN" sz="2200" baseline="30000">
                <a:solidFill>
                  <a:srgbClr val="FF0000"/>
                </a:solidFill>
                <a:ea typeface="宋体" panose="02010600030101010101" pitchFamily="2" charset="-122"/>
              </a:rPr>
              <a:t>24</a:t>
            </a:r>
            <a:r>
              <a:rPr lang="en-US" altLang="zh-CN" sz="2200">
                <a:solidFill>
                  <a:srgbClr val="FF0000"/>
                </a:solidFill>
                <a:ea typeface="宋体" panose="02010600030101010101" pitchFamily="2" charset="-122"/>
              </a:rPr>
              <a:t> / 2</a:t>
            </a:r>
            <a:r>
              <a:rPr lang="en-US" altLang="zh-CN" sz="2200" baseline="30000">
                <a:solidFill>
                  <a:srgbClr val="FF0000"/>
                </a:solidFill>
                <a:ea typeface="宋体" panose="02010600030101010101" pitchFamily="2" charset="-122"/>
              </a:rPr>
              <a:t>19</a:t>
            </a:r>
            <a:r>
              <a:rPr lang="en-US" altLang="zh-CN" sz="2200">
                <a:solidFill>
                  <a:srgbClr val="FF0000"/>
                </a:solidFill>
                <a:ea typeface="宋体" panose="02010600030101010101" pitchFamily="2" charset="-122"/>
              </a:rPr>
              <a:t> = 2</a:t>
            </a:r>
            <a:r>
              <a:rPr lang="en-US" altLang="zh-CN" sz="2200" baseline="30000">
                <a:solidFill>
                  <a:srgbClr val="FF0000"/>
                </a:solidFill>
                <a:ea typeface="宋体" panose="02010600030101010101" pitchFamily="2" charset="-122"/>
              </a:rPr>
              <a:t>5</a:t>
            </a:r>
            <a:r>
              <a:rPr lang="en-US" altLang="zh-CN" sz="2200">
                <a:solidFill>
                  <a:srgbClr val="FF0000"/>
                </a:solidFill>
                <a:ea typeface="宋体" panose="02010600030101010101" pitchFamily="2" charset="-122"/>
              </a:rPr>
              <a:t>)</a:t>
            </a:r>
          </a:p>
          <a:p>
            <a:pPr marL="685800" lvl="1" indent="-228600" eaLnBrk="1" hangingPunct="1"/>
            <a:r>
              <a:rPr lang="en-US" altLang="zh-CN">
                <a:ea typeface="宋体" panose="02010600030101010101" pitchFamily="2" charset="-122"/>
              </a:rPr>
              <a:t>How many bits do we need to differentiate between blocks?  </a:t>
            </a:r>
          </a:p>
          <a:p>
            <a:pPr marL="1143000" lvl="2" indent="-228600" eaLnBrk="1" hangingPunct="1"/>
            <a:r>
              <a:rPr lang="en-US" altLang="zh-CN" sz="2200">
                <a:solidFill>
                  <a:srgbClr val="FF0000"/>
                </a:solidFill>
                <a:ea typeface="宋体" panose="02010600030101010101" pitchFamily="2" charset="-122"/>
              </a:rPr>
              <a:t>5 bits</a:t>
            </a:r>
            <a:endParaRPr lang="en-US" altLang="zh-CN" sz="2200">
              <a:ea typeface="宋体" panose="02010600030101010101" pitchFamily="2" charset="-122"/>
            </a:endParaRPr>
          </a:p>
          <a:p>
            <a:pPr marL="685800" lvl="1" indent="-228600" eaLnBrk="1" hangingPunct="1"/>
            <a:r>
              <a:rPr lang="en-US" altLang="zh-CN">
                <a:ea typeface="宋体" panose="02010600030101010101" pitchFamily="2" charset="-122"/>
              </a:rPr>
              <a:t>How many bits do we need to decode to choose locations within each block?  </a:t>
            </a:r>
          </a:p>
          <a:p>
            <a:pPr marL="1143000" lvl="2" indent="-228600" eaLnBrk="1" hangingPunct="1"/>
            <a:r>
              <a:rPr lang="en-US" altLang="zh-CN" sz="2200">
                <a:solidFill>
                  <a:srgbClr val="FF0000"/>
                </a:solidFill>
                <a:ea typeface="宋体" panose="02010600030101010101" pitchFamily="2" charset="-122"/>
              </a:rPr>
              <a:t>“19” bits</a:t>
            </a:r>
          </a:p>
        </p:txBody>
      </p:sp>
      <p:sp>
        <p:nvSpPr>
          <p:cNvPr id="105477" name="Slide Number Placeholder 5">
            <a:extLst>
              <a:ext uri="{FF2B5EF4-FFF2-40B4-BE49-F238E27FC236}">
                <a16:creationId xmlns:a16="http://schemas.microsoft.com/office/drawing/2014/main" id="{D19FD02B-7B56-48FD-A193-D2DBA0355E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F91655F-A287-4EB3-AFA9-210C74E86E5B}" type="slidenum">
              <a:rPr lang="en-US" altLang="en-US" sz="1000" b="0">
                <a:solidFill>
                  <a:schemeClr val="tx1"/>
                </a:solidFill>
              </a:rPr>
              <a:pPr eaLnBrk="1" hangingPunct="1"/>
              <a:t>95</a:t>
            </a:fld>
            <a:endParaRPr lang="en-US" altLang="en-US" sz="1000" b="0">
              <a:solidFill>
                <a:schemeClr val="tx1"/>
              </a:solidFill>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a:extLst>
              <a:ext uri="{FF2B5EF4-FFF2-40B4-BE49-F238E27FC236}">
                <a16:creationId xmlns:a16="http://schemas.microsoft.com/office/drawing/2014/main" id="{93A077FB-1B87-4E47-80AE-2B7E6FDB15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83244624-A591-4E6F-AAD2-9BD196CE3F9D}" type="slidenum">
              <a:rPr lang="en-US" altLang="en-US" sz="1000" b="0">
                <a:solidFill>
                  <a:schemeClr val="tx1"/>
                </a:solidFill>
              </a:rPr>
              <a:pPr eaLnBrk="1" hangingPunct="1"/>
              <a:t>96</a:t>
            </a:fld>
            <a:endParaRPr lang="en-US" altLang="en-US" sz="1000" b="0">
              <a:solidFill>
                <a:schemeClr val="tx1"/>
              </a:solidFill>
            </a:endParaRPr>
          </a:p>
        </p:txBody>
      </p:sp>
      <p:sp>
        <p:nvSpPr>
          <p:cNvPr id="106500" name="Rectangle 2">
            <a:extLst>
              <a:ext uri="{FF2B5EF4-FFF2-40B4-BE49-F238E27FC236}">
                <a16:creationId xmlns:a16="http://schemas.microsoft.com/office/drawing/2014/main" id="{0A0D1843-B448-41B9-8BB8-F963DA1734EE}"/>
              </a:ext>
            </a:extLst>
          </p:cNvPr>
          <p:cNvSpPr>
            <a:spLocks noGrp="1" noChangeArrowheads="1"/>
          </p:cNvSpPr>
          <p:nvPr>
            <p:ph type="title"/>
          </p:nvPr>
        </p:nvSpPr>
        <p:spPr>
          <a:xfrm>
            <a:off x="457200" y="228600"/>
            <a:ext cx="7772400" cy="609600"/>
          </a:xfrm>
        </p:spPr>
        <p:txBody>
          <a:bodyPr>
            <a:normAutofit fontScale="90000"/>
          </a:bodyPr>
          <a:lstStyle/>
          <a:p>
            <a:pPr eaLnBrk="1" hangingPunct="1"/>
            <a:r>
              <a:rPr lang="en-US" altLang="zh-CN" sz="4400">
                <a:solidFill>
                  <a:srgbClr val="006666"/>
                </a:solidFill>
                <a:ea typeface="宋体" panose="02010600030101010101" pitchFamily="2" charset="-122"/>
              </a:rPr>
              <a:t>Summary</a:t>
            </a:r>
          </a:p>
        </p:txBody>
      </p:sp>
      <p:sp>
        <p:nvSpPr>
          <p:cNvPr id="1006595" name="Rectangle 3">
            <a:extLst>
              <a:ext uri="{FF2B5EF4-FFF2-40B4-BE49-F238E27FC236}">
                <a16:creationId xmlns:a16="http://schemas.microsoft.com/office/drawing/2014/main" id="{07868237-B499-4BB0-9026-FEE8B4C932A8}"/>
              </a:ext>
            </a:extLst>
          </p:cNvPr>
          <p:cNvSpPr>
            <a:spLocks noChangeArrowheads="1"/>
          </p:cNvSpPr>
          <p:nvPr/>
        </p:nvSpPr>
        <p:spPr bwMode="auto">
          <a:xfrm>
            <a:off x="457200" y="10668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3600" b="1">
                <a:solidFill>
                  <a:schemeClr val="accent1"/>
                </a:solidFill>
                <a:latin typeface="Arial" panose="020B0604020202020204" pitchFamily="34" charset="0"/>
                <a:cs typeface="Arial" panose="020B0604020202020204" pitchFamily="34" charset="0"/>
              </a:defRPr>
            </a:lvl1pPr>
            <a:lvl2pPr marL="952500" indent="-49530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lnSpc>
                <a:spcPct val="90000"/>
              </a:lnSpc>
              <a:spcBef>
                <a:spcPct val="20000"/>
              </a:spcBef>
              <a:buClr>
                <a:schemeClr val="tx2"/>
              </a:buClr>
              <a:buSzPct val="70000"/>
              <a:buFont typeface="Wingdings" panose="05000000000000000000" pitchFamily="2" charset="2"/>
              <a:buChar char="Ø"/>
            </a:pPr>
            <a:r>
              <a:rPr lang="en-US" altLang="zh-CN" sz="2400">
                <a:solidFill>
                  <a:srgbClr val="0000CC"/>
                </a:solidFill>
                <a:ea typeface="宋体" panose="02010600030101010101" pitchFamily="2" charset="-122"/>
              </a:rPr>
              <a:t>Memories are considered to be an </a:t>
            </a:r>
            <a:r>
              <a:rPr lang="en-US" altLang="zh-CN" sz="2400" i="1" u="sng">
                <a:solidFill>
                  <a:srgbClr val="0000CC"/>
                </a:solidFill>
                <a:ea typeface="宋体" panose="02010600030101010101" pitchFamily="2" charset="-122"/>
              </a:rPr>
              <a:t>important component</a:t>
            </a:r>
            <a:r>
              <a:rPr lang="en-US" altLang="zh-CN" sz="2400">
                <a:solidFill>
                  <a:srgbClr val="0000CC"/>
                </a:solidFill>
                <a:ea typeface="宋体" panose="02010600030101010101" pitchFamily="2" charset="-122"/>
              </a:rPr>
              <a:t> of any embedded system.</a:t>
            </a:r>
          </a:p>
          <a:p>
            <a:pPr eaLnBrk="1" hangingPunct="1">
              <a:lnSpc>
                <a:spcPct val="90000"/>
              </a:lnSpc>
              <a:spcBef>
                <a:spcPct val="20000"/>
              </a:spcBef>
              <a:buClr>
                <a:schemeClr val="tx2"/>
              </a:buClr>
              <a:buSzPct val="70000"/>
              <a:buFont typeface="Wingdings" panose="05000000000000000000" pitchFamily="2" charset="2"/>
              <a:buChar char="Ø"/>
            </a:pPr>
            <a:r>
              <a:rPr lang="en-US" altLang="zh-CN" sz="2400">
                <a:solidFill>
                  <a:srgbClr val="0000CC"/>
                </a:solidFill>
                <a:ea typeface="宋体" panose="02010600030101010101" pitchFamily="2" charset="-122"/>
              </a:rPr>
              <a:t>Designers have to make a </a:t>
            </a:r>
            <a:r>
              <a:rPr lang="en-US" altLang="zh-CN" sz="2400" i="1" u="sng">
                <a:solidFill>
                  <a:srgbClr val="0000CC"/>
                </a:solidFill>
                <a:ea typeface="宋体" panose="02010600030101010101" pitchFamily="2" charset="-122"/>
              </a:rPr>
              <a:t>crucial decision</a:t>
            </a:r>
            <a:r>
              <a:rPr lang="en-US" altLang="zh-CN" sz="2400">
                <a:solidFill>
                  <a:srgbClr val="0000CC"/>
                </a:solidFill>
                <a:ea typeface="宋体" panose="02010600030101010101" pitchFamily="2" charset="-122"/>
              </a:rPr>
              <a:t> among all the memory technologies that are available in terms of (a) Cost (b) Speed (c) ease of use (d) …</a:t>
            </a:r>
          </a:p>
          <a:p>
            <a:pPr eaLnBrk="1" hangingPunct="1">
              <a:lnSpc>
                <a:spcPct val="90000"/>
              </a:lnSpc>
              <a:spcBef>
                <a:spcPct val="20000"/>
              </a:spcBef>
              <a:buClr>
                <a:schemeClr val="tx2"/>
              </a:buClr>
              <a:buSzPct val="70000"/>
              <a:buFont typeface="Wingdings" panose="05000000000000000000" pitchFamily="2" charset="2"/>
              <a:buChar char="Ø"/>
            </a:pPr>
            <a:r>
              <a:rPr lang="en-US" altLang="zh-CN" sz="2400">
                <a:solidFill>
                  <a:srgbClr val="0000CC"/>
                </a:solidFill>
                <a:ea typeface="宋体" panose="02010600030101010101" pitchFamily="2" charset="-122"/>
              </a:rPr>
              <a:t>Adding memory or peripheral </a:t>
            </a:r>
            <a:r>
              <a:rPr lang="en-US" altLang="zh-CN" sz="2400" i="1" u="sng">
                <a:solidFill>
                  <a:srgbClr val="0000CC"/>
                </a:solidFill>
                <a:ea typeface="宋体" panose="02010600030101010101" pitchFamily="2" charset="-122"/>
              </a:rPr>
              <a:t>memory-mapped devices</a:t>
            </a:r>
            <a:r>
              <a:rPr lang="en-US" altLang="zh-CN" sz="2400">
                <a:solidFill>
                  <a:srgbClr val="0000CC"/>
                </a:solidFill>
                <a:ea typeface="宋体" panose="02010600030101010101" pitchFamily="2" charset="-122"/>
              </a:rPr>
              <a:t> to a microcontroller involves three issues:</a:t>
            </a:r>
          </a:p>
          <a:p>
            <a:pPr lvl="1" eaLnBrk="1" hangingPunct="1">
              <a:lnSpc>
                <a:spcPct val="90000"/>
              </a:lnSpc>
              <a:spcBef>
                <a:spcPct val="20000"/>
              </a:spcBef>
              <a:buClr>
                <a:schemeClr val="accent2"/>
              </a:buClr>
              <a:buSzPct val="70000"/>
              <a:buFont typeface="Wingdings" panose="05000000000000000000" pitchFamily="2" charset="2"/>
              <a:buChar char="q"/>
            </a:pPr>
            <a:r>
              <a:rPr lang="en-US" altLang="zh-CN" sz="2000">
                <a:solidFill>
                  <a:srgbClr val="0000CC"/>
                </a:solidFill>
                <a:ea typeface="宋体" panose="02010600030101010101" pitchFamily="2" charset="-122"/>
              </a:rPr>
              <a:t>Memory space assignment</a:t>
            </a:r>
          </a:p>
          <a:p>
            <a:pPr lvl="1" eaLnBrk="1" hangingPunct="1">
              <a:lnSpc>
                <a:spcPct val="90000"/>
              </a:lnSpc>
              <a:spcBef>
                <a:spcPct val="20000"/>
              </a:spcBef>
              <a:buClr>
                <a:schemeClr val="accent2"/>
              </a:buClr>
              <a:buSzPct val="70000"/>
              <a:buFont typeface="Wingdings" panose="05000000000000000000" pitchFamily="2" charset="2"/>
              <a:buChar char="q"/>
            </a:pPr>
            <a:r>
              <a:rPr lang="en-US" altLang="zh-CN" sz="2000">
                <a:solidFill>
                  <a:srgbClr val="0000CC"/>
                </a:solidFill>
                <a:ea typeface="宋体" panose="02010600030101010101" pitchFamily="2" charset="-122"/>
              </a:rPr>
              <a:t>Address decoder and control circuitry design</a:t>
            </a:r>
          </a:p>
          <a:p>
            <a:pPr lvl="1" eaLnBrk="1" hangingPunct="1">
              <a:lnSpc>
                <a:spcPct val="90000"/>
              </a:lnSpc>
              <a:spcBef>
                <a:spcPct val="20000"/>
              </a:spcBef>
              <a:buClr>
                <a:schemeClr val="accent2"/>
              </a:buClr>
              <a:buSzPct val="70000"/>
              <a:buFont typeface="Wingdings" panose="05000000000000000000" pitchFamily="2" charset="2"/>
              <a:buChar char="q"/>
            </a:pPr>
            <a:r>
              <a:rPr lang="en-US" altLang="zh-CN" sz="2000">
                <a:solidFill>
                  <a:srgbClr val="0000CC"/>
                </a:solidFill>
                <a:ea typeface="宋体" panose="02010600030101010101" pitchFamily="2" charset="-122"/>
              </a:rPr>
              <a:t>Timing Verification</a:t>
            </a:r>
          </a:p>
          <a:p>
            <a:pPr eaLnBrk="1" hangingPunct="1">
              <a:spcBef>
                <a:spcPct val="20000"/>
              </a:spcBef>
              <a:buClr>
                <a:schemeClr val="tx2"/>
              </a:buClr>
              <a:buSzPct val="70000"/>
              <a:buFont typeface="Wingdings" panose="05000000000000000000" pitchFamily="2" charset="2"/>
              <a:buChar char="Ø"/>
            </a:pPr>
            <a:r>
              <a:rPr lang="en-US" altLang="zh-CN" sz="2400">
                <a:solidFill>
                  <a:srgbClr val="0000CC"/>
                </a:solidFill>
                <a:ea typeface="宋体" panose="02010600030101010101" pitchFamily="2" charset="-122"/>
              </a:rPr>
              <a:t>Techniques to perform address decoding</a:t>
            </a:r>
          </a:p>
          <a:p>
            <a:pPr lvl="1" eaLnBrk="1" hangingPunct="1">
              <a:spcBef>
                <a:spcPct val="20000"/>
              </a:spcBef>
              <a:buClr>
                <a:schemeClr val="accent2"/>
              </a:buClr>
              <a:buSzPct val="70000"/>
              <a:buFont typeface="Wingdings" panose="05000000000000000000" pitchFamily="2" charset="2"/>
              <a:buChar char="q"/>
            </a:pPr>
            <a:r>
              <a:rPr lang="en-US" altLang="zh-CN" sz="2400" b="0">
                <a:solidFill>
                  <a:srgbClr val="FF3300"/>
                </a:solidFill>
                <a:ea typeface="宋体" panose="02010600030101010101" pitchFamily="2" charset="-122"/>
              </a:rPr>
              <a:t>Full Address Decoding (Efficient)</a:t>
            </a:r>
          </a:p>
          <a:p>
            <a:pPr lvl="1" eaLnBrk="1" hangingPunct="1">
              <a:spcBef>
                <a:spcPct val="20000"/>
              </a:spcBef>
              <a:buClr>
                <a:schemeClr val="accent2"/>
              </a:buClr>
              <a:buSzPct val="70000"/>
              <a:buFont typeface="Wingdings" panose="05000000000000000000" pitchFamily="2" charset="2"/>
              <a:buChar char="q"/>
            </a:pPr>
            <a:r>
              <a:rPr lang="en-US" altLang="zh-CN" sz="2400" b="0">
                <a:solidFill>
                  <a:srgbClr val="FF3300"/>
                </a:solidFill>
                <a:ea typeface="宋体" panose="02010600030101010101" pitchFamily="2" charset="-122"/>
              </a:rPr>
              <a:t>Partial Address Decoding (Cheap, Simple)</a:t>
            </a:r>
          </a:p>
          <a:p>
            <a:pPr lvl="1" eaLnBrk="1" hangingPunct="1">
              <a:spcBef>
                <a:spcPct val="20000"/>
              </a:spcBef>
              <a:buClr>
                <a:schemeClr val="accent2"/>
              </a:buClr>
              <a:buSzPct val="70000"/>
              <a:buFont typeface="Wingdings" panose="05000000000000000000" pitchFamily="2" charset="2"/>
              <a:buChar char="q"/>
            </a:pPr>
            <a:r>
              <a:rPr lang="en-US" altLang="zh-CN" sz="2400" b="0">
                <a:solidFill>
                  <a:srgbClr val="FF3300"/>
                </a:solidFill>
                <a:ea typeface="宋体" panose="02010600030101010101" pitchFamily="2" charset="-122"/>
              </a:rPr>
              <a:t>Block Address Decoding (Compromise)</a:t>
            </a:r>
            <a:endParaRPr lang="en-US" altLang="zh-CN" sz="2000">
              <a:solidFill>
                <a:srgbClr val="0000FF"/>
              </a:solidFill>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5">
            <a:extLst>
              <a:ext uri="{FF2B5EF4-FFF2-40B4-BE49-F238E27FC236}">
                <a16:creationId xmlns:a16="http://schemas.microsoft.com/office/drawing/2014/main" id="{BD101660-50BD-4916-9A4A-A05DA78E5674}"/>
              </a:ext>
            </a:extLst>
          </p:cNvPr>
          <p:cNvSpPr txBox="1">
            <a:spLocks noGrp="1"/>
          </p:cNvSpPr>
          <p:nvPr/>
        </p:nvSpPr>
        <p:spPr bwMode="auto">
          <a:xfrm>
            <a:off x="7010400" y="64008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r" eaLnBrk="1" hangingPunct="1"/>
            <a:fld id="{194FF9DD-AAE0-4FFD-958B-BA2A68A41B47}" type="slidenum">
              <a:rPr lang="en-US" altLang="en-US" sz="1000" b="0">
                <a:solidFill>
                  <a:schemeClr val="tx1"/>
                </a:solidFill>
              </a:rPr>
              <a:pPr algn="r" eaLnBrk="1" hangingPunct="1"/>
              <a:t>97</a:t>
            </a:fld>
            <a:endParaRPr lang="en-US" altLang="en-US" sz="1000" b="0">
              <a:solidFill>
                <a:schemeClr val="tx1"/>
              </a:solidFill>
            </a:endParaRPr>
          </a:p>
        </p:txBody>
      </p:sp>
      <p:sp>
        <p:nvSpPr>
          <p:cNvPr id="108547" name="Rectangle 2">
            <a:extLst>
              <a:ext uri="{FF2B5EF4-FFF2-40B4-BE49-F238E27FC236}">
                <a16:creationId xmlns:a16="http://schemas.microsoft.com/office/drawing/2014/main" id="{BCCAB039-C2F1-4197-9F2F-065E8BEF239A}"/>
              </a:ext>
            </a:extLst>
          </p:cNvPr>
          <p:cNvSpPr>
            <a:spLocks noGrp="1" noChangeArrowheads="1"/>
          </p:cNvSpPr>
          <p:nvPr>
            <p:ph type="title" idx="4294967295"/>
          </p:nvPr>
        </p:nvSpPr>
        <p:spPr>
          <a:xfrm>
            <a:off x="228600" y="228600"/>
            <a:ext cx="7772400" cy="762000"/>
          </a:xfrm>
        </p:spPr>
        <p:txBody>
          <a:bodyPr/>
          <a:lstStyle/>
          <a:p>
            <a:pPr eaLnBrk="1" hangingPunct="1"/>
            <a:r>
              <a:rPr lang="en-US" altLang="zh-CN" sz="4000">
                <a:solidFill>
                  <a:srgbClr val="008080"/>
                </a:solidFill>
                <a:ea typeface="宋体" panose="02010600030101010101" pitchFamily="2" charset="-122"/>
              </a:rPr>
              <a:t>ROM: Masked Programmed</a:t>
            </a:r>
          </a:p>
        </p:txBody>
      </p:sp>
      <p:sp>
        <p:nvSpPr>
          <p:cNvPr id="108548" name="Rectangle 3">
            <a:extLst>
              <a:ext uri="{FF2B5EF4-FFF2-40B4-BE49-F238E27FC236}">
                <a16:creationId xmlns:a16="http://schemas.microsoft.com/office/drawing/2014/main" id="{AD7C4D6D-7B9B-4A3C-BAC6-E39E3C8614B0}"/>
              </a:ext>
            </a:extLst>
          </p:cNvPr>
          <p:cNvSpPr>
            <a:spLocks noGrp="1" noChangeArrowheads="1"/>
          </p:cNvSpPr>
          <p:nvPr>
            <p:ph type="body" idx="4294967295"/>
          </p:nvPr>
        </p:nvSpPr>
        <p:spPr>
          <a:xfrm>
            <a:off x="457200" y="1295400"/>
            <a:ext cx="8458200" cy="3074988"/>
          </a:xfrm>
        </p:spPr>
        <p:txBody>
          <a:bodyPr/>
          <a:lstStyle/>
          <a:p>
            <a:pPr eaLnBrk="1" hangingPunct="1">
              <a:buFont typeface="Wingdings" panose="05000000000000000000" pitchFamily="2" charset="2"/>
              <a:buChar char="Ø"/>
            </a:pPr>
            <a:r>
              <a:rPr lang="en-US" altLang="zh-CN">
                <a:solidFill>
                  <a:srgbClr val="0000FF"/>
                </a:solidFill>
                <a:ea typeface="宋体" panose="02010600030101010101" pitchFamily="2" charset="-122"/>
              </a:rPr>
              <a:t>Memory that is </a:t>
            </a:r>
            <a:r>
              <a:rPr lang="en-US" altLang="zh-CN" sz="3100" b="1" i="1">
                <a:solidFill>
                  <a:srgbClr val="0000FF"/>
                </a:solidFill>
                <a:ea typeface="宋体" panose="02010600030101010101" pitchFamily="2" charset="-122"/>
              </a:rPr>
              <a:t>permanent</a:t>
            </a:r>
          </a:p>
          <a:p>
            <a:pPr eaLnBrk="1" hangingPunct="1">
              <a:buFont typeface="Wingdings" panose="05000000000000000000" pitchFamily="2" charset="2"/>
              <a:buChar char="Ø"/>
            </a:pPr>
            <a:r>
              <a:rPr lang="en-US" altLang="zh-CN">
                <a:solidFill>
                  <a:srgbClr val="0000FF"/>
                </a:solidFill>
                <a:ea typeface="宋体" panose="02010600030101010101" pitchFamily="2" charset="-122"/>
              </a:rPr>
              <a:t>k address lines</a:t>
            </a:r>
          </a:p>
          <a:p>
            <a:pPr eaLnBrk="1" hangingPunct="1">
              <a:buFont typeface="Wingdings" panose="05000000000000000000" pitchFamily="2" charset="2"/>
              <a:buChar char="Ø"/>
            </a:pPr>
            <a:r>
              <a:rPr lang="en-US" altLang="zh-CN">
                <a:solidFill>
                  <a:srgbClr val="0000FF"/>
                </a:solidFill>
                <a:ea typeface="宋体" panose="02010600030101010101" pitchFamily="2" charset="-122"/>
              </a:rPr>
              <a:t>2</a:t>
            </a:r>
            <a:r>
              <a:rPr lang="en-US" altLang="zh-CN" baseline="30000">
                <a:solidFill>
                  <a:srgbClr val="0000FF"/>
                </a:solidFill>
                <a:ea typeface="宋体" panose="02010600030101010101" pitchFamily="2" charset="-122"/>
              </a:rPr>
              <a:t>k</a:t>
            </a:r>
            <a:r>
              <a:rPr lang="en-US" altLang="zh-CN">
                <a:solidFill>
                  <a:srgbClr val="0000FF"/>
                </a:solidFill>
                <a:ea typeface="宋体" panose="02010600030101010101" pitchFamily="2" charset="-122"/>
              </a:rPr>
              <a:t> items</a:t>
            </a:r>
          </a:p>
          <a:p>
            <a:pPr eaLnBrk="1" hangingPunct="1">
              <a:buFont typeface="Wingdings" panose="05000000000000000000" pitchFamily="2" charset="2"/>
              <a:buChar char="Ø"/>
            </a:pPr>
            <a:r>
              <a:rPr lang="en-US" altLang="zh-CN">
                <a:solidFill>
                  <a:srgbClr val="0000FF"/>
                </a:solidFill>
                <a:ea typeface="宋体" panose="02010600030101010101" pitchFamily="2" charset="-122"/>
              </a:rPr>
              <a:t>n bits</a:t>
            </a:r>
          </a:p>
        </p:txBody>
      </p:sp>
      <p:pic>
        <p:nvPicPr>
          <p:cNvPr id="108549" name="Picture 4">
            <a:extLst>
              <a:ext uri="{FF2B5EF4-FFF2-40B4-BE49-F238E27FC236}">
                <a16:creationId xmlns:a16="http://schemas.microsoft.com/office/drawing/2014/main" id="{F398C6BD-4497-4C8F-A244-68563FFCB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648200"/>
            <a:ext cx="70104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08550" name="Slide Number Placeholder 6">
            <a:extLst>
              <a:ext uri="{FF2B5EF4-FFF2-40B4-BE49-F238E27FC236}">
                <a16:creationId xmlns:a16="http://schemas.microsoft.com/office/drawing/2014/main" id="{661644F2-E7AA-4E0A-A7C0-3FB5714C85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1BB9E67A-1644-4C66-B85D-703EB3C61E16}" type="slidenum">
              <a:rPr lang="en-US" altLang="en-US" sz="1000" b="0">
                <a:solidFill>
                  <a:schemeClr val="tx1"/>
                </a:solidFill>
              </a:rPr>
              <a:pPr eaLnBrk="1" hangingPunct="1"/>
              <a:t>97</a:t>
            </a:fld>
            <a:endParaRPr lang="en-US" altLang="en-US" sz="1000" b="0">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a:extLst>
              <a:ext uri="{FF2B5EF4-FFF2-40B4-BE49-F238E27FC236}">
                <a16:creationId xmlns:a16="http://schemas.microsoft.com/office/drawing/2014/main" id="{BB6168F3-A537-45AE-B171-1E2EC9B445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703E3621-BFC4-45DD-890F-CE35575DFE2D}" type="slidenum">
              <a:rPr lang="en-US" altLang="en-US" sz="1000" b="0">
                <a:solidFill>
                  <a:schemeClr val="tx1"/>
                </a:solidFill>
              </a:rPr>
              <a:pPr eaLnBrk="1" hangingPunct="1"/>
              <a:t>98</a:t>
            </a:fld>
            <a:endParaRPr lang="en-US" altLang="en-US" sz="1000" b="0">
              <a:solidFill>
                <a:schemeClr val="tx1"/>
              </a:solidFill>
            </a:endParaRPr>
          </a:p>
        </p:txBody>
      </p:sp>
      <p:sp>
        <p:nvSpPr>
          <p:cNvPr id="109572" name="AutoShape 2">
            <a:extLst>
              <a:ext uri="{FF2B5EF4-FFF2-40B4-BE49-F238E27FC236}">
                <a16:creationId xmlns:a16="http://schemas.microsoft.com/office/drawing/2014/main" id="{0C4F38C6-91EE-4EB9-A501-2847664E10CC}"/>
              </a:ext>
            </a:extLst>
          </p:cNvPr>
          <p:cNvSpPr>
            <a:spLocks noChangeArrowheads="1"/>
          </p:cNvSpPr>
          <p:nvPr/>
        </p:nvSpPr>
        <p:spPr bwMode="auto">
          <a:xfrm>
            <a:off x="3810000" y="3810000"/>
            <a:ext cx="4800600" cy="2057400"/>
          </a:xfrm>
          <a:prstGeom prst="roundRect">
            <a:avLst>
              <a:gd name="adj" fmla="val 7486"/>
            </a:avLst>
          </a:prstGeom>
          <a:solidFill>
            <a:srgbClr val="FFFFCC"/>
          </a:solidFill>
          <a:ln w="9525">
            <a:solidFill>
              <a:schemeClr val="tx1"/>
            </a:solidFill>
            <a:round/>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endParaRPr lang="en-CA" altLang="zh-CN" sz="2400" b="0">
              <a:solidFill>
                <a:schemeClr val="tx1"/>
              </a:solidFill>
              <a:latin typeface="Times New Roman" panose="02020603050405020304" pitchFamily="18" charset="0"/>
            </a:endParaRPr>
          </a:p>
        </p:txBody>
      </p:sp>
      <p:sp>
        <p:nvSpPr>
          <p:cNvPr id="109573" name="Rectangle 3">
            <a:extLst>
              <a:ext uri="{FF2B5EF4-FFF2-40B4-BE49-F238E27FC236}">
                <a16:creationId xmlns:a16="http://schemas.microsoft.com/office/drawing/2014/main" id="{E23569EB-B931-430E-BB25-7B1C8866F994}"/>
              </a:ext>
            </a:extLst>
          </p:cNvPr>
          <p:cNvSpPr>
            <a:spLocks noGrp="1" noChangeArrowheads="1"/>
          </p:cNvSpPr>
          <p:nvPr>
            <p:ph type="title"/>
          </p:nvPr>
        </p:nvSpPr>
        <p:spPr/>
        <p:txBody>
          <a:bodyPr>
            <a:normAutofit fontScale="90000"/>
          </a:bodyPr>
          <a:lstStyle/>
          <a:p>
            <a:pPr eaLnBrk="1" hangingPunct="1"/>
            <a:r>
              <a:rPr lang="en-US" altLang="zh-CN">
                <a:solidFill>
                  <a:srgbClr val="006666"/>
                </a:solidFill>
                <a:ea typeface="宋体" panose="02010600030101010101" pitchFamily="2" charset="-122"/>
              </a:rPr>
              <a:t>Memory Subsystem Components </a:t>
            </a:r>
          </a:p>
        </p:txBody>
      </p:sp>
      <p:sp>
        <p:nvSpPr>
          <p:cNvPr id="958468" name="Rectangle 4">
            <a:extLst>
              <a:ext uri="{FF2B5EF4-FFF2-40B4-BE49-F238E27FC236}">
                <a16:creationId xmlns:a16="http://schemas.microsoft.com/office/drawing/2014/main" id="{78217613-D220-4258-851A-19275E8DB871}"/>
              </a:ext>
            </a:extLst>
          </p:cNvPr>
          <p:cNvSpPr>
            <a:spLocks noGrp="1" noChangeArrowheads="1"/>
          </p:cNvSpPr>
          <p:nvPr>
            <p:ph type="body" idx="1"/>
          </p:nvPr>
        </p:nvSpPr>
        <p:spPr>
          <a:xfrm>
            <a:off x="205581" y="1481818"/>
            <a:ext cx="3657600" cy="3852182"/>
          </a:xfrm>
        </p:spPr>
        <p:txBody>
          <a:bodyPr/>
          <a:lstStyle/>
          <a:p>
            <a:pPr eaLnBrk="1" hangingPunct="1">
              <a:buFont typeface="Wingdings" panose="05000000000000000000" pitchFamily="2" charset="2"/>
              <a:buChar char="Ø"/>
            </a:pPr>
            <a:r>
              <a:rPr lang="en-US" altLang="zh-CN" sz="2000" dirty="0">
                <a:solidFill>
                  <a:srgbClr val="3333CC"/>
                </a:solidFill>
                <a:ea typeface="宋体" panose="02010600030101010101" pitchFamily="2" charset="-122"/>
              </a:rPr>
              <a:t>Memory subsystems generally consist of </a:t>
            </a:r>
            <a:r>
              <a:rPr lang="en-US" altLang="zh-CN" sz="2000" dirty="0" err="1">
                <a:solidFill>
                  <a:srgbClr val="3333CC"/>
                </a:solidFill>
                <a:ea typeface="宋体" panose="02010600030101010101" pitchFamily="2" charset="-122"/>
              </a:rPr>
              <a:t>chips+controller</a:t>
            </a:r>
            <a:r>
              <a:rPr lang="en-US" altLang="zh-CN" sz="2000" dirty="0">
                <a:solidFill>
                  <a:srgbClr val="3333CC"/>
                </a:solidFill>
                <a:ea typeface="宋体" panose="02010600030101010101" pitchFamily="2" charset="-122"/>
              </a:rPr>
              <a:t> </a:t>
            </a:r>
          </a:p>
          <a:p>
            <a:pPr eaLnBrk="1" hangingPunct="1">
              <a:buFont typeface="Wingdings" panose="05000000000000000000" pitchFamily="2" charset="2"/>
              <a:buChar char="Ø"/>
            </a:pPr>
            <a:r>
              <a:rPr lang="en-US" altLang="zh-CN" sz="2000" dirty="0">
                <a:solidFill>
                  <a:srgbClr val="3333CC"/>
                </a:solidFill>
                <a:ea typeface="宋体" panose="02010600030101010101" pitchFamily="2" charset="-122"/>
              </a:rPr>
              <a:t>Each chip provides few bits (e.g., 1</a:t>
            </a:r>
            <a:r>
              <a:rPr lang="en-US" altLang="zh-CN" sz="2000" dirty="0">
                <a:solidFill>
                  <a:srgbClr val="3333CC"/>
                </a:solidFill>
                <a:latin typeface="Times New Roman" panose="02020603050405020304" pitchFamily="18" charset="0"/>
                <a:ea typeface="宋体" panose="02010600030101010101" pitchFamily="2" charset="-122"/>
              </a:rPr>
              <a:t>­</a:t>
            </a:r>
            <a:r>
              <a:rPr lang="en-US" altLang="zh-CN" sz="2000" dirty="0">
                <a:solidFill>
                  <a:srgbClr val="3333CC"/>
                </a:solidFill>
                <a:ea typeface="宋体" panose="02010600030101010101" pitchFamily="2" charset="-122"/>
              </a:rPr>
              <a:t>4) per access </a:t>
            </a:r>
          </a:p>
          <a:p>
            <a:pPr marL="742950" lvl="1" indent="-285750" eaLnBrk="1" hangingPunct="1">
              <a:buFont typeface="Wingdings" panose="05000000000000000000" pitchFamily="2" charset="2"/>
              <a:buChar char="Ø"/>
            </a:pPr>
            <a:r>
              <a:rPr lang="en-US" altLang="zh-CN" sz="2000" dirty="0">
                <a:solidFill>
                  <a:srgbClr val="3333CC"/>
                </a:solidFill>
                <a:ea typeface="宋体" panose="02010600030101010101" pitchFamily="2" charset="-122"/>
              </a:rPr>
              <a:t>Bits from multiple chips are accessed in parallel to fetch bytes and words </a:t>
            </a:r>
          </a:p>
          <a:p>
            <a:pPr marL="742950" lvl="1" indent="-285750" eaLnBrk="1" hangingPunct="1">
              <a:buFont typeface="Wingdings" panose="05000000000000000000" pitchFamily="2" charset="2"/>
              <a:buChar char="Ø"/>
            </a:pPr>
            <a:r>
              <a:rPr lang="en-US" altLang="zh-CN" sz="2000" dirty="0">
                <a:solidFill>
                  <a:srgbClr val="3333CC"/>
                </a:solidFill>
                <a:ea typeface="宋体" panose="02010600030101010101" pitchFamily="2" charset="-122"/>
              </a:rPr>
              <a:t>Memory controller decodes/translates address and control signals </a:t>
            </a:r>
          </a:p>
          <a:p>
            <a:pPr marL="742950" lvl="1" indent="-285750" eaLnBrk="1" hangingPunct="1">
              <a:buFont typeface="Wingdings" panose="05000000000000000000" pitchFamily="2" charset="2"/>
              <a:buChar char="Ø"/>
            </a:pPr>
            <a:r>
              <a:rPr lang="en-US" altLang="zh-CN" sz="2000" dirty="0">
                <a:solidFill>
                  <a:srgbClr val="3333CC"/>
                </a:solidFill>
                <a:ea typeface="宋体" panose="02010600030101010101" pitchFamily="2" charset="-122"/>
              </a:rPr>
              <a:t>Controller can also be on memory chip </a:t>
            </a:r>
          </a:p>
        </p:txBody>
      </p:sp>
      <p:sp>
        <p:nvSpPr>
          <p:cNvPr id="109575" name="Text Box 5">
            <a:extLst>
              <a:ext uri="{FF2B5EF4-FFF2-40B4-BE49-F238E27FC236}">
                <a16:creationId xmlns:a16="http://schemas.microsoft.com/office/drawing/2014/main" id="{45A18C4F-9838-4D82-B440-13DBE4E63C03}"/>
              </a:ext>
            </a:extLst>
          </p:cNvPr>
          <p:cNvSpPr txBox="1">
            <a:spLocks noChangeArrowheads="1"/>
          </p:cNvSpPr>
          <p:nvPr/>
        </p:nvSpPr>
        <p:spPr bwMode="auto">
          <a:xfrm>
            <a:off x="5770563" y="1524000"/>
            <a:ext cx="1011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address bus</a:t>
            </a:r>
          </a:p>
        </p:txBody>
      </p:sp>
      <p:sp>
        <p:nvSpPr>
          <p:cNvPr id="109576" name="Text Box 6">
            <a:extLst>
              <a:ext uri="{FF2B5EF4-FFF2-40B4-BE49-F238E27FC236}">
                <a16:creationId xmlns:a16="http://schemas.microsoft.com/office/drawing/2014/main" id="{C100F6E8-B6CD-41FD-AE8A-5D529A819403}"/>
              </a:ext>
            </a:extLst>
          </p:cNvPr>
          <p:cNvSpPr txBox="1">
            <a:spLocks noChangeArrowheads="1"/>
          </p:cNvSpPr>
          <p:nvPr/>
        </p:nvSpPr>
        <p:spPr bwMode="auto">
          <a:xfrm>
            <a:off x="5867400" y="1828800"/>
            <a:ext cx="773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data bus</a:t>
            </a:r>
          </a:p>
        </p:txBody>
      </p:sp>
      <p:sp>
        <p:nvSpPr>
          <p:cNvPr id="109577" name="Rectangle 7">
            <a:extLst>
              <a:ext uri="{FF2B5EF4-FFF2-40B4-BE49-F238E27FC236}">
                <a16:creationId xmlns:a16="http://schemas.microsoft.com/office/drawing/2014/main" id="{DA845BF2-C5EF-40AC-9CF4-61253AFA7F87}"/>
              </a:ext>
            </a:extLst>
          </p:cNvPr>
          <p:cNvSpPr>
            <a:spLocks noChangeArrowheads="1"/>
          </p:cNvSpPr>
          <p:nvPr/>
        </p:nvSpPr>
        <p:spPr bwMode="auto">
          <a:xfrm>
            <a:off x="4953000" y="1676400"/>
            <a:ext cx="838200" cy="1752600"/>
          </a:xfrm>
          <a:prstGeom prst="rect">
            <a:avLst/>
          </a:prstGeom>
          <a:solidFill>
            <a:srgbClr val="FFCC99"/>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2400" b="0">
                <a:solidFill>
                  <a:schemeClr val="tx1"/>
                </a:solidFill>
                <a:latin typeface="Times New Roman" panose="02020603050405020304" pitchFamily="18" charset="0"/>
                <a:ea typeface="宋体" panose="02010600030101010101" pitchFamily="2" charset="-122"/>
              </a:rPr>
              <a:t>CPU</a:t>
            </a:r>
          </a:p>
        </p:txBody>
      </p:sp>
      <p:sp>
        <p:nvSpPr>
          <p:cNvPr id="109578" name="Rectangle 8">
            <a:extLst>
              <a:ext uri="{FF2B5EF4-FFF2-40B4-BE49-F238E27FC236}">
                <a16:creationId xmlns:a16="http://schemas.microsoft.com/office/drawing/2014/main" id="{10DDEA3A-9F13-490D-A547-468B4CCC2619}"/>
              </a:ext>
            </a:extLst>
          </p:cNvPr>
          <p:cNvSpPr>
            <a:spLocks noChangeArrowheads="1"/>
          </p:cNvSpPr>
          <p:nvPr/>
        </p:nvSpPr>
        <p:spPr bwMode="auto">
          <a:xfrm>
            <a:off x="6781800" y="1676400"/>
            <a:ext cx="838200" cy="1752600"/>
          </a:xfrm>
          <a:prstGeom prst="rect">
            <a:avLst/>
          </a:prstGeom>
          <a:solidFill>
            <a:srgbClr val="DDDDDD"/>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2000" b="0">
                <a:solidFill>
                  <a:schemeClr val="tx1"/>
                </a:solidFill>
                <a:latin typeface="Times New Roman" panose="02020603050405020304" pitchFamily="18" charset="0"/>
                <a:ea typeface="宋体" panose="02010600030101010101" pitchFamily="2" charset="-122"/>
              </a:rPr>
              <a:t>Memory</a:t>
            </a:r>
            <a:endParaRPr lang="en-US" altLang="zh-CN" sz="2400" b="0">
              <a:solidFill>
                <a:schemeClr val="tx1"/>
              </a:solidFill>
              <a:latin typeface="Times New Roman" panose="02020603050405020304" pitchFamily="18" charset="0"/>
              <a:ea typeface="宋体" panose="02010600030101010101" pitchFamily="2" charset="-122"/>
            </a:endParaRPr>
          </a:p>
        </p:txBody>
      </p:sp>
      <p:sp>
        <p:nvSpPr>
          <p:cNvPr id="109579" name="Line 9">
            <a:extLst>
              <a:ext uri="{FF2B5EF4-FFF2-40B4-BE49-F238E27FC236}">
                <a16:creationId xmlns:a16="http://schemas.microsoft.com/office/drawing/2014/main" id="{0173D990-BB64-4FAC-8A9F-5EC99A067820}"/>
              </a:ext>
            </a:extLst>
          </p:cNvPr>
          <p:cNvSpPr>
            <a:spLocks noChangeShapeType="1"/>
          </p:cNvSpPr>
          <p:nvPr/>
        </p:nvSpPr>
        <p:spPr bwMode="auto">
          <a:xfrm>
            <a:off x="5791200" y="18288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0" name="Line 10">
            <a:extLst>
              <a:ext uri="{FF2B5EF4-FFF2-40B4-BE49-F238E27FC236}">
                <a16:creationId xmlns:a16="http://schemas.microsoft.com/office/drawing/2014/main" id="{4E373824-9013-4286-8FD2-7E94975DEA7A}"/>
              </a:ext>
            </a:extLst>
          </p:cNvPr>
          <p:cNvSpPr>
            <a:spLocks noChangeShapeType="1"/>
          </p:cNvSpPr>
          <p:nvPr/>
        </p:nvSpPr>
        <p:spPr bwMode="auto">
          <a:xfrm rot="10800000">
            <a:off x="5803900" y="2133600"/>
            <a:ext cx="96837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1" name="Line 11">
            <a:extLst>
              <a:ext uri="{FF2B5EF4-FFF2-40B4-BE49-F238E27FC236}">
                <a16:creationId xmlns:a16="http://schemas.microsoft.com/office/drawing/2014/main" id="{C3D58351-A078-4850-81BC-20514EC80633}"/>
              </a:ext>
            </a:extLst>
          </p:cNvPr>
          <p:cNvSpPr>
            <a:spLocks noChangeShapeType="1"/>
          </p:cNvSpPr>
          <p:nvPr/>
        </p:nvSpPr>
        <p:spPr bwMode="auto">
          <a:xfrm>
            <a:off x="5803900" y="2438400"/>
            <a:ext cx="968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2" name="Line 12">
            <a:extLst>
              <a:ext uri="{FF2B5EF4-FFF2-40B4-BE49-F238E27FC236}">
                <a16:creationId xmlns:a16="http://schemas.microsoft.com/office/drawing/2014/main" id="{5BF7C5D7-08DD-4BCB-B0BD-9E0B9976BD25}"/>
              </a:ext>
            </a:extLst>
          </p:cNvPr>
          <p:cNvSpPr>
            <a:spLocks noChangeShapeType="1"/>
          </p:cNvSpPr>
          <p:nvPr/>
        </p:nvSpPr>
        <p:spPr bwMode="auto">
          <a:xfrm>
            <a:off x="5803900" y="2667000"/>
            <a:ext cx="968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3" name="Line 13">
            <a:extLst>
              <a:ext uri="{FF2B5EF4-FFF2-40B4-BE49-F238E27FC236}">
                <a16:creationId xmlns:a16="http://schemas.microsoft.com/office/drawing/2014/main" id="{2A575379-60FE-42E0-8169-6CC8AD5C28A5}"/>
              </a:ext>
            </a:extLst>
          </p:cNvPr>
          <p:cNvSpPr>
            <a:spLocks noChangeShapeType="1"/>
          </p:cNvSpPr>
          <p:nvPr/>
        </p:nvSpPr>
        <p:spPr bwMode="auto">
          <a:xfrm rot="10800000">
            <a:off x="5803900" y="2895600"/>
            <a:ext cx="968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4" name="Line 14">
            <a:extLst>
              <a:ext uri="{FF2B5EF4-FFF2-40B4-BE49-F238E27FC236}">
                <a16:creationId xmlns:a16="http://schemas.microsoft.com/office/drawing/2014/main" id="{076674EA-AACC-4DF9-B3F3-135167FAD51E}"/>
              </a:ext>
            </a:extLst>
          </p:cNvPr>
          <p:cNvSpPr>
            <a:spLocks noChangeShapeType="1"/>
          </p:cNvSpPr>
          <p:nvPr/>
        </p:nvSpPr>
        <p:spPr bwMode="auto">
          <a:xfrm>
            <a:off x="5803900" y="3124200"/>
            <a:ext cx="968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5" name="Text Box 15">
            <a:extLst>
              <a:ext uri="{FF2B5EF4-FFF2-40B4-BE49-F238E27FC236}">
                <a16:creationId xmlns:a16="http://schemas.microsoft.com/office/drawing/2014/main" id="{9D52D52E-3958-408B-BFFD-48E5D16BDB99}"/>
              </a:ext>
            </a:extLst>
          </p:cNvPr>
          <p:cNvSpPr txBox="1">
            <a:spLocks noChangeArrowheads="1"/>
          </p:cNvSpPr>
          <p:nvPr/>
        </p:nvSpPr>
        <p:spPr bwMode="auto">
          <a:xfrm>
            <a:off x="5943600" y="220980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Read</a:t>
            </a:r>
          </a:p>
        </p:txBody>
      </p:sp>
      <p:sp>
        <p:nvSpPr>
          <p:cNvPr id="109586" name="Text Box 16">
            <a:extLst>
              <a:ext uri="{FF2B5EF4-FFF2-40B4-BE49-F238E27FC236}">
                <a16:creationId xmlns:a16="http://schemas.microsoft.com/office/drawing/2014/main" id="{CEAAACBC-CE7C-4352-9468-63F35CCEDEA7}"/>
              </a:ext>
            </a:extLst>
          </p:cNvPr>
          <p:cNvSpPr txBox="1">
            <a:spLocks noChangeArrowheads="1"/>
          </p:cNvSpPr>
          <p:nvPr/>
        </p:nvSpPr>
        <p:spPr bwMode="auto">
          <a:xfrm>
            <a:off x="5943600" y="2438400"/>
            <a:ext cx="58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Write</a:t>
            </a:r>
          </a:p>
        </p:txBody>
      </p:sp>
      <p:sp>
        <p:nvSpPr>
          <p:cNvPr id="109587" name="Text Box 17">
            <a:extLst>
              <a:ext uri="{FF2B5EF4-FFF2-40B4-BE49-F238E27FC236}">
                <a16:creationId xmlns:a16="http://schemas.microsoft.com/office/drawing/2014/main" id="{FCAD1CCF-312E-46C8-9892-F8358E5F1BA7}"/>
              </a:ext>
            </a:extLst>
          </p:cNvPr>
          <p:cNvSpPr txBox="1">
            <a:spLocks noChangeArrowheads="1"/>
          </p:cNvSpPr>
          <p:nvPr/>
        </p:nvSpPr>
        <p:spPr bwMode="auto">
          <a:xfrm>
            <a:off x="5943600" y="2667000"/>
            <a:ext cx="639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Ready</a:t>
            </a:r>
          </a:p>
        </p:txBody>
      </p:sp>
      <p:sp>
        <p:nvSpPr>
          <p:cNvPr id="109588" name="Text Box 18">
            <a:extLst>
              <a:ext uri="{FF2B5EF4-FFF2-40B4-BE49-F238E27FC236}">
                <a16:creationId xmlns:a16="http://schemas.microsoft.com/office/drawing/2014/main" id="{8E9C721C-E42C-4AE8-A3FB-4950B8FB406D}"/>
              </a:ext>
            </a:extLst>
          </p:cNvPr>
          <p:cNvSpPr txBox="1">
            <a:spLocks noChangeArrowheads="1"/>
          </p:cNvSpPr>
          <p:nvPr/>
        </p:nvSpPr>
        <p:spPr bwMode="auto">
          <a:xfrm>
            <a:off x="6015038" y="2895600"/>
            <a:ext cx="490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Size</a:t>
            </a:r>
          </a:p>
        </p:txBody>
      </p:sp>
      <p:sp>
        <p:nvSpPr>
          <p:cNvPr id="109589" name="Rectangle 19">
            <a:extLst>
              <a:ext uri="{FF2B5EF4-FFF2-40B4-BE49-F238E27FC236}">
                <a16:creationId xmlns:a16="http://schemas.microsoft.com/office/drawing/2014/main" id="{AE06B0B4-8AEA-4BC0-968F-970A8563F4AD}"/>
              </a:ext>
            </a:extLst>
          </p:cNvPr>
          <p:cNvSpPr>
            <a:spLocks noChangeArrowheads="1"/>
          </p:cNvSpPr>
          <p:nvPr/>
        </p:nvSpPr>
        <p:spPr bwMode="auto">
          <a:xfrm>
            <a:off x="4495800" y="4267200"/>
            <a:ext cx="685800" cy="1371600"/>
          </a:xfrm>
          <a:prstGeom prst="rect">
            <a:avLst/>
          </a:prstGeom>
          <a:solidFill>
            <a:srgbClr val="CCFFFF"/>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600" b="0">
                <a:solidFill>
                  <a:schemeClr val="tx1"/>
                </a:solidFill>
                <a:latin typeface="Times New Roman" panose="02020603050405020304" pitchFamily="18" charset="0"/>
                <a:ea typeface="宋体" panose="02010600030101010101" pitchFamily="2" charset="-122"/>
              </a:rPr>
              <a:t>1-of-16</a:t>
            </a:r>
          </a:p>
          <a:p>
            <a:pPr algn="ctr"/>
            <a:r>
              <a:rPr lang="en-US" altLang="zh-CN" sz="1600" b="0">
                <a:solidFill>
                  <a:schemeClr val="tx1"/>
                </a:solidFill>
                <a:latin typeface="Times New Roman" panose="02020603050405020304" pitchFamily="18" charset="0"/>
                <a:ea typeface="宋体" panose="02010600030101010101" pitchFamily="2" charset="-122"/>
              </a:rPr>
              <a:t>decoder</a:t>
            </a:r>
          </a:p>
        </p:txBody>
      </p:sp>
      <p:sp>
        <p:nvSpPr>
          <p:cNvPr id="109590" name="Rectangle 20">
            <a:extLst>
              <a:ext uri="{FF2B5EF4-FFF2-40B4-BE49-F238E27FC236}">
                <a16:creationId xmlns:a16="http://schemas.microsoft.com/office/drawing/2014/main" id="{FFD28266-BFF9-4EDC-988C-B7EA5E770FAE}"/>
              </a:ext>
            </a:extLst>
          </p:cNvPr>
          <p:cNvSpPr>
            <a:spLocks noChangeArrowheads="1"/>
          </p:cNvSpPr>
          <p:nvPr/>
        </p:nvSpPr>
        <p:spPr bwMode="auto">
          <a:xfrm>
            <a:off x="6096000" y="4267200"/>
            <a:ext cx="2438400" cy="152400"/>
          </a:xfrm>
          <a:prstGeom prst="rect">
            <a:avLst/>
          </a:prstGeom>
          <a:solidFill>
            <a:srgbClr val="DDDDDD"/>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Times New Roman" panose="02020603050405020304" pitchFamily="18" charset="0"/>
                <a:ea typeface="宋体" panose="02010600030101010101" pitchFamily="2" charset="-122"/>
              </a:rPr>
              <a:t>1     0     1     1     0     0     1     0</a:t>
            </a:r>
          </a:p>
        </p:txBody>
      </p:sp>
      <p:sp>
        <p:nvSpPr>
          <p:cNvPr id="109591" name="Rectangle 21">
            <a:extLst>
              <a:ext uri="{FF2B5EF4-FFF2-40B4-BE49-F238E27FC236}">
                <a16:creationId xmlns:a16="http://schemas.microsoft.com/office/drawing/2014/main" id="{0870C57D-0DA0-4AA7-918E-22EB528988DC}"/>
              </a:ext>
            </a:extLst>
          </p:cNvPr>
          <p:cNvSpPr>
            <a:spLocks noChangeArrowheads="1"/>
          </p:cNvSpPr>
          <p:nvPr/>
        </p:nvSpPr>
        <p:spPr bwMode="auto">
          <a:xfrm>
            <a:off x="6096000" y="4495800"/>
            <a:ext cx="2438400" cy="152400"/>
          </a:xfrm>
          <a:prstGeom prst="rect">
            <a:avLst/>
          </a:prstGeom>
          <a:solidFill>
            <a:srgbClr val="DDDDDD"/>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Times New Roman" panose="02020603050405020304" pitchFamily="18" charset="0"/>
                <a:ea typeface="宋体" panose="02010600030101010101" pitchFamily="2" charset="-122"/>
              </a:rPr>
              <a:t>1     0     0     0     0     0     0     1</a:t>
            </a:r>
          </a:p>
        </p:txBody>
      </p:sp>
      <p:sp>
        <p:nvSpPr>
          <p:cNvPr id="109592" name="Rectangle 22">
            <a:extLst>
              <a:ext uri="{FF2B5EF4-FFF2-40B4-BE49-F238E27FC236}">
                <a16:creationId xmlns:a16="http://schemas.microsoft.com/office/drawing/2014/main" id="{0446CF5A-F37A-4F1C-8312-DD8CCACA0A40}"/>
              </a:ext>
            </a:extLst>
          </p:cNvPr>
          <p:cNvSpPr>
            <a:spLocks noChangeArrowheads="1"/>
          </p:cNvSpPr>
          <p:nvPr/>
        </p:nvSpPr>
        <p:spPr bwMode="auto">
          <a:xfrm>
            <a:off x="6096000" y="5486400"/>
            <a:ext cx="2438400" cy="152400"/>
          </a:xfrm>
          <a:prstGeom prst="rect">
            <a:avLst/>
          </a:prstGeom>
          <a:solidFill>
            <a:srgbClr val="DDDDDD"/>
          </a:solidFill>
          <a:ln w="9525">
            <a:solidFill>
              <a:schemeClr val="tx1"/>
            </a:solidFill>
            <a:miter lim="800000"/>
            <a:headEnd/>
            <a:tailEnd/>
          </a:ln>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Times New Roman" panose="02020603050405020304" pitchFamily="18" charset="0"/>
                <a:ea typeface="宋体" panose="02010600030101010101" pitchFamily="2" charset="-122"/>
              </a:rPr>
              <a:t>0    1     0     1     0     0     1     1</a:t>
            </a:r>
          </a:p>
        </p:txBody>
      </p:sp>
      <p:sp>
        <p:nvSpPr>
          <p:cNvPr id="109593" name="Line 23">
            <a:extLst>
              <a:ext uri="{FF2B5EF4-FFF2-40B4-BE49-F238E27FC236}">
                <a16:creationId xmlns:a16="http://schemas.microsoft.com/office/drawing/2014/main" id="{C1DEA980-F261-4CAD-A70B-58D91C0021D9}"/>
              </a:ext>
            </a:extLst>
          </p:cNvPr>
          <p:cNvSpPr>
            <a:spLocks noChangeShapeType="1"/>
          </p:cNvSpPr>
          <p:nvPr/>
        </p:nvSpPr>
        <p:spPr bwMode="auto">
          <a:xfrm>
            <a:off x="3962400" y="50292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4" name="Text Box 24">
            <a:extLst>
              <a:ext uri="{FF2B5EF4-FFF2-40B4-BE49-F238E27FC236}">
                <a16:creationId xmlns:a16="http://schemas.microsoft.com/office/drawing/2014/main" id="{4ED9AA93-F1BA-4EE8-8C4C-281890D80124}"/>
              </a:ext>
            </a:extLst>
          </p:cNvPr>
          <p:cNvSpPr txBox="1">
            <a:spLocks noChangeArrowheads="1"/>
          </p:cNvSpPr>
          <p:nvPr/>
        </p:nvSpPr>
        <p:spPr bwMode="auto">
          <a:xfrm>
            <a:off x="3852863" y="4648200"/>
            <a:ext cx="71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address</a:t>
            </a:r>
          </a:p>
        </p:txBody>
      </p:sp>
      <p:sp>
        <p:nvSpPr>
          <p:cNvPr id="109595" name="Line 25">
            <a:extLst>
              <a:ext uri="{FF2B5EF4-FFF2-40B4-BE49-F238E27FC236}">
                <a16:creationId xmlns:a16="http://schemas.microsoft.com/office/drawing/2014/main" id="{815D525B-D82F-434D-B4AD-702A36C8C00C}"/>
              </a:ext>
            </a:extLst>
          </p:cNvPr>
          <p:cNvSpPr>
            <a:spLocks noChangeShapeType="1"/>
          </p:cNvSpPr>
          <p:nvPr/>
        </p:nvSpPr>
        <p:spPr bwMode="auto">
          <a:xfrm>
            <a:off x="5181600" y="43434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6" name="Line 26">
            <a:extLst>
              <a:ext uri="{FF2B5EF4-FFF2-40B4-BE49-F238E27FC236}">
                <a16:creationId xmlns:a16="http://schemas.microsoft.com/office/drawing/2014/main" id="{C3B5779E-9277-46D1-BC69-4F516CF0E51F}"/>
              </a:ext>
            </a:extLst>
          </p:cNvPr>
          <p:cNvSpPr>
            <a:spLocks noChangeShapeType="1"/>
          </p:cNvSpPr>
          <p:nvPr/>
        </p:nvSpPr>
        <p:spPr bwMode="auto">
          <a:xfrm>
            <a:off x="5181600" y="45720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7" name="Line 27">
            <a:extLst>
              <a:ext uri="{FF2B5EF4-FFF2-40B4-BE49-F238E27FC236}">
                <a16:creationId xmlns:a16="http://schemas.microsoft.com/office/drawing/2014/main" id="{33A524D5-8C86-4CEF-8E6A-EBD667435BA8}"/>
              </a:ext>
            </a:extLst>
          </p:cNvPr>
          <p:cNvSpPr>
            <a:spLocks noChangeShapeType="1"/>
          </p:cNvSpPr>
          <p:nvPr/>
        </p:nvSpPr>
        <p:spPr bwMode="auto">
          <a:xfrm>
            <a:off x="5181600" y="55626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8" name="Text Box 28">
            <a:extLst>
              <a:ext uri="{FF2B5EF4-FFF2-40B4-BE49-F238E27FC236}">
                <a16:creationId xmlns:a16="http://schemas.microsoft.com/office/drawing/2014/main" id="{0848C5C3-B6E8-403F-B783-A82A2EE92282}"/>
              </a:ext>
            </a:extLst>
          </p:cNvPr>
          <p:cNvSpPr txBox="1">
            <a:spLocks noChangeArrowheads="1"/>
          </p:cNvSpPr>
          <p:nvPr/>
        </p:nvSpPr>
        <p:spPr bwMode="auto">
          <a:xfrm>
            <a:off x="5334000" y="411480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0000</a:t>
            </a:r>
          </a:p>
        </p:txBody>
      </p:sp>
      <p:sp>
        <p:nvSpPr>
          <p:cNvPr id="109599" name="Text Box 29">
            <a:extLst>
              <a:ext uri="{FF2B5EF4-FFF2-40B4-BE49-F238E27FC236}">
                <a16:creationId xmlns:a16="http://schemas.microsoft.com/office/drawing/2014/main" id="{5F18CA56-9036-415C-A1FD-0558C2A9FD3A}"/>
              </a:ext>
            </a:extLst>
          </p:cNvPr>
          <p:cNvSpPr txBox="1">
            <a:spLocks noChangeArrowheads="1"/>
          </p:cNvSpPr>
          <p:nvPr/>
        </p:nvSpPr>
        <p:spPr bwMode="auto">
          <a:xfrm>
            <a:off x="5334000" y="434340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0001</a:t>
            </a:r>
          </a:p>
        </p:txBody>
      </p:sp>
      <p:sp>
        <p:nvSpPr>
          <p:cNvPr id="109600" name="Text Box 30">
            <a:extLst>
              <a:ext uri="{FF2B5EF4-FFF2-40B4-BE49-F238E27FC236}">
                <a16:creationId xmlns:a16="http://schemas.microsoft.com/office/drawing/2014/main" id="{2DF81CD5-0AB2-46FB-9711-9EA5E39990A8}"/>
              </a:ext>
            </a:extLst>
          </p:cNvPr>
          <p:cNvSpPr txBox="1">
            <a:spLocks noChangeArrowheads="1"/>
          </p:cNvSpPr>
          <p:nvPr/>
        </p:nvSpPr>
        <p:spPr bwMode="auto">
          <a:xfrm>
            <a:off x="5334000" y="533400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400" b="0">
                <a:solidFill>
                  <a:schemeClr val="tx1"/>
                </a:solidFill>
                <a:latin typeface="Times New Roman" panose="02020603050405020304" pitchFamily="18" charset="0"/>
                <a:ea typeface="宋体" panose="02010600030101010101" pitchFamily="2" charset="-122"/>
              </a:rPr>
              <a:t>1111</a:t>
            </a:r>
          </a:p>
        </p:txBody>
      </p:sp>
      <p:sp>
        <p:nvSpPr>
          <p:cNvPr id="109601" name="Line 31">
            <a:extLst>
              <a:ext uri="{FF2B5EF4-FFF2-40B4-BE49-F238E27FC236}">
                <a16:creationId xmlns:a16="http://schemas.microsoft.com/office/drawing/2014/main" id="{4E2CC8E0-AB35-45D6-B8C2-DEDB0516D95D}"/>
              </a:ext>
            </a:extLst>
          </p:cNvPr>
          <p:cNvSpPr>
            <a:spLocks noChangeShapeType="1"/>
          </p:cNvSpPr>
          <p:nvPr/>
        </p:nvSpPr>
        <p:spPr bwMode="auto">
          <a:xfrm flipV="1">
            <a:off x="3962400" y="3429000"/>
            <a:ext cx="2819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2" name="Line 32">
            <a:extLst>
              <a:ext uri="{FF2B5EF4-FFF2-40B4-BE49-F238E27FC236}">
                <a16:creationId xmlns:a16="http://schemas.microsoft.com/office/drawing/2014/main" id="{7A8DBD69-45BF-486C-A6FC-D9314DFE75A1}"/>
              </a:ext>
            </a:extLst>
          </p:cNvPr>
          <p:cNvSpPr>
            <a:spLocks noChangeShapeType="1"/>
          </p:cNvSpPr>
          <p:nvPr/>
        </p:nvSpPr>
        <p:spPr bwMode="auto">
          <a:xfrm>
            <a:off x="7620000" y="3429000"/>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3" name="Rectangle 33">
            <a:extLst>
              <a:ext uri="{FF2B5EF4-FFF2-40B4-BE49-F238E27FC236}">
                <a16:creationId xmlns:a16="http://schemas.microsoft.com/office/drawing/2014/main" id="{1E3A6FBC-BB23-402E-B7A6-24BB2FF8FCE6}"/>
              </a:ext>
            </a:extLst>
          </p:cNvPr>
          <p:cNvSpPr>
            <a:spLocks noChangeArrowheads="1"/>
          </p:cNvSpPr>
          <p:nvPr/>
        </p:nvSpPr>
        <p:spPr bwMode="auto">
          <a:xfrm>
            <a:off x="7391400" y="4191000"/>
            <a:ext cx="152400" cy="15240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endParaRPr lang="en-CA" altLang="zh-CN"/>
          </a:p>
        </p:txBody>
      </p:sp>
      <p:sp>
        <p:nvSpPr>
          <p:cNvPr id="109604" name="Line 34">
            <a:extLst>
              <a:ext uri="{FF2B5EF4-FFF2-40B4-BE49-F238E27FC236}">
                <a16:creationId xmlns:a16="http://schemas.microsoft.com/office/drawing/2014/main" id="{21532327-A0A1-45EB-9935-FC65CA8E0356}"/>
              </a:ext>
            </a:extLst>
          </p:cNvPr>
          <p:cNvSpPr>
            <a:spLocks noChangeShapeType="1"/>
          </p:cNvSpPr>
          <p:nvPr/>
        </p:nvSpPr>
        <p:spPr bwMode="auto">
          <a:xfrm flipV="1">
            <a:off x="7086600" y="5334000"/>
            <a:ext cx="304800" cy="76200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5" name="Text Box 35">
            <a:extLst>
              <a:ext uri="{FF2B5EF4-FFF2-40B4-BE49-F238E27FC236}">
                <a16:creationId xmlns:a16="http://schemas.microsoft.com/office/drawing/2014/main" id="{C23A533B-F7F9-4DD7-8E81-1BE2CDAABD36}"/>
              </a:ext>
            </a:extLst>
          </p:cNvPr>
          <p:cNvSpPr txBox="1">
            <a:spLocks noChangeArrowheads="1"/>
          </p:cNvSpPr>
          <p:nvPr/>
        </p:nvSpPr>
        <p:spPr bwMode="auto">
          <a:xfrm>
            <a:off x="5613400" y="6003925"/>
            <a:ext cx="2006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1600" b="0" dirty="0">
                <a:solidFill>
                  <a:schemeClr val="accent2"/>
                </a:solidFill>
                <a:latin typeface="Times New Roman" panose="02020603050405020304" pitchFamily="18" charset="0"/>
                <a:ea typeface="宋体" panose="02010600030101010101" pitchFamily="2" charset="-122"/>
              </a:rPr>
              <a:t>16x1-bit memory chip</a:t>
            </a:r>
          </a:p>
        </p:txBody>
      </p:sp>
      <p:sp>
        <p:nvSpPr>
          <p:cNvPr id="109606" name="Text Box 36">
            <a:extLst>
              <a:ext uri="{FF2B5EF4-FFF2-40B4-BE49-F238E27FC236}">
                <a16:creationId xmlns:a16="http://schemas.microsoft.com/office/drawing/2014/main" id="{851B58BB-AD36-4F97-A6E3-7CBC4E662DB9}"/>
              </a:ext>
            </a:extLst>
          </p:cNvPr>
          <p:cNvSpPr txBox="1">
            <a:spLocks noChangeArrowheads="1"/>
          </p:cNvSpPr>
          <p:nvPr/>
        </p:nvSpPr>
        <p:spPr bwMode="auto">
          <a:xfrm>
            <a:off x="4840288" y="3733800"/>
            <a:ext cx="3008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r>
              <a:rPr lang="en-US" altLang="zh-CN" sz="2400" b="0">
                <a:solidFill>
                  <a:schemeClr val="tx1"/>
                </a:solidFill>
                <a:latin typeface="Times New Roman" panose="02020603050405020304" pitchFamily="18" charset="0"/>
                <a:ea typeface="宋体" panose="02010600030101010101" pitchFamily="2" charset="-122"/>
              </a:rPr>
              <a:t>16x8-bit memory array</a:t>
            </a:r>
          </a:p>
        </p:txBody>
      </p:sp>
      <p:sp>
        <p:nvSpPr>
          <p:cNvPr id="109607" name="Rectangle 37">
            <a:extLst>
              <a:ext uri="{FF2B5EF4-FFF2-40B4-BE49-F238E27FC236}">
                <a16:creationId xmlns:a16="http://schemas.microsoft.com/office/drawing/2014/main" id="{035DC9F0-ED4F-4F7D-B7D0-E98670F31FED}"/>
              </a:ext>
            </a:extLst>
          </p:cNvPr>
          <p:cNvSpPr>
            <a:spLocks noChangeArrowheads="1"/>
          </p:cNvSpPr>
          <p:nvPr/>
        </p:nvSpPr>
        <p:spPr bwMode="auto">
          <a:xfrm>
            <a:off x="6096000" y="5715000"/>
            <a:ext cx="2514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algn="ctr"/>
            <a:r>
              <a:rPr lang="en-US" altLang="zh-CN" sz="1400" b="0">
                <a:solidFill>
                  <a:schemeClr val="tx1"/>
                </a:solidFill>
                <a:latin typeface="Times New Roman" panose="02020603050405020304" pitchFamily="18" charset="0"/>
                <a:ea typeface="宋体" panose="02010600030101010101" pitchFamily="2" charset="-122"/>
              </a:rPr>
              <a:t>D7  D6  D5   D4   D3  D2  D1  D0</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a:extLst>
              <a:ext uri="{FF2B5EF4-FFF2-40B4-BE49-F238E27FC236}">
                <a16:creationId xmlns:a16="http://schemas.microsoft.com/office/drawing/2014/main" id="{F1F82703-36DD-47E5-8532-7DEFE9F3FF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accent1"/>
                </a:solidFill>
                <a:latin typeface="Arial" panose="020B0604020202020204" pitchFamily="34" charset="0"/>
                <a:cs typeface="Arial" panose="020B0604020202020204" pitchFamily="34" charset="0"/>
              </a:defRPr>
            </a:lvl1pPr>
            <a:lvl2pPr marL="742950" indent="-285750" eaLnBrk="0" hangingPunct="0">
              <a:defRPr sz="3600" b="1">
                <a:solidFill>
                  <a:schemeClr val="accent1"/>
                </a:solidFill>
                <a:latin typeface="Arial" panose="020B0604020202020204" pitchFamily="34" charset="0"/>
                <a:cs typeface="Arial" panose="020B0604020202020204" pitchFamily="34" charset="0"/>
              </a:defRPr>
            </a:lvl2pPr>
            <a:lvl3pPr marL="1143000" indent="-228600" eaLnBrk="0" hangingPunct="0">
              <a:defRPr sz="3600" b="1">
                <a:solidFill>
                  <a:schemeClr val="accent1"/>
                </a:solidFill>
                <a:latin typeface="Arial" panose="020B0604020202020204" pitchFamily="34" charset="0"/>
                <a:cs typeface="Arial" panose="020B0604020202020204" pitchFamily="34" charset="0"/>
              </a:defRPr>
            </a:lvl3pPr>
            <a:lvl4pPr marL="1600200" indent="-228600" eaLnBrk="0" hangingPunct="0">
              <a:defRPr sz="3600" b="1">
                <a:solidFill>
                  <a:schemeClr val="accent1"/>
                </a:solidFill>
                <a:latin typeface="Arial" panose="020B0604020202020204" pitchFamily="34" charset="0"/>
                <a:cs typeface="Arial" panose="020B0604020202020204" pitchFamily="34" charset="0"/>
              </a:defRPr>
            </a:lvl4pPr>
            <a:lvl5pPr marL="2057400" indent="-228600" eaLnBrk="0" hangingPunct="0">
              <a:defRPr sz="3600" b="1">
                <a:solidFill>
                  <a:schemeClr val="accent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9pPr>
          </a:lstStyle>
          <a:p>
            <a:pPr eaLnBrk="1" hangingPunct="1"/>
            <a:fld id="{0DEF92D0-741E-450D-A1FE-5C4062ACD2F8}" type="slidenum">
              <a:rPr lang="en-US" altLang="en-US" sz="1000" b="0">
                <a:solidFill>
                  <a:schemeClr val="tx1"/>
                </a:solidFill>
              </a:rPr>
              <a:pPr eaLnBrk="1" hangingPunct="1"/>
              <a:t>99</a:t>
            </a:fld>
            <a:endParaRPr lang="en-US" altLang="en-US" sz="1000" b="0">
              <a:solidFill>
                <a:schemeClr val="tx1"/>
              </a:solidFill>
            </a:endParaRPr>
          </a:p>
        </p:txBody>
      </p:sp>
      <p:sp>
        <p:nvSpPr>
          <p:cNvPr id="110596" name="Rectangle 2">
            <a:extLst>
              <a:ext uri="{FF2B5EF4-FFF2-40B4-BE49-F238E27FC236}">
                <a16:creationId xmlns:a16="http://schemas.microsoft.com/office/drawing/2014/main" id="{4EC0D056-5A3D-45D8-8C5B-50D74DE93E4B}"/>
              </a:ext>
            </a:extLst>
          </p:cNvPr>
          <p:cNvSpPr>
            <a:spLocks noGrp="1" noChangeArrowheads="1"/>
          </p:cNvSpPr>
          <p:nvPr>
            <p:ph type="title"/>
          </p:nvPr>
        </p:nvSpPr>
        <p:spPr/>
        <p:txBody>
          <a:bodyPr/>
          <a:lstStyle/>
          <a:p>
            <a:pPr eaLnBrk="1" hangingPunct="1"/>
            <a:r>
              <a:rPr lang="en-US" altLang="zh-CN" sz="3200">
                <a:solidFill>
                  <a:srgbClr val="008080"/>
                </a:solidFill>
                <a:ea typeface="宋体" panose="02010600030101010101" pitchFamily="2" charset="-122"/>
              </a:rPr>
              <a:t>Interacting with a Memory Device</a:t>
            </a:r>
          </a:p>
        </p:txBody>
      </p:sp>
      <p:pic>
        <p:nvPicPr>
          <p:cNvPr id="110597" name="Picture 3">
            <a:extLst>
              <a:ext uri="{FF2B5EF4-FFF2-40B4-BE49-F238E27FC236}">
                <a16:creationId xmlns:a16="http://schemas.microsoft.com/office/drawing/2014/main" id="{BD6018FF-47F5-4E0C-8EB7-B7B9DDCBA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46428"/>
            <a:ext cx="83058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3210</TotalTime>
  <Words>5976</Words>
  <Application>Microsoft Office PowerPoint</Application>
  <PresentationFormat>全屏显示(4:3)</PresentationFormat>
  <Paragraphs>1121</Paragraphs>
  <Slides>122</Slides>
  <Notes>17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37" baseType="lpstr">
      <vt:lpstr>-apple-system</vt:lpstr>
      <vt:lpstr>MathematicalPi 1</vt:lpstr>
      <vt:lpstr>Times Ten Roman</vt:lpstr>
      <vt:lpstr>等线</vt:lpstr>
      <vt:lpstr>微软雅黑</vt:lpstr>
      <vt:lpstr>Arial</vt:lpstr>
      <vt:lpstr>Calibri</vt:lpstr>
      <vt:lpstr>Calibri Light</vt:lpstr>
      <vt:lpstr>Comic Sans MS</vt:lpstr>
      <vt:lpstr>Times</vt:lpstr>
      <vt:lpstr>Times New Roman</vt:lpstr>
      <vt:lpstr>Verdana</vt:lpstr>
      <vt:lpstr>Wingdings</vt:lpstr>
      <vt:lpstr>回顾</vt:lpstr>
      <vt:lpstr>Visio</vt:lpstr>
      <vt:lpstr> EE351 微机原理与微系统</vt:lpstr>
      <vt:lpstr>第六章 存储器</vt:lpstr>
      <vt:lpstr>Topics</vt:lpstr>
      <vt:lpstr>Resources</vt:lpstr>
      <vt:lpstr>PowerPoint 演示文稿</vt:lpstr>
      <vt:lpstr>CPU ­ Memory Interface </vt:lpstr>
      <vt:lpstr>Memory Hierarchy</vt:lpstr>
      <vt:lpstr>PowerPoint 演示文稿</vt:lpstr>
      <vt:lpstr>Memory Classification:</vt:lpstr>
      <vt:lpstr>Classifications: Key Design Metrics</vt:lpstr>
      <vt:lpstr>Memory Roadmap</vt:lpstr>
      <vt:lpstr>Memory Roadmap</vt:lpstr>
      <vt:lpstr>RAM versus ROM </vt:lpstr>
      <vt:lpstr>Memory Technologies </vt:lpstr>
      <vt:lpstr>Static RAM</vt:lpstr>
      <vt:lpstr>16 X 1 RAM</vt:lpstr>
      <vt:lpstr>Row/Column</vt:lpstr>
      <vt:lpstr>16 X 1 as 4 X 4 Array</vt:lpstr>
      <vt:lpstr>MCM6264C 8K x 8 Static RAM</vt:lpstr>
      <vt:lpstr>SRAM Memory Timing for Read Accesses </vt:lpstr>
      <vt:lpstr>SRAM Memory Timing for Write Accesses </vt:lpstr>
      <vt:lpstr>DRAM Organization and Operations</vt:lpstr>
      <vt:lpstr>DRAM Cell</vt:lpstr>
      <vt:lpstr>Memory Array Architecture</vt:lpstr>
      <vt:lpstr>Symbolic Representation of DRAM </vt:lpstr>
      <vt:lpstr>DRAM Characteristics</vt:lpstr>
      <vt:lpstr>Address Multiplexing </vt:lpstr>
      <vt:lpstr>DRAM Memory Access</vt:lpstr>
      <vt:lpstr>How DRAM Works</vt:lpstr>
      <vt:lpstr>DRAM Logical Diagram</vt:lpstr>
      <vt:lpstr>DRAM `Read’ Timing Waveform</vt:lpstr>
      <vt:lpstr>DRAM `Write’ Timing</vt:lpstr>
      <vt:lpstr>DRAM Types:           Synchronous vs. Asynchrnous</vt:lpstr>
      <vt:lpstr>Page Mode DRAM</vt:lpstr>
      <vt:lpstr>DRAM Evolution (Synchronous)</vt:lpstr>
      <vt:lpstr>Synchronous DRAM (SDRAM)</vt:lpstr>
      <vt:lpstr>Larger/Wider Memories</vt:lpstr>
      <vt:lpstr>Larger Memory</vt:lpstr>
      <vt:lpstr>Larger Memory</vt:lpstr>
      <vt:lpstr>Wider Memory – 64K X 16</vt:lpstr>
      <vt:lpstr>Read Only Memory</vt:lpstr>
      <vt:lpstr>PowerPoint 演示文稿</vt:lpstr>
      <vt:lpstr>PowerPoint 演示文稿</vt:lpstr>
      <vt:lpstr>EPROM Technology </vt:lpstr>
      <vt:lpstr>PowerPoint 演示文稿</vt:lpstr>
      <vt:lpstr>Non-Volatile Memories The Floating-gate transistor (FAMOS)</vt:lpstr>
      <vt:lpstr>EPROM Cell: Floating Gate Transistor</vt:lpstr>
      <vt:lpstr>EPROM Cell: Floating Gate Transistor</vt:lpstr>
      <vt:lpstr>EPROM Cell: Programming/Erasing</vt:lpstr>
      <vt:lpstr>PowerPoint 演示文稿</vt:lpstr>
      <vt:lpstr>PowerPoint 演示文稿</vt:lpstr>
      <vt:lpstr>EEPROM </vt:lpstr>
      <vt:lpstr>FLOTOX EEPROM</vt:lpstr>
      <vt:lpstr>EEPROM Cell</vt:lpstr>
      <vt:lpstr>FLASH (NAND vs. NOR)</vt:lpstr>
      <vt:lpstr>Flash EEPROM</vt:lpstr>
      <vt:lpstr>Flash EEPROM</vt:lpstr>
      <vt:lpstr>Interacting with Flash and E2PROM</vt:lpstr>
      <vt:lpstr>Flash EEPROM: NAND vs. NOR</vt:lpstr>
      <vt:lpstr>Flash EEPROM</vt:lpstr>
      <vt:lpstr>Flash EEPROM: SLC vs. MLC</vt:lpstr>
      <vt:lpstr>Flash EEPROM: SLC vs. MLC</vt:lpstr>
      <vt:lpstr>Flash EEPROM: Further</vt:lpstr>
      <vt:lpstr>Flash EEPROM: Further</vt:lpstr>
      <vt:lpstr>Flash EEPROM: Further</vt:lpstr>
      <vt:lpstr>Flash EEPROM: Further</vt:lpstr>
      <vt:lpstr>Flash EEPROM: SLC vs. MLC</vt:lpstr>
      <vt:lpstr>Flash EEPROM</vt:lpstr>
      <vt:lpstr>Latency of FLASH SSD</vt:lpstr>
      <vt:lpstr>Major Markets Driving Flash</vt:lpstr>
      <vt:lpstr>Memory: Comparison</vt:lpstr>
      <vt:lpstr>Address Decoding: Basic Concept</vt:lpstr>
      <vt:lpstr>Address Decoding: When Needed</vt:lpstr>
      <vt:lpstr>Address Decoding: Techniques</vt:lpstr>
      <vt:lpstr>Example : Full Address Decoding</vt:lpstr>
      <vt:lpstr>Designing Address Decoders</vt:lpstr>
      <vt:lpstr>Full Address Decoding: Example</vt:lpstr>
      <vt:lpstr>Full Address Decoding</vt:lpstr>
      <vt:lpstr>Assigning Addresses</vt:lpstr>
      <vt:lpstr>Assigning Addresses (Cont’d)</vt:lpstr>
      <vt:lpstr>Full Address Decoding Network</vt:lpstr>
      <vt:lpstr>II Partial Address Decoding</vt:lpstr>
      <vt:lpstr>Assigning Addresses</vt:lpstr>
      <vt:lpstr>Partial Address Decoding</vt:lpstr>
      <vt:lpstr>Partial Address Decoding</vt:lpstr>
      <vt:lpstr>Repeat with Partial Address Decoding</vt:lpstr>
      <vt:lpstr>Partial Address Decoding:                  Address Table</vt:lpstr>
      <vt:lpstr>Partial Address Decoding: Implementation</vt:lpstr>
      <vt:lpstr>Example 2: Partial Address Decoding</vt:lpstr>
      <vt:lpstr>Cont .. Partial Address Decoding</vt:lpstr>
      <vt:lpstr>Minimal Cost Address Decoding</vt:lpstr>
      <vt:lpstr>Partial Address Decoding</vt:lpstr>
      <vt:lpstr>PowerPoint 演示文稿</vt:lpstr>
      <vt:lpstr>Block Address Decoding</vt:lpstr>
      <vt:lpstr>Block Address Decoding</vt:lpstr>
      <vt:lpstr>Summary</vt:lpstr>
      <vt:lpstr>ROM: Masked Programmed</vt:lpstr>
      <vt:lpstr>Memory Subsystem Components </vt:lpstr>
      <vt:lpstr>Interacting with a Memory Device</vt:lpstr>
      <vt:lpstr>DRAM Organization and Operations</vt:lpstr>
      <vt:lpstr>Timing: 4M x 4 DRAM</vt:lpstr>
      <vt:lpstr>Static Column Mode DRAM</vt:lpstr>
      <vt:lpstr>DRAM Performance Specs </vt:lpstr>
      <vt:lpstr>Synchronous DRAM (SDRAM)</vt:lpstr>
      <vt:lpstr>Notional View of Internals</vt:lpstr>
      <vt:lpstr>Programmed Truth Table</vt:lpstr>
      <vt:lpstr>Resulting Programming</vt:lpstr>
      <vt:lpstr>74138 &amp; 74139 decoder</vt:lpstr>
      <vt:lpstr>Addressing with Memory Map</vt:lpstr>
      <vt:lpstr>EPROM, EEPROM, Flash </vt:lpstr>
      <vt:lpstr>Addressing with Memory Map</vt:lpstr>
      <vt:lpstr>Addressing with Memory Map</vt:lpstr>
      <vt:lpstr>Partial Address Decoding</vt:lpstr>
      <vt:lpstr>Storage Basics</vt:lpstr>
      <vt:lpstr>DRAM Memory Access</vt:lpstr>
      <vt:lpstr>DRAM Refresh</vt:lpstr>
      <vt:lpstr>CAS Before RAS</vt:lpstr>
      <vt:lpstr>NAND Flash Memory</vt:lpstr>
      <vt:lpstr>Basic Operations in a NOR Flash Memory―Erase</vt:lpstr>
      <vt:lpstr>Basic Operations in a NOR Flash Memory―Write</vt:lpstr>
      <vt:lpstr>Basic Operations in a NOR Flash Memory―Read</vt:lpstr>
      <vt:lpstr> NAND flash memory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EE351 微机原理与微系统</dc:title>
  <dc:creator>Junmin JIANG</dc:creator>
  <cp:lastModifiedBy>Junmin JIANG</cp:lastModifiedBy>
  <cp:revision>90</cp:revision>
  <dcterms:created xsi:type="dcterms:W3CDTF">2021-09-01T03:33:33Z</dcterms:created>
  <dcterms:modified xsi:type="dcterms:W3CDTF">2023-11-14T07:59:30Z</dcterms:modified>
</cp:coreProperties>
</file>